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4" r:id="rId4"/>
    <p:sldId id="265" r:id="rId5"/>
    <p:sldId id="266" r:id="rId6"/>
    <p:sldId id="263" r:id="rId7"/>
    <p:sldId id="257" r:id="rId8"/>
    <p:sldId id="258" r:id="rId9"/>
    <p:sldId id="259" r:id="rId10"/>
    <p:sldId id="260" r:id="rId11"/>
    <p:sldId id="261" r:id="rId12"/>
    <p:sldId id="267" r:id="rId13"/>
    <p:sldId id="268" r:id="rId14"/>
    <p:sldId id="269" r:id="rId15"/>
    <p:sldId id="271" r:id="rId16"/>
    <p:sldId id="270"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5C50-75A1-4BF1-B96C-15BB41DB53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C43AE-9CAB-4645-B816-6196ADA87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173195-9801-427F-A0DE-57210E29739A}"/>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5" name="Footer Placeholder 4">
            <a:extLst>
              <a:ext uri="{FF2B5EF4-FFF2-40B4-BE49-F238E27FC236}">
                <a16:creationId xmlns:a16="http://schemas.microsoft.com/office/drawing/2014/main" id="{E1683CAD-2AD6-4F94-BE9F-6BA1AC41F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4A76C0-19A3-4570-8007-BE45BC07C075}"/>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320786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60594-B316-4B65-9EB6-EF6FBE91B4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832A1E-34BE-4F84-905E-8E59A20721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8C7DE-163C-452F-866B-121D5D21837A}"/>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5" name="Footer Placeholder 4">
            <a:extLst>
              <a:ext uri="{FF2B5EF4-FFF2-40B4-BE49-F238E27FC236}">
                <a16:creationId xmlns:a16="http://schemas.microsoft.com/office/drawing/2014/main" id="{513435B8-1133-45EC-88F9-C0948E4E6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A910E9-FF1F-4A33-B7E6-A4D8CA489527}"/>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3393248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E9B8C0-5841-43FE-999B-6CDF73100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9DB82-CA68-4325-9F90-6A49813AC0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589A7-B61F-4400-AA48-B1CDBAE0CC5B}"/>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5" name="Footer Placeholder 4">
            <a:extLst>
              <a:ext uri="{FF2B5EF4-FFF2-40B4-BE49-F238E27FC236}">
                <a16:creationId xmlns:a16="http://schemas.microsoft.com/office/drawing/2014/main" id="{5AC17748-93C7-49C7-97FE-550AB946B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4C72E-2AF4-4A0B-949B-46A8E38158AC}"/>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363276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B66C5-C954-4345-ADBB-E0033716D2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BE0F5B-6B81-4AF6-85A4-0063B2F42FB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01A8B-28FD-43BB-8480-A17706440D37}"/>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5" name="Footer Placeholder 4">
            <a:extLst>
              <a:ext uri="{FF2B5EF4-FFF2-40B4-BE49-F238E27FC236}">
                <a16:creationId xmlns:a16="http://schemas.microsoft.com/office/drawing/2014/main" id="{F795C6F4-225F-4758-B079-3260BAFC5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77FFF-7A09-4E39-9923-42F6E7C9D778}"/>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370603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5B28B-D06C-44E7-99D3-4942FD371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D29286-B7F4-49DB-9775-6C5F069BF4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257BC5-9BCB-4E49-B2C9-47D9F878B6CF}"/>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5" name="Footer Placeholder 4">
            <a:extLst>
              <a:ext uri="{FF2B5EF4-FFF2-40B4-BE49-F238E27FC236}">
                <a16:creationId xmlns:a16="http://schemas.microsoft.com/office/drawing/2014/main" id="{62D821B8-C0AE-4130-8132-3BF4B5D54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13056B-523B-4407-8338-D3F20E91CBF3}"/>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22935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613E0-2FF1-4F63-98D7-7154BA9061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594565-56E4-4AD7-9B30-35A28E60A1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238E03-37C6-4B1E-8459-0096D82786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87467A-3AC3-4935-8526-295C01C5DF3B}"/>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6" name="Footer Placeholder 5">
            <a:extLst>
              <a:ext uri="{FF2B5EF4-FFF2-40B4-BE49-F238E27FC236}">
                <a16:creationId xmlns:a16="http://schemas.microsoft.com/office/drawing/2014/main" id="{F6BA7C87-8407-492F-AB71-DA18B4002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A2A45-EA88-43C8-A783-573F3753EC5B}"/>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268057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BDFCC-87BA-4D8D-8096-7D4CCC5B84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E0A137-B7BA-4A6C-B2ED-1DB20AF20C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3312E3-3BCB-4CC4-9737-3288E71E1F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D0FE2B-B6AD-4A51-8937-07F8B67585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343F66-F48D-4370-91F2-D92A7769D0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B15841-8477-414A-9AAF-2ECB8AFE5D1F}"/>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8" name="Footer Placeholder 7">
            <a:extLst>
              <a:ext uri="{FF2B5EF4-FFF2-40B4-BE49-F238E27FC236}">
                <a16:creationId xmlns:a16="http://schemas.microsoft.com/office/drawing/2014/main" id="{6F34699C-778B-4AC4-A518-C3F194A5D0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68972D-265C-47FF-B037-547786A4545D}"/>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22418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30401-3FF6-4C5F-A5B9-65FD9B2E79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57E7A8-FBC1-4030-BC7C-35A067F2DEED}"/>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4" name="Footer Placeholder 3">
            <a:extLst>
              <a:ext uri="{FF2B5EF4-FFF2-40B4-BE49-F238E27FC236}">
                <a16:creationId xmlns:a16="http://schemas.microsoft.com/office/drawing/2014/main" id="{20C867EE-4626-4D91-9CBF-DE360C095C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DD8B3D-D2C4-4D33-8FDC-C86F7AECEDAF}"/>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5193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2DD53D-5F61-4D97-9961-F3C6DE941D63}"/>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3" name="Footer Placeholder 2">
            <a:extLst>
              <a:ext uri="{FF2B5EF4-FFF2-40B4-BE49-F238E27FC236}">
                <a16:creationId xmlns:a16="http://schemas.microsoft.com/office/drawing/2014/main" id="{3F997038-D23C-46B1-9303-ED6A686545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725990-AD5B-4188-B3BF-41822BF8E4A3}"/>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60684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55AAB-5A43-45E2-9AC1-F72475577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A88BAE-542A-4DC3-AC1F-C6490ED7A8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64807B-E05A-4AEB-9855-368F7E703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F17CC1-48A3-4BCE-8A10-53A3D3CEE7A6}"/>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6" name="Footer Placeholder 5">
            <a:extLst>
              <a:ext uri="{FF2B5EF4-FFF2-40B4-BE49-F238E27FC236}">
                <a16:creationId xmlns:a16="http://schemas.microsoft.com/office/drawing/2014/main" id="{77AC27C0-B2CC-4D42-9B74-1B3765DF8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025EB4-48CE-43AE-BE8A-1938B8FC4DCA}"/>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78520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B42A5-4CE0-407E-8868-DA9B6AF19C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7A93C7-4228-401F-9262-C83836ECE0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651691-7C54-44F5-AEC3-6F1B81B79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8AA815-71AE-4F2B-AC95-D32ED4E79A6A}"/>
              </a:ext>
            </a:extLst>
          </p:cNvPr>
          <p:cNvSpPr>
            <a:spLocks noGrp="1"/>
          </p:cNvSpPr>
          <p:nvPr>
            <p:ph type="dt" sz="half" idx="10"/>
          </p:nvPr>
        </p:nvSpPr>
        <p:spPr/>
        <p:txBody>
          <a:bodyPr/>
          <a:lstStyle/>
          <a:p>
            <a:fld id="{3BE41680-E80D-4E39-8EAD-EC171B9CC4F2}" type="datetimeFigureOut">
              <a:rPr lang="en-US" smtClean="0"/>
              <a:t>8/27/2018</a:t>
            </a:fld>
            <a:endParaRPr lang="en-US"/>
          </a:p>
        </p:txBody>
      </p:sp>
      <p:sp>
        <p:nvSpPr>
          <p:cNvPr id="6" name="Footer Placeholder 5">
            <a:extLst>
              <a:ext uri="{FF2B5EF4-FFF2-40B4-BE49-F238E27FC236}">
                <a16:creationId xmlns:a16="http://schemas.microsoft.com/office/drawing/2014/main" id="{DD419F36-525D-4948-8B4D-B0A627622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8AAAD-043F-4A4D-B1AE-9FEAFDAABC45}"/>
              </a:ext>
            </a:extLst>
          </p:cNvPr>
          <p:cNvSpPr>
            <a:spLocks noGrp="1"/>
          </p:cNvSpPr>
          <p:nvPr>
            <p:ph type="sldNum" sz="quarter" idx="12"/>
          </p:nvPr>
        </p:nvSpPr>
        <p:spPr/>
        <p:txBody>
          <a:bodyPr/>
          <a:lstStyle/>
          <a:p>
            <a:fld id="{BACC3115-C5EC-4B71-AEFC-1A9ACEF30778}" type="slidenum">
              <a:rPr lang="en-US" smtClean="0"/>
              <a:t>‹#›</a:t>
            </a:fld>
            <a:endParaRPr lang="en-US"/>
          </a:p>
        </p:txBody>
      </p:sp>
    </p:spTree>
    <p:extLst>
      <p:ext uri="{BB962C8B-B14F-4D97-AF65-F5344CB8AC3E}">
        <p14:creationId xmlns:p14="http://schemas.microsoft.com/office/powerpoint/2010/main" val="56045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A4BD52-256D-4FB5-9F7C-2E2ADE6F6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399113-9842-4088-B0DE-E51AB5E60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FFDD3-BD4D-41EE-BA1C-F73932FB9D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41680-E80D-4E39-8EAD-EC171B9CC4F2}" type="datetimeFigureOut">
              <a:rPr lang="en-US" smtClean="0"/>
              <a:t>8/27/2018</a:t>
            </a:fld>
            <a:endParaRPr lang="en-US"/>
          </a:p>
        </p:txBody>
      </p:sp>
      <p:sp>
        <p:nvSpPr>
          <p:cNvPr id="5" name="Footer Placeholder 4">
            <a:extLst>
              <a:ext uri="{FF2B5EF4-FFF2-40B4-BE49-F238E27FC236}">
                <a16:creationId xmlns:a16="http://schemas.microsoft.com/office/drawing/2014/main" id="{038774F1-3BD4-402D-B15F-9C69C2677D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0D3286-DAAE-411A-B8FA-9CCB0FB049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C3115-C5EC-4B71-AEFC-1A9ACEF30778}" type="slidenum">
              <a:rPr lang="en-US" smtClean="0"/>
              <a:t>‹#›</a:t>
            </a:fld>
            <a:endParaRPr lang="en-US"/>
          </a:p>
        </p:txBody>
      </p:sp>
    </p:spTree>
    <p:extLst>
      <p:ext uri="{BB962C8B-B14F-4D97-AF65-F5344CB8AC3E}">
        <p14:creationId xmlns:p14="http://schemas.microsoft.com/office/powerpoint/2010/main" val="1137538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155034"/>
            <a:ext cx="10515600" cy="657766"/>
          </a:xfrm>
        </p:spPr>
        <p:txBody>
          <a:bodyPr>
            <a:noAutofit/>
          </a:bodyPr>
          <a:lstStyle/>
          <a:p>
            <a:pPr algn="ctr"/>
            <a:r>
              <a:rPr lang="en-US" sz="3600" b="1" dirty="0">
                <a:latin typeface="Times New Roman" panose="02020603050405020304" pitchFamily="18" charset="0"/>
                <a:cs typeface="Times New Roman" panose="02020603050405020304" pitchFamily="18" charset="0"/>
              </a:rPr>
              <a:t>NCSRC Charter Members</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idx="1"/>
            <p:extLst>
              <p:ext uri="{D42A27DB-BD31-4B8C-83A1-F6EECF244321}">
                <p14:modId xmlns:p14="http://schemas.microsoft.com/office/powerpoint/2010/main" val="3663236492"/>
              </p:ext>
            </p:extLst>
          </p:nvPr>
        </p:nvGraphicFramePr>
        <p:xfrm>
          <a:off x="463550" y="1104900"/>
          <a:ext cx="11264900" cy="5073819"/>
        </p:xfrm>
        <a:graphic>
          <a:graphicData uri="http://schemas.openxmlformats.org/drawingml/2006/table">
            <a:tbl>
              <a:tblPr firstRow="1" bandRow="1">
                <a:tableStyleId>{5C22544A-7EE6-4342-B048-85BDC9FD1C3A}</a:tableStyleId>
              </a:tblPr>
              <a:tblGrid>
                <a:gridCol w="3899387">
                  <a:extLst>
                    <a:ext uri="{9D8B030D-6E8A-4147-A177-3AD203B41FA5}">
                      <a16:colId xmlns:a16="http://schemas.microsoft.com/office/drawing/2014/main" val="2587215417"/>
                    </a:ext>
                  </a:extLst>
                </a:gridCol>
                <a:gridCol w="3619013">
                  <a:extLst>
                    <a:ext uri="{9D8B030D-6E8A-4147-A177-3AD203B41FA5}">
                      <a16:colId xmlns:a16="http://schemas.microsoft.com/office/drawing/2014/main" val="1603115266"/>
                    </a:ext>
                  </a:extLst>
                </a:gridCol>
                <a:gridCol w="3746500">
                  <a:extLst>
                    <a:ext uri="{9D8B030D-6E8A-4147-A177-3AD203B41FA5}">
                      <a16:colId xmlns:a16="http://schemas.microsoft.com/office/drawing/2014/main" val="2717862353"/>
                    </a:ext>
                  </a:extLst>
                </a:gridCol>
              </a:tblGrid>
              <a:tr h="571500">
                <a:tc gridSpan="3">
                  <a:txBody>
                    <a:bodyPr/>
                    <a:lstStyle/>
                    <a:p>
                      <a:pPr algn="l"/>
                      <a:r>
                        <a:rPr lang="en-US" sz="2000" dirty="0">
                          <a:latin typeface="Times New Roman" panose="02020603050405020304" pitchFamily="18" charset="0"/>
                          <a:cs typeface="Times New Roman" panose="02020603050405020304" pitchFamily="18" charset="0"/>
                        </a:rPr>
                        <a:t>The NCSRC  became a Chartered Affiliate of the AARC in 1968. Known Charter Members Include:</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txBody>
                  <a:tcPr/>
                </a:tc>
                <a:tc hMerge="1">
                  <a:txBody>
                    <a:bodyPr/>
                    <a:lstStyle/>
                    <a:p>
                      <a:pPr algn="l"/>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1806873"/>
                  </a:ext>
                </a:extLst>
              </a:tr>
              <a:tr h="564414">
                <a:tc>
                  <a:txBody>
                    <a:bodyPr/>
                    <a:lstStyle/>
                    <a:p>
                      <a:pPr algn="l" fontAlgn="b"/>
                      <a:r>
                        <a:rPr lang="en-US" sz="3200" b="0" i="0" u="none" strike="noStrike" dirty="0">
                          <a:effectLst/>
                          <a:latin typeface="Arial" panose="020B0604020202020204" pitchFamily="34" charset="0"/>
                        </a:rPr>
                        <a:t>Houston Anderson</a:t>
                      </a:r>
                    </a:p>
                  </a:txBody>
                  <a:tcPr marL="9525" marR="9525" marT="9525" marB="0" anchor="b"/>
                </a:tc>
                <a:tc>
                  <a:txBody>
                    <a:bodyPr/>
                    <a:lstStyle/>
                    <a:p>
                      <a:pPr algn="l" fontAlgn="b"/>
                      <a:r>
                        <a:rPr lang="en-US" sz="3200" b="0" i="0" u="none" strike="noStrike" dirty="0">
                          <a:effectLst/>
                          <a:latin typeface="Arial" panose="020B0604020202020204" pitchFamily="34" charset="0"/>
                        </a:rPr>
                        <a:t>Herb Grubbs</a:t>
                      </a:r>
                    </a:p>
                  </a:txBody>
                  <a:tcPr marL="9525" marR="9525" marT="9525" marB="0" anchor="b"/>
                </a:tc>
                <a:tc>
                  <a:txBody>
                    <a:bodyPr/>
                    <a:lstStyle/>
                    <a:p>
                      <a:pPr algn="l" fontAlgn="b"/>
                      <a:r>
                        <a:rPr lang="en-US" sz="3200" b="0" i="0" u="none" strike="noStrike" dirty="0">
                          <a:effectLst/>
                          <a:latin typeface="Arial" panose="020B0604020202020204" pitchFamily="34" charset="0"/>
                        </a:rPr>
                        <a:t>Joe Nations</a:t>
                      </a:r>
                    </a:p>
                  </a:txBody>
                  <a:tcPr marL="9525" marR="9525" marT="9525" marB="0" anchor="b"/>
                </a:tc>
                <a:extLst>
                  <a:ext uri="{0D108BD9-81ED-4DB2-BD59-A6C34878D82A}">
                    <a16:rowId xmlns:a16="http://schemas.microsoft.com/office/drawing/2014/main" val="948456392"/>
                  </a:ext>
                </a:extLst>
              </a:tr>
              <a:tr h="564414">
                <a:tc>
                  <a:txBody>
                    <a:bodyPr/>
                    <a:lstStyle/>
                    <a:p>
                      <a:pPr algn="l" fontAlgn="b"/>
                      <a:r>
                        <a:rPr lang="en-US" sz="3200" b="0" i="0" u="none" strike="noStrike" dirty="0">
                          <a:effectLst/>
                          <a:latin typeface="Arial" panose="020B0604020202020204" pitchFamily="34" charset="0"/>
                        </a:rPr>
                        <a:t>Harold Bass</a:t>
                      </a:r>
                    </a:p>
                  </a:txBody>
                  <a:tcPr marL="9525" marR="9525" marT="9525" marB="0" anchor="b"/>
                </a:tc>
                <a:tc>
                  <a:txBody>
                    <a:bodyPr/>
                    <a:lstStyle/>
                    <a:p>
                      <a:pPr algn="l" fontAlgn="b"/>
                      <a:r>
                        <a:rPr lang="en-US" sz="3200" b="0" i="0" u="none" strike="noStrike" dirty="0">
                          <a:effectLst/>
                          <a:latin typeface="Arial" panose="020B0604020202020204" pitchFamily="34" charset="0"/>
                        </a:rPr>
                        <a:t>Edith Helms</a:t>
                      </a:r>
                    </a:p>
                  </a:txBody>
                  <a:tcPr marL="9525" marR="9525" marT="9525" marB="0" anchor="b"/>
                </a:tc>
                <a:tc>
                  <a:txBody>
                    <a:bodyPr/>
                    <a:lstStyle/>
                    <a:p>
                      <a:pPr algn="l" fontAlgn="b"/>
                      <a:r>
                        <a:rPr lang="en-US" sz="3200" b="0" i="0" u="none" strike="noStrike">
                          <a:effectLst/>
                          <a:latin typeface="Arial" panose="020B0604020202020204" pitchFamily="34" charset="0"/>
                        </a:rPr>
                        <a:t>Connie Paladenech</a:t>
                      </a:r>
                    </a:p>
                  </a:txBody>
                  <a:tcPr marL="9525" marR="9525" marT="9525" marB="0" anchor="b"/>
                </a:tc>
                <a:extLst>
                  <a:ext uri="{0D108BD9-81ED-4DB2-BD59-A6C34878D82A}">
                    <a16:rowId xmlns:a16="http://schemas.microsoft.com/office/drawing/2014/main" val="918905156"/>
                  </a:ext>
                </a:extLst>
              </a:tr>
              <a:tr h="564414">
                <a:tc>
                  <a:txBody>
                    <a:bodyPr/>
                    <a:lstStyle/>
                    <a:p>
                      <a:pPr algn="l" fontAlgn="b"/>
                      <a:r>
                        <a:rPr lang="en-US" sz="3200" b="0" i="0" u="none" strike="noStrike">
                          <a:effectLst/>
                          <a:latin typeface="Arial" panose="020B0604020202020204" pitchFamily="34" charset="0"/>
                        </a:rPr>
                        <a:t>Von Baker</a:t>
                      </a:r>
                    </a:p>
                  </a:txBody>
                  <a:tcPr marL="9525" marR="9525" marT="9525" marB="0" anchor="b"/>
                </a:tc>
                <a:tc>
                  <a:txBody>
                    <a:bodyPr/>
                    <a:lstStyle/>
                    <a:p>
                      <a:pPr algn="l" fontAlgn="b"/>
                      <a:r>
                        <a:rPr lang="en-US" sz="3200" b="0" i="0" u="none" strike="noStrike" dirty="0">
                          <a:effectLst/>
                          <a:latin typeface="Arial" panose="020B0604020202020204" pitchFamily="34" charset="0"/>
                        </a:rPr>
                        <a:t>Jerry Hines</a:t>
                      </a:r>
                    </a:p>
                  </a:txBody>
                  <a:tcPr marL="9525" marR="9525" marT="9525" marB="0" anchor="b"/>
                </a:tc>
                <a:tc>
                  <a:txBody>
                    <a:bodyPr/>
                    <a:lstStyle/>
                    <a:p>
                      <a:pPr algn="l" fontAlgn="b"/>
                      <a:r>
                        <a:rPr lang="en-US" sz="3200" b="0" i="0" u="none" strike="noStrike">
                          <a:effectLst/>
                          <a:latin typeface="Arial" panose="020B0604020202020204" pitchFamily="34" charset="0"/>
                        </a:rPr>
                        <a:t>Johnny Robbins</a:t>
                      </a:r>
                    </a:p>
                  </a:txBody>
                  <a:tcPr marL="9525" marR="9525" marT="9525" marB="0" anchor="b"/>
                </a:tc>
                <a:extLst>
                  <a:ext uri="{0D108BD9-81ED-4DB2-BD59-A6C34878D82A}">
                    <a16:rowId xmlns:a16="http://schemas.microsoft.com/office/drawing/2014/main" val="3500091401"/>
                  </a:ext>
                </a:extLst>
              </a:tr>
              <a:tr h="564414">
                <a:tc>
                  <a:txBody>
                    <a:bodyPr/>
                    <a:lstStyle/>
                    <a:p>
                      <a:pPr algn="l" fontAlgn="b"/>
                      <a:r>
                        <a:rPr lang="en-US" sz="3200" b="0" i="0" u="none" strike="noStrike">
                          <a:effectLst/>
                          <a:latin typeface="Arial" panose="020B0604020202020204" pitchFamily="34" charset="0"/>
                        </a:rPr>
                        <a:t>Bill Brown</a:t>
                      </a:r>
                    </a:p>
                  </a:txBody>
                  <a:tcPr marL="9525" marR="9525" marT="9525" marB="0" anchor="b"/>
                </a:tc>
                <a:tc>
                  <a:txBody>
                    <a:bodyPr/>
                    <a:lstStyle/>
                    <a:p>
                      <a:pPr algn="l" fontAlgn="b"/>
                      <a:r>
                        <a:rPr lang="en-US" sz="3200" b="0" i="0" u="none" strike="noStrike" dirty="0">
                          <a:effectLst/>
                          <a:latin typeface="Arial" panose="020B0604020202020204" pitchFamily="34" charset="0"/>
                        </a:rPr>
                        <a:t>Buddy Holt</a:t>
                      </a:r>
                    </a:p>
                  </a:txBody>
                  <a:tcPr marL="9525" marR="9525" marT="9525" marB="0" anchor="b"/>
                </a:tc>
                <a:tc>
                  <a:txBody>
                    <a:bodyPr/>
                    <a:lstStyle/>
                    <a:p>
                      <a:pPr algn="l" fontAlgn="b"/>
                      <a:r>
                        <a:rPr lang="en-US" sz="3200" b="0" i="0" u="none" strike="noStrike">
                          <a:effectLst/>
                          <a:latin typeface="Arial" panose="020B0604020202020204" pitchFamily="34" charset="0"/>
                        </a:rPr>
                        <a:t>Tom Roddy</a:t>
                      </a:r>
                    </a:p>
                  </a:txBody>
                  <a:tcPr marL="9525" marR="9525" marT="9525" marB="0" anchor="b"/>
                </a:tc>
                <a:extLst>
                  <a:ext uri="{0D108BD9-81ED-4DB2-BD59-A6C34878D82A}">
                    <a16:rowId xmlns:a16="http://schemas.microsoft.com/office/drawing/2014/main" val="2606408053"/>
                  </a:ext>
                </a:extLst>
              </a:tr>
              <a:tr h="564414">
                <a:tc>
                  <a:txBody>
                    <a:bodyPr/>
                    <a:lstStyle/>
                    <a:p>
                      <a:pPr algn="l" fontAlgn="b"/>
                      <a:r>
                        <a:rPr lang="en-US" sz="3200" b="0" i="0" u="none" strike="noStrike">
                          <a:effectLst/>
                          <a:latin typeface="Arial" panose="020B0604020202020204" pitchFamily="34" charset="0"/>
                        </a:rPr>
                        <a:t>Hal Brown</a:t>
                      </a:r>
                    </a:p>
                  </a:txBody>
                  <a:tcPr marL="9525" marR="9525" marT="9525" marB="0" anchor="b"/>
                </a:tc>
                <a:tc>
                  <a:txBody>
                    <a:bodyPr/>
                    <a:lstStyle/>
                    <a:p>
                      <a:pPr algn="l" fontAlgn="b"/>
                      <a:r>
                        <a:rPr lang="en-US" sz="3200" b="0" i="0" u="none" strike="noStrike" dirty="0">
                          <a:effectLst/>
                          <a:latin typeface="Arial" panose="020B0604020202020204" pitchFamily="34" charset="0"/>
                        </a:rPr>
                        <a:t>Harvey Jacobs</a:t>
                      </a:r>
                    </a:p>
                  </a:txBody>
                  <a:tcPr marL="9525" marR="9525" marT="9525" marB="0" anchor="b"/>
                </a:tc>
                <a:tc>
                  <a:txBody>
                    <a:bodyPr/>
                    <a:lstStyle/>
                    <a:p>
                      <a:pPr algn="l" fontAlgn="b"/>
                      <a:r>
                        <a:rPr lang="en-US" sz="3200" b="0" i="0" u="none" strike="noStrike">
                          <a:effectLst/>
                          <a:latin typeface="Arial" panose="020B0604020202020204" pitchFamily="34" charset="0"/>
                        </a:rPr>
                        <a:t>Ava Saylor</a:t>
                      </a:r>
                    </a:p>
                  </a:txBody>
                  <a:tcPr marL="9525" marR="9525" marT="9525" marB="0" anchor="b"/>
                </a:tc>
                <a:extLst>
                  <a:ext uri="{0D108BD9-81ED-4DB2-BD59-A6C34878D82A}">
                    <a16:rowId xmlns:a16="http://schemas.microsoft.com/office/drawing/2014/main" val="4118450515"/>
                  </a:ext>
                </a:extLst>
              </a:tr>
              <a:tr h="564414">
                <a:tc>
                  <a:txBody>
                    <a:bodyPr/>
                    <a:lstStyle/>
                    <a:p>
                      <a:pPr algn="l" fontAlgn="b"/>
                      <a:r>
                        <a:rPr lang="en-US" sz="3200" b="0" i="0" u="none" strike="noStrike">
                          <a:effectLst/>
                          <a:latin typeface="Arial" panose="020B0604020202020204" pitchFamily="34" charset="0"/>
                        </a:rPr>
                        <a:t>Joyce Crowe</a:t>
                      </a:r>
                    </a:p>
                  </a:txBody>
                  <a:tcPr marL="9525" marR="9525" marT="9525" marB="0" anchor="b"/>
                </a:tc>
                <a:tc>
                  <a:txBody>
                    <a:bodyPr/>
                    <a:lstStyle/>
                    <a:p>
                      <a:pPr algn="l" fontAlgn="b"/>
                      <a:r>
                        <a:rPr lang="en-US" sz="3200" b="0" i="0" u="none" strike="noStrike">
                          <a:effectLst/>
                          <a:latin typeface="Arial" panose="020B0604020202020204" pitchFamily="34" charset="0"/>
                        </a:rPr>
                        <a:t>James Johnson</a:t>
                      </a:r>
                    </a:p>
                  </a:txBody>
                  <a:tcPr marL="9525" marR="9525" marT="9525" marB="0" anchor="b"/>
                </a:tc>
                <a:tc>
                  <a:txBody>
                    <a:bodyPr/>
                    <a:lstStyle/>
                    <a:p>
                      <a:pPr algn="l" fontAlgn="b"/>
                      <a:r>
                        <a:rPr lang="en-US" sz="3200" b="0" i="0" u="none" strike="noStrike" dirty="0">
                          <a:effectLst/>
                          <a:latin typeface="Arial" panose="020B0604020202020204" pitchFamily="34" charset="0"/>
                        </a:rPr>
                        <a:t>Roy Taylor</a:t>
                      </a:r>
                    </a:p>
                  </a:txBody>
                  <a:tcPr marL="9525" marR="9525" marT="9525" marB="0" anchor="b"/>
                </a:tc>
                <a:extLst>
                  <a:ext uri="{0D108BD9-81ED-4DB2-BD59-A6C34878D82A}">
                    <a16:rowId xmlns:a16="http://schemas.microsoft.com/office/drawing/2014/main" val="2132937167"/>
                  </a:ext>
                </a:extLst>
              </a:tr>
              <a:tr h="551421">
                <a:tc>
                  <a:txBody>
                    <a:bodyPr/>
                    <a:lstStyle/>
                    <a:p>
                      <a:pPr algn="l" fontAlgn="b"/>
                      <a:r>
                        <a:rPr lang="en-US" sz="3200" b="0" i="0" u="none" strike="noStrike">
                          <a:effectLst/>
                          <a:latin typeface="Arial" panose="020B0604020202020204" pitchFamily="34" charset="0"/>
                        </a:rPr>
                        <a:t>Bob Darrenkamp</a:t>
                      </a:r>
                    </a:p>
                  </a:txBody>
                  <a:tcPr marL="9525" marR="9525" marT="9525" marB="0" anchor="b"/>
                </a:tc>
                <a:tc>
                  <a:txBody>
                    <a:bodyPr/>
                    <a:lstStyle/>
                    <a:p>
                      <a:pPr algn="l" fontAlgn="b"/>
                      <a:r>
                        <a:rPr lang="en-US" sz="3200" b="0" i="0" u="none" strike="noStrike">
                          <a:effectLst/>
                          <a:latin typeface="Arial" panose="020B0604020202020204" pitchFamily="34" charset="0"/>
                        </a:rPr>
                        <a:t>Maxine Lentz</a:t>
                      </a:r>
                    </a:p>
                  </a:txBody>
                  <a:tcPr marL="9525" marR="9525" marT="9525" marB="0" anchor="b"/>
                </a:tc>
                <a:tc>
                  <a:txBody>
                    <a:bodyPr/>
                    <a:lstStyle/>
                    <a:p>
                      <a:pPr algn="l" fontAlgn="b"/>
                      <a:r>
                        <a:rPr lang="en-US" sz="3200" b="0" i="0" u="none" strike="noStrike" dirty="0">
                          <a:effectLst/>
                          <a:latin typeface="Arial" panose="020B0604020202020204" pitchFamily="34" charset="0"/>
                        </a:rPr>
                        <a:t>David Gurley</a:t>
                      </a:r>
                    </a:p>
                  </a:txBody>
                  <a:tcPr marL="9525" marR="9525" marT="9525" marB="0" anchor="b"/>
                </a:tc>
                <a:extLst>
                  <a:ext uri="{0D108BD9-81ED-4DB2-BD59-A6C34878D82A}">
                    <a16:rowId xmlns:a16="http://schemas.microsoft.com/office/drawing/2014/main" val="1485273626"/>
                  </a:ext>
                </a:extLst>
              </a:tr>
              <a:tr h="564414">
                <a:tc>
                  <a:txBody>
                    <a:bodyPr/>
                    <a:lstStyle/>
                    <a:p>
                      <a:pPr algn="l" fontAlgn="b"/>
                      <a:r>
                        <a:rPr lang="en-US" sz="3200" b="0" i="0" u="none" strike="noStrike" dirty="0">
                          <a:effectLst/>
                          <a:latin typeface="Arial" panose="020B0604020202020204" pitchFamily="34" charset="0"/>
                        </a:rPr>
                        <a:t>Fern Fuller</a:t>
                      </a:r>
                    </a:p>
                  </a:txBody>
                  <a:tcPr marL="9525" marR="9525" marT="9525" marB="0" anchor="b"/>
                </a:tc>
                <a:tc>
                  <a:txBody>
                    <a:bodyPr/>
                    <a:lstStyle/>
                    <a:p>
                      <a:pPr algn="l" fontAlgn="b"/>
                      <a:r>
                        <a:rPr lang="en-US" sz="3200" b="0" i="0" u="none" strike="noStrike" dirty="0">
                          <a:effectLst/>
                          <a:latin typeface="Arial" panose="020B0604020202020204" pitchFamily="34" charset="0"/>
                        </a:rPr>
                        <a:t>Don McNeal</a:t>
                      </a:r>
                    </a:p>
                  </a:txBody>
                  <a:tcPr marL="9525" marR="9525" marT="9525" marB="0" anchor="b"/>
                </a:tc>
                <a:tc>
                  <a:txBody>
                    <a:bodyPr/>
                    <a:lstStyle/>
                    <a:p>
                      <a:pPr algn="l" fontAlgn="b"/>
                      <a:endParaRPr lang="en-US" sz="32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507886270"/>
                  </a:ext>
                </a:extLst>
              </a:tr>
            </a:tbl>
          </a:graphicData>
        </a:graphic>
      </p:graphicFrame>
    </p:spTree>
    <p:extLst>
      <p:ext uri="{BB962C8B-B14F-4D97-AF65-F5344CB8AC3E}">
        <p14:creationId xmlns:p14="http://schemas.microsoft.com/office/powerpoint/2010/main" val="3679784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0"/>
            <a:ext cx="10515600" cy="479966"/>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Special Service Recognition</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idx="1"/>
            <p:extLst>
              <p:ext uri="{D42A27DB-BD31-4B8C-83A1-F6EECF244321}">
                <p14:modId xmlns:p14="http://schemas.microsoft.com/office/powerpoint/2010/main" val="3194882127"/>
              </p:ext>
            </p:extLst>
          </p:nvPr>
        </p:nvGraphicFramePr>
        <p:xfrm>
          <a:off x="838201" y="479966"/>
          <a:ext cx="10515599" cy="6228027"/>
        </p:xfrm>
        <a:graphic>
          <a:graphicData uri="http://schemas.openxmlformats.org/drawingml/2006/table">
            <a:tbl>
              <a:tblPr firstRow="1" bandRow="1">
                <a:tableStyleId>{5C22544A-7EE6-4342-B048-85BDC9FD1C3A}</a:tableStyleId>
              </a:tblPr>
              <a:tblGrid>
                <a:gridCol w="802952">
                  <a:extLst>
                    <a:ext uri="{9D8B030D-6E8A-4147-A177-3AD203B41FA5}">
                      <a16:colId xmlns:a16="http://schemas.microsoft.com/office/drawing/2014/main" val="1842735017"/>
                    </a:ext>
                  </a:extLst>
                </a:gridCol>
                <a:gridCol w="3489647">
                  <a:extLst>
                    <a:ext uri="{9D8B030D-6E8A-4147-A177-3AD203B41FA5}">
                      <a16:colId xmlns:a16="http://schemas.microsoft.com/office/drawing/2014/main" val="2587215417"/>
                    </a:ext>
                  </a:extLst>
                </a:gridCol>
                <a:gridCol w="2082800">
                  <a:extLst>
                    <a:ext uri="{9D8B030D-6E8A-4147-A177-3AD203B41FA5}">
                      <a16:colId xmlns:a16="http://schemas.microsoft.com/office/drawing/2014/main" val="1603115266"/>
                    </a:ext>
                  </a:extLst>
                </a:gridCol>
                <a:gridCol w="2006600">
                  <a:extLst>
                    <a:ext uri="{9D8B030D-6E8A-4147-A177-3AD203B41FA5}">
                      <a16:colId xmlns:a16="http://schemas.microsoft.com/office/drawing/2014/main" val="2717862353"/>
                    </a:ext>
                  </a:extLst>
                </a:gridCol>
                <a:gridCol w="2133600">
                  <a:extLst>
                    <a:ext uri="{9D8B030D-6E8A-4147-A177-3AD203B41FA5}">
                      <a16:colId xmlns:a16="http://schemas.microsoft.com/office/drawing/2014/main" val="687694343"/>
                    </a:ext>
                  </a:extLst>
                </a:gridCol>
              </a:tblGrid>
              <a:tr h="280784">
                <a:tc>
                  <a:txBody>
                    <a:bodyPr/>
                    <a:lstStyle/>
                    <a:p>
                      <a:pPr algn="l"/>
                      <a:r>
                        <a:rPr lang="en-US" sz="1200" dirty="0">
                          <a:latin typeface="Times New Roman" panose="02020603050405020304" pitchFamily="18" charset="0"/>
                          <a:cs typeface="Times New Roman" panose="02020603050405020304" pitchFamily="18" charset="0"/>
                        </a:rPr>
                        <a:t>Year</a:t>
                      </a:r>
                    </a:p>
                  </a:txBody>
                  <a:tcPr/>
                </a:tc>
                <a:tc>
                  <a:txBody>
                    <a:bodyPr/>
                    <a:lstStyle/>
                    <a:p>
                      <a:pPr algn="l"/>
                      <a:r>
                        <a:rPr lang="en-US" sz="1200" dirty="0">
                          <a:latin typeface="Times New Roman" panose="02020603050405020304" pitchFamily="18" charset="0"/>
                          <a:cs typeface="Times New Roman" panose="02020603050405020304" pitchFamily="18" charset="0"/>
                        </a:rPr>
                        <a:t>Practitioner of the Year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Physician of the Year</a:t>
                      </a:r>
                    </a:p>
                  </a:txBody>
                  <a:tcPr/>
                </a:tc>
                <a:tc>
                  <a:txBody>
                    <a:bodyPr/>
                    <a:lstStyle/>
                    <a:p>
                      <a:pPr algn="l"/>
                      <a:r>
                        <a:rPr lang="en-US" sz="1200" dirty="0">
                          <a:latin typeface="Times New Roman" panose="02020603050405020304" pitchFamily="18" charset="0"/>
                          <a:cs typeface="Times New Roman" panose="02020603050405020304" pitchFamily="18" charset="0"/>
                        </a:rPr>
                        <a:t>Manager of the Year</a:t>
                      </a:r>
                    </a:p>
                  </a:txBody>
                  <a:tcPr/>
                </a:tc>
                <a:tc>
                  <a:txBody>
                    <a:bodyPr/>
                    <a:lstStyle/>
                    <a:p>
                      <a:pPr algn="l"/>
                      <a:r>
                        <a:rPr lang="en-US" sz="1200" dirty="0">
                          <a:latin typeface="Times New Roman" panose="02020603050405020304" pitchFamily="18" charset="0"/>
                          <a:cs typeface="Times New Roman" panose="02020603050405020304" pitchFamily="18" charset="0"/>
                        </a:rPr>
                        <a:t>Educator of the Year</a:t>
                      </a:r>
                    </a:p>
                  </a:txBody>
                  <a:tcPr/>
                </a:tc>
                <a:extLst>
                  <a:ext uri="{0D108BD9-81ED-4DB2-BD59-A6C34878D82A}">
                    <a16:rowId xmlns:a16="http://schemas.microsoft.com/office/drawing/2014/main" val="3911806873"/>
                  </a:ext>
                </a:extLst>
              </a:tr>
              <a:tr h="218388">
                <a:tc>
                  <a:txBody>
                    <a:bodyPr/>
                    <a:lstStyle/>
                    <a:p>
                      <a:pPr algn="l"/>
                      <a:r>
                        <a:rPr lang="en-US" sz="900" dirty="0">
                          <a:latin typeface="Times New Roman" panose="02020603050405020304" pitchFamily="18" charset="0"/>
                          <a:cs typeface="Times New Roman" panose="02020603050405020304" pitchFamily="18" charset="0"/>
                        </a:rPr>
                        <a:t>1992</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Floyd Boyer</a:t>
                      </a: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4333562"/>
                  </a:ext>
                </a:extLst>
              </a:tr>
              <a:tr h="232243">
                <a:tc>
                  <a:txBody>
                    <a:bodyPr/>
                    <a:lstStyle/>
                    <a:p>
                      <a:pPr algn="l"/>
                      <a:r>
                        <a:rPr lang="en-US" sz="900" dirty="0">
                          <a:latin typeface="Times New Roman" panose="02020603050405020304" pitchFamily="18" charset="0"/>
                          <a:cs typeface="Times New Roman" panose="02020603050405020304" pitchFamily="18" charset="0"/>
                        </a:rPr>
                        <a:t>1993</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Jim Whitley</a:t>
                      </a: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48456392"/>
                  </a:ext>
                </a:extLst>
              </a:tr>
              <a:tr h="218388">
                <a:tc>
                  <a:txBody>
                    <a:bodyPr/>
                    <a:lstStyle/>
                    <a:p>
                      <a:pPr algn="l"/>
                      <a:r>
                        <a:rPr lang="en-US" sz="900" dirty="0">
                          <a:latin typeface="Times New Roman" panose="02020603050405020304" pitchFamily="18" charset="0"/>
                          <a:cs typeface="Times New Roman" panose="02020603050405020304" pitchFamily="18" charset="0"/>
                        </a:rPr>
                        <a:t>1994</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Tracy Holden</a:t>
                      </a: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18905156"/>
                  </a:ext>
                </a:extLst>
              </a:tr>
              <a:tr h="218388">
                <a:tc>
                  <a:txBody>
                    <a:bodyPr/>
                    <a:lstStyle/>
                    <a:p>
                      <a:pPr algn="l"/>
                      <a:r>
                        <a:rPr lang="en-US" sz="900" dirty="0">
                          <a:latin typeface="Times New Roman" panose="02020603050405020304" pitchFamily="18" charset="0"/>
                          <a:cs typeface="Times New Roman" panose="02020603050405020304" pitchFamily="18" charset="0"/>
                        </a:rPr>
                        <a:t>1995</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Mike Hamilton</a:t>
                      </a: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00091401"/>
                  </a:ext>
                </a:extLst>
              </a:tr>
              <a:tr h="200660">
                <a:tc>
                  <a:txBody>
                    <a:bodyPr/>
                    <a:lstStyle/>
                    <a:p>
                      <a:pPr algn="l"/>
                      <a:r>
                        <a:rPr lang="en-US" sz="900" dirty="0">
                          <a:latin typeface="Times New Roman" panose="02020603050405020304" pitchFamily="18" charset="0"/>
                          <a:cs typeface="Times New Roman" panose="02020603050405020304" pitchFamily="18" charset="0"/>
                        </a:rPr>
                        <a:t>1996</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Amy Jones</a:t>
                      </a: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6408053"/>
                  </a:ext>
                </a:extLst>
              </a:tr>
              <a:tr h="218388">
                <a:tc>
                  <a:txBody>
                    <a:bodyPr/>
                    <a:lstStyle/>
                    <a:p>
                      <a:pPr algn="l"/>
                      <a:r>
                        <a:rPr lang="en-US" sz="900" dirty="0">
                          <a:latin typeface="Times New Roman" panose="02020603050405020304" pitchFamily="18" charset="0"/>
                          <a:cs typeface="Times New Roman" panose="02020603050405020304" pitchFamily="18" charset="0"/>
                        </a:rPr>
                        <a:t>1997</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Susan </a:t>
                      </a:r>
                      <a:r>
                        <a:rPr lang="en-US" sz="900" b="0" i="0" u="none" strike="noStrike" dirty="0" err="1">
                          <a:effectLst/>
                          <a:latin typeface="Times New Roman" panose="02020603050405020304" pitchFamily="18" charset="0"/>
                          <a:cs typeface="Times New Roman" panose="02020603050405020304" pitchFamily="18" charset="0"/>
                        </a:rPr>
                        <a:t>Thidemann</a:t>
                      </a:r>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18450515"/>
                  </a:ext>
                </a:extLst>
              </a:tr>
              <a:tr h="218388">
                <a:tc>
                  <a:txBody>
                    <a:bodyPr/>
                    <a:lstStyle/>
                    <a:p>
                      <a:pPr algn="l"/>
                      <a:r>
                        <a:rPr lang="en-US" sz="900" dirty="0">
                          <a:latin typeface="Times New Roman" panose="02020603050405020304" pitchFamily="18" charset="0"/>
                          <a:cs typeface="Times New Roman" panose="02020603050405020304" pitchFamily="18" charset="0"/>
                        </a:rPr>
                        <a:t>1998</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Dan Grady</a:t>
                      </a: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32937167"/>
                  </a:ext>
                </a:extLst>
              </a:tr>
              <a:tr h="212287">
                <a:tc>
                  <a:txBody>
                    <a:bodyPr/>
                    <a:lstStyle/>
                    <a:p>
                      <a:pPr algn="l"/>
                      <a:r>
                        <a:rPr lang="en-US" sz="900" dirty="0">
                          <a:latin typeface="Times New Roman" panose="02020603050405020304" pitchFamily="18" charset="0"/>
                          <a:cs typeface="Times New Roman" panose="02020603050405020304" pitchFamily="18" charset="0"/>
                        </a:rPr>
                        <a:t>1999</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Rick Leonard</a:t>
                      </a:r>
                    </a:p>
                  </a:txBody>
                  <a:tcPr marL="9525" marR="9525" marT="9525" marB="0" anchor="ct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tc>
                  <a:txBody>
                    <a:bodyPr/>
                    <a:lstStyle/>
                    <a:p>
                      <a:pPr algn="l"/>
                      <a:endParaRPr lang="en-US" sz="9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85273626"/>
                  </a:ext>
                </a:extLst>
              </a:tr>
              <a:tr h="218388">
                <a:tc>
                  <a:txBody>
                    <a:bodyPr/>
                    <a:lstStyle/>
                    <a:p>
                      <a:pPr algn="l"/>
                      <a:r>
                        <a:rPr lang="en-US" sz="900" dirty="0">
                          <a:latin typeface="Times New Roman" panose="02020603050405020304" pitchFamily="18" charset="0"/>
                          <a:cs typeface="Times New Roman" panose="02020603050405020304" pitchFamily="18" charset="0"/>
                        </a:rPr>
                        <a:t>2000</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Gus </a:t>
                      </a:r>
                      <a:r>
                        <a:rPr lang="en-US" sz="900" b="0" i="0" u="none" strike="noStrike" dirty="0" err="1">
                          <a:effectLst/>
                          <a:latin typeface="Times New Roman" panose="02020603050405020304" pitchFamily="18" charset="0"/>
                          <a:cs typeface="Times New Roman" panose="02020603050405020304" pitchFamily="18" charset="0"/>
                        </a:rPr>
                        <a:t>Doescher</a:t>
                      </a:r>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a:r>
                        <a:rPr lang="en-US" sz="900" dirty="0">
                          <a:latin typeface="Times New Roman" panose="02020603050405020304" pitchFamily="18" charset="0"/>
                          <a:cs typeface="Times New Roman" panose="02020603050405020304" pitchFamily="18" charset="0"/>
                        </a:rPr>
                        <a:t>Dr. Neil </a:t>
                      </a:r>
                      <a:r>
                        <a:rPr lang="en-US" sz="900" dirty="0" err="1">
                          <a:latin typeface="Times New Roman" panose="02020603050405020304" pitchFamily="18" charset="0"/>
                          <a:cs typeface="Times New Roman" panose="02020603050405020304" pitchFamily="18" charset="0"/>
                        </a:rPr>
                        <a:t>MacIntyre</a:t>
                      </a:r>
                      <a:endParaRPr lang="en-US" sz="900" dirty="0">
                        <a:latin typeface="Times New Roman" panose="02020603050405020304" pitchFamily="18" charset="0"/>
                        <a:cs typeface="Times New Roman" panose="02020603050405020304" pitchFamily="18" charset="0"/>
                      </a:endParaRPr>
                    </a:p>
                  </a:txBody>
                  <a:tcPr/>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507886270"/>
                  </a:ext>
                </a:extLst>
              </a:tr>
              <a:tr h="218388">
                <a:tc>
                  <a:txBody>
                    <a:bodyPr/>
                    <a:lstStyle/>
                    <a:p>
                      <a:pPr algn="l"/>
                      <a:r>
                        <a:rPr lang="en-US" sz="900" dirty="0">
                          <a:latin typeface="Times New Roman" panose="02020603050405020304" pitchFamily="18" charset="0"/>
                          <a:cs typeface="Times New Roman" panose="02020603050405020304" pitchFamily="18" charset="0"/>
                        </a:rPr>
                        <a:t>2001</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James Langley</a:t>
                      </a:r>
                    </a:p>
                  </a:txBody>
                  <a:tcPr marL="9525" marR="9525" marT="9525" marB="0" anchor="ctr"/>
                </a:tc>
                <a:tc>
                  <a:txBody>
                    <a:bodyPr/>
                    <a:lstStyle/>
                    <a:p>
                      <a:pPr algn="l"/>
                      <a:r>
                        <a:rPr lang="en-US" sz="900" dirty="0">
                          <a:latin typeface="Times New Roman" panose="02020603050405020304" pitchFamily="18" charset="0"/>
                          <a:cs typeface="Times New Roman" panose="02020603050405020304" pitchFamily="18" charset="0"/>
                        </a:rPr>
                        <a:t>Dr. David Collins</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Garry Dukes</a:t>
                      </a:r>
                    </a:p>
                  </a:txBody>
                  <a:tcPr marL="9525" marR="9525" marT="9525" marB="0" anchor="ctr"/>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317636078"/>
                  </a:ext>
                </a:extLst>
              </a:tr>
              <a:tr h="218388">
                <a:tc>
                  <a:txBody>
                    <a:bodyPr/>
                    <a:lstStyle/>
                    <a:p>
                      <a:pPr algn="l"/>
                      <a:r>
                        <a:rPr lang="en-US" sz="900" dirty="0">
                          <a:latin typeface="Times New Roman" panose="02020603050405020304" pitchFamily="18" charset="0"/>
                          <a:cs typeface="Times New Roman" panose="02020603050405020304" pitchFamily="18" charset="0"/>
                        </a:rPr>
                        <a:t>2002</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Diana Statler</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Ira </a:t>
                      </a:r>
                      <a:r>
                        <a:rPr lang="en-US" sz="900" b="0" i="0" u="none" strike="noStrike" dirty="0" err="1">
                          <a:effectLst/>
                          <a:latin typeface="Times New Roman" panose="02020603050405020304" pitchFamily="18" charset="0"/>
                          <a:cs typeface="Times New Roman" panose="02020603050405020304" pitchFamily="18" charset="0"/>
                        </a:rPr>
                        <a:t>Cheifetz</a:t>
                      </a:r>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Tommy Williams</a:t>
                      </a:r>
                    </a:p>
                  </a:txBody>
                  <a:tcPr marL="9525" marR="9525" marT="9525" marB="0" anchor="b"/>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59186187"/>
                  </a:ext>
                </a:extLst>
              </a:tr>
              <a:tr h="218388">
                <a:tc>
                  <a:txBody>
                    <a:bodyPr/>
                    <a:lstStyle/>
                    <a:p>
                      <a:pPr algn="l"/>
                      <a:r>
                        <a:rPr lang="en-US" sz="900" dirty="0">
                          <a:latin typeface="Times New Roman" panose="02020603050405020304" pitchFamily="18" charset="0"/>
                          <a:cs typeface="Times New Roman" panose="02020603050405020304" pitchFamily="18" charset="0"/>
                        </a:rPr>
                        <a:t>2003</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Connie Paladenech</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Gerald </a:t>
                      </a:r>
                      <a:r>
                        <a:rPr lang="en-US" sz="900" b="0" i="0" u="none" strike="noStrike" dirty="0" err="1">
                          <a:effectLst/>
                          <a:latin typeface="Times New Roman" panose="02020603050405020304" pitchFamily="18" charset="0"/>
                          <a:cs typeface="Times New Roman" panose="02020603050405020304" pitchFamily="18" charset="0"/>
                        </a:rPr>
                        <a:t>Maccioli</a:t>
                      </a:r>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Diana Statler and Kathy March</a:t>
                      </a:r>
                    </a:p>
                  </a:txBody>
                  <a:tcPr marL="9525" marR="9525" marT="9525" marB="0" anchor="b"/>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032535358"/>
                  </a:ext>
                </a:extLst>
              </a:tr>
              <a:tr h="218388">
                <a:tc>
                  <a:txBody>
                    <a:bodyPr/>
                    <a:lstStyle/>
                    <a:p>
                      <a:pPr algn="l"/>
                      <a:r>
                        <a:rPr lang="en-US" sz="900" dirty="0">
                          <a:latin typeface="Times New Roman" panose="02020603050405020304" pitchFamily="18" charset="0"/>
                          <a:cs typeface="Times New Roman" panose="02020603050405020304" pitchFamily="18" charset="0"/>
                        </a:rPr>
                        <a:t>2004</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Barry </a:t>
                      </a:r>
                      <a:r>
                        <a:rPr lang="en-US" sz="900" b="0" i="0" u="none" strike="noStrike" dirty="0" err="1">
                          <a:effectLst/>
                          <a:latin typeface="Times New Roman" panose="02020603050405020304" pitchFamily="18" charset="0"/>
                          <a:cs typeface="Times New Roman" panose="02020603050405020304" pitchFamily="18" charset="0"/>
                        </a:rPr>
                        <a:t>Linhart</a:t>
                      </a:r>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James Keel</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Bill Kiger</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Tom Morris</a:t>
                      </a:r>
                    </a:p>
                  </a:txBody>
                  <a:tcPr marL="9525" marR="9525" marT="9525" marB="0" anchor="b"/>
                </a:tc>
                <a:extLst>
                  <a:ext uri="{0D108BD9-81ED-4DB2-BD59-A6C34878D82A}">
                    <a16:rowId xmlns:a16="http://schemas.microsoft.com/office/drawing/2014/main" val="3285327575"/>
                  </a:ext>
                </a:extLst>
              </a:tr>
              <a:tr h="218388">
                <a:tc>
                  <a:txBody>
                    <a:bodyPr/>
                    <a:lstStyle/>
                    <a:p>
                      <a:pPr algn="l"/>
                      <a:r>
                        <a:rPr lang="en-US" sz="900" dirty="0">
                          <a:latin typeface="Times New Roman" panose="02020603050405020304" pitchFamily="18" charset="0"/>
                          <a:cs typeface="Times New Roman" panose="02020603050405020304" pitchFamily="18" charset="0"/>
                        </a:rPr>
                        <a:t>2005</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Pat Daley</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Bruce Cairns</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Jan Thalman</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Donna Neal</a:t>
                      </a:r>
                    </a:p>
                  </a:txBody>
                  <a:tcPr marL="9525" marR="9525" marT="9525" marB="0" anchor="b"/>
                </a:tc>
                <a:extLst>
                  <a:ext uri="{0D108BD9-81ED-4DB2-BD59-A6C34878D82A}">
                    <a16:rowId xmlns:a16="http://schemas.microsoft.com/office/drawing/2014/main" val="3338108605"/>
                  </a:ext>
                </a:extLst>
              </a:tr>
              <a:tr h="218388">
                <a:tc>
                  <a:txBody>
                    <a:bodyPr/>
                    <a:lstStyle/>
                    <a:p>
                      <a:pPr algn="l"/>
                      <a:r>
                        <a:rPr lang="en-US" sz="900" dirty="0">
                          <a:latin typeface="Times New Roman" panose="02020603050405020304" pitchFamily="18" charset="0"/>
                          <a:cs typeface="Times New Roman" panose="02020603050405020304" pitchFamily="18" charset="0"/>
                        </a:rPr>
                        <a:t>2006</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Burchie Thompson</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Joseph Coyle</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Jill Saye</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Tammy Crump</a:t>
                      </a:r>
                    </a:p>
                  </a:txBody>
                  <a:tcPr marL="9525" marR="9525" marT="9525" marB="0" anchor="b"/>
                </a:tc>
                <a:extLst>
                  <a:ext uri="{0D108BD9-81ED-4DB2-BD59-A6C34878D82A}">
                    <a16:rowId xmlns:a16="http://schemas.microsoft.com/office/drawing/2014/main" val="3160692816"/>
                  </a:ext>
                </a:extLst>
              </a:tr>
              <a:tr h="218388">
                <a:tc>
                  <a:txBody>
                    <a:bodyPr/>
                    <a:lstStyle/>
                    <a:p>
                      <a:pPr algn="l"/>
                      <a:r>
                        <a:rPr lang="en-US" sz="900" dirty="0">
                          <a:latin typeface="Times New Roman" panose="02020603050405020304" pitchFamily="18" charset="0"/>
                          <a:cs typeface="Times New Roman" panose="02020603050405020304" pitchFamily="18" charset="0"/>
                        </a:rPr>
                        <a:t>2007</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Robert Petty</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Will Miles</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Paula Mendenhall</a:t>
                      </a:r>
                    </a:p>
                  </a:txBody>
                  <a:tcPr marL="9525" marR="9525" marT="9525" marB="0" anchor="b"/>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124899614"/>
                  </a:ext>
                </a:extLst>
              </a:tr>
              <a:tr h="218388">
                <a:tc>
                  <a:txBody>
                    <a:bodyPr/>
                    <a:lstStyle/>
                    <a:p>
                      <a:pPr algn="l"/>
                      <a:r>
                        <a:rPr lang="en-US" sz="900" dirty="0">
                          <a:latin typeface="Times New Roman" panose="02020603050405020304" pitchFamily="18" charset="0"/>
                          <a:cs typeface="Times New Roman" panose="02020603050405020304" pitchFamily="18" charset="0"/>
                        </a:rPr>
                        <a:t>2008</a:t>
                      </a:r>
                    </a:p>
                  </a:txBody>
                  <a:tcPr/>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Respiratory Care Staff of Haywood Regional Medical Center</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Robert Shaw</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Shelbourn Stevens</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Bill Croft</a:t>
                      </a:r>
                    </a:p>
                  </a:txBody>
                  <a:tcPr marL="9525" marR="9525" marT="9525" marB="0" anchor="b"/>
                </a:tc>
                <a:extLst>
                  <a:ext uri="{0D108BD9-81ED-4DB2-BD59-A6C34878D82A}">
                    <a16:rowId xmlns:a16="http://schemas.microsoft.com/office/drawing/2014/main" val="1035936835"/>
                  </a:ext>
                </a:extLst>
              </a:tr>
              <a:tr h="218388">
                <a:tc>
                  <a:txBody>
                    <a:bodyPr/>
                    <a:lstStyle/>
                    <a:p>
                      <a:pPr algn="l"/>
                      <a:r>
                        <a:rPr lang="en-US" sz="900" dirty="0">
                          <a:latin typeface="Times New Roman" panose="02020603050405020304" pitchFamily="18" charset="0"/>
                          <a:cs typeface="Times New Roman" panose="02020603050405020304" pitchFamily="18" charset="0"/>
                        </a:rPr>
                        <a:t>2009</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Rebecca Williams</a:t>
                      </a:r>
                    </a:p>
                  </a:txBody>
                  <a:tcPr marL="9525" marR="9525" marT="9525" marB="0" anchor="b"/>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Harold Finn</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William Sugg, Jr.</a:t>
                      </a:r>
                    </a:p>
                  </a:txBody>
                  <a:tcPr marL="9525" marR="9525" marT="9525" marB="0" anchor="b"/>
                </a:tc>
                <a:extLst>
                  <a:ext uri="{0D108BD9-81ED-4DB2-BD59-A6C34878D82A}">
                    <a16:rowId xmlns:a16="http://schemas.microsoft.com/office/drawing/2014/main" val="2651343742"/>
                  </a:ext>
                </a:extLst>
              </a:tr>
              <a:tr h="218388">
                <a:tc>
                  <a:txBody>
                    <a:bodyPr/>
                    <a:lstStyle/>
                    <a:p>
                      <a:pPr algn="l"/>
                      <a:r>
                        <a:rPr lang="en-US" sz="900" dirty="0">
                          <a:latin typeface="Times New Roman" panose="02020603050405020304" pitchFamily="18" charset="0"/>
                          <a:cs typeface="Times New Roman" panose="02020603050405020304" pitchFamily="18" charset="0"/>
                        </a:rPr>
                        <a:t>2010</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Mark Leonard</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Gregory Campbell</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Mike Crabb</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Richard Miller</a:t>
                      </a:r>
                    </a:p>
                  </a:txBody>
                  <a:tcPr marL="9525" marR="9525" marT="9525" marB="0" anchor="b"/>
                </a:tc>
                <a:extLst>
                  <a:ext uri="{0D108BD9-81ED-4DB2-BD59-A6C34878D82A}">
                    <a16:rowId xmlns:a16="http://schemas.microsoft.com/office/drawing/2014/main" val="2552694184"/>
                  </a:ext>
                </a:extLst>
              </a:tr>
              <a:tr h="218388">
                <a:tc>
                  <a:txBody>
                    <a:bodyPr/>
                    <a:lstStyle/>
                    <a:p>
                      <a:pPr algn="l"/>
                      <a:r>
                        <a:rPr lang="en-US" sz="900" dirty="0">
                          <a:latin typeface="Times New Roman" panose="02020603050405020304" pitchFamily="18" charset="0"/>
                          <a:cs typeface="Times New Roman" panose="02020603050405020304" pitchFamily="18" charset="0"/>
                        </a:rPr>
                        <a:t>2011</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Christy Ginn</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a:t>
                      </a:r>
                      <a:r>
                        <a:rPr lang="en-US" sz="900" b="0" i="0" u="none" strike="noStrike" dirty="0" err="1">
                          <a:effectLst/>
                          <a:latin typeface="Times New Roman" panose="02020603050405020304" pitchFamily="18" charset="0"/>
                          <a:cs typeface="Times New Roman" panose="02020603050405020304" pitchFamily="18" charset="0"/>
                        </a:rPr>
                        <a:t>Toan</a:t>
                      </a:r>
                      <a:r>
                        <a:rPr lang="en-US" sz="900" b="0" i="0" u="none" strike="noStrike" dirty="0">
                          <a:effectLst/>
                          <a:latin typeface="Times New Roman" panose="02020603050405020304" pitchFamily="18" charset="0"/>
                          <a:cs typeface="Times New Roman" panose="02020603050405020304" pitchFamily="18" charset="0"/>
                        </a:rPr>
                        <a:t> Huynh</a:t>
                      </a:r>
                    </a:p>
                  </a:txBody>
                  <a:tcPr marL="9525" marR="9525" marT="9525" marB="0" anchor="b"/>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Lanny Inabnit</a:t>
                      </a:r>
                    </a:p>
                  </a:txBody>
                  <a:tcPr marL="9525" marR="9525" marT="9525" marB="0" anchor="b"/>
                </a:tc>
                <a:extLst>
                  <a:ext uri="{0D108BD9-81ED-4DB2-BD59-A6C34878D82A}">
                    <a16:rowId xmlns:a16="http://schemas.microsoft.com/office/drawing/2014/main" val="2995261887"/>
                  </a:ext>
                </a:extLst>
              </a:tr>
              <a:tr h="218388">
                <a:tc>
                  <a:txBody>
                    <a:bodyPr/>
                    <a:lstStyle/>
                    <a:p>
                      <a:pPr algn="l"/>
                      <a:r>
                        <a:rPr lang="en-US" sz="900" dirty="0">
                          <a:latin typeface="Times New Roman" panose="02020603050405020304" pitchFamily="18" charset="0"/>
                          <a:cs typeface="Times New Roman" panose="02020603050405020304" pitchFamily="18" charset="0"/>
                        </a:rPr>
                        <a:t>2012</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Sharon McRee</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Barry </a:t>
                      </a:r>
                      <a:r>
                        <a:rPr lang="en-US" sz="900" b="0" i="0" u="none" strike="noStrike" dirty="0" err="1">
                          <a:effectLst/>
                          <a:latin typeface="Times New Roman" panose="02020603050405020304" pitchFamily="18" charset="0"/>
                          <a:cs typeface="Times New Roman" panose="02020603050405020304" pitchFamily="18" charset="0"/>
                        </a:rPr>
                        <a:t>Sigal</a:t>
                      </a:r>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Robin Ross</a:t>
                      </a:r>
                    </a:p>
                  </a:txBody>
                  <a:tcPr marL="9525" marR="9525" marT="9525" marB="0" anchor="b"/>
                </a:tc>
                <a:extLst>
                  <a:ext uri="{0D108BD9-81ED-4DB2-BD59-A6C34878D82A}">
                    <a16:rowId xmlns:a16="http://schemas.microsoft.com/office/drawing/2014/main" val="1146113030"/>
                  </a:ext>
                </a:extLst>
              </a:tr>
              <a:tr h="218388">
                <a:tc>
                  <a:txBody>
                    <a:bodyPr/>
                    <a:lstStyle/>
                    <a:p>
                      <a:pPr algn="l"/>
                      <a:r>
                        <a:rPr lang="en-US" sz="900" dirty="0">
                          <a:latin typeface="Times New Roman" panose="02020603050405020304" pitchFamily="18" charset="0"/>
                          <a:cs typeface="Times New Roman" panose="02020603050405020304" pitchFamily="18" charset="0"/>
                        </a:rPr>
                        <a:t>2013</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Charley Starnes</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Dr. Donald Brescia</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Dan Grady</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Dr. Joseph Coyle</a:t>
                      </a:r>
                    </a:p>
                  </a:txBody>
                  <a:tcPr marL="9525" marR="9525" marT="9525" marB="0" anchor="b"/>
                </a:tc>
                <a:extLst>
                  <a:ext uri="{0D108BD9-81ED-4DB2-BD59-A6C34878D82A}">
                    <a16:rowId xmlns:a16="http://schemas.microsoft.com/office/drawing/2014/main" val="1767607896"/>
                  </a:ext>
                </a:extLst>
              </a:tr>
              <a:tr h="218388">
                <a:tc>
                  <a:txBody>
                    <a:bodyPr/>
                    <a:lstStyle/>
                    <a:p>
                      <a:pPr algn="l"/>
                      <a:r>
                        <a:rPr lang="en-US" sz="900" dirty="0">
                          <a:latin typeface="Times New Roman" panose="02020603050405020304" pitchFamily="18" charset="0"/>
                          <a:cs typeface="Times New Roman" panose="02020603050405020304" pitchFamily="18" charset="0"/>
                        </a:rPr>
                        <a:t>2014</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Jessica Gardner</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Dr. Ronald Perkin</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Charles (Skip) Bangley</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Lisa Cutshaw</a:t>
                      </a:r>
                    </a:p>
                  </a:txBody>
                  <a:tcPr marL="9525" marR="9525" marT="9525" marB="0" anchor="b"/>
                </a:tc>
                <a:extLst>
                  <a:ext uri="{0D108BD9-81ED-4DB2-BD59-A6C34878D82A}">
                    <a16:rowId xmlns:a16="http://schemas.microsoft.com/office/drawing/2014/main" val="3391065965"/>
                  </a:ext>
                </a:extLst>
              </a:tr>
              <a:tr h="218388">
                <a:tc>
                  <a:txBody>
                    <a:bodyPr/>
                    <a:lstStyle/>
                    <a:p>
                      <a:pPr algn="l"/>
                      <a:r>
                        <a:rPr lang="en-US" sz="900" dirty="0">
                          <a:latin typeface="Times New Roman" panose="02020603050405020304" pitchFamily="18" charset="0"/>
                          <a:cs typeface="Times New Roman" panose="02020603050405020304" pitchFamily="18" charset="0"/>
                        </a:rPr>
                        <a:t>2015</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Malissa Lockamy</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Dr. Barry Sigal</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Jody Miller</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Judy Adrian</a:t>
                      </a:r>
                    </a:p>
                  </a:txBody>
                  <a:tcPr marL="9525" marR="9525" marT="9525" marB="0" anchor="b"/>
                </a:tc>
                <a:extLst>
                  <a:ext uri="{0D108BD9-81ED-4DB2-BD59-A6C34878D82A}">
                    <a16:rowId xmlns:a16="http://schemas.microsoft.com/office/drawing/2014/main" val="695693721"/>
                  </a:ext>
                </a:extLst>
              </a:tr>
              <a:tr h="218388">
                <a:tc>
                  <a:txBody>
                    <a:bodyPr/>
                    <a:lstStyle/>
                    <a:p>
                      <a:pPr algn="l"/>
                      <a:r>
                        <a:rPr lang="en-US" sz="900" dirty="0">
                          <a:latin typeface="Times New Roman" panose="02020603050405020304" pitchFamily="18" charset="0"/>
                          <a:cs typeface="Times New Roman" panose="02020603050405020304" pitchFamily="18" charset="0"/>
                        </a:rPr>
                        <a:t>2016</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Lindsey Kreisher</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Dr. Robert Shaw</a:t>
                      </a:r>
                    </a:p>
                  </a:txBody>
                  <a:tcPr marL="9525" marR="9525" marT="9525" marB="0" anchor="b"/>
                </a:tc>
                <a:tc>
                  <a:txBody>
                    <a:bodyPr/>
                    <a:lstStyle/>
                    <a:p>
                      <a:pPr algn="l" fontAlgn="b"/>
                      <a:endParaRPr lang="en-US" sz="9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Trisha Miller</a:t>
                      </a:r>
                    </a:p>
                  </a:txBody>
                  <a:tcPr marL="9525" marR="9525" marT="9525" marB="0" anchor="b"/>
                </a:tc>
                <a:extLst>
                  <a:ext uri="{0D108BD9-81ED-4DB2-BD59-A6C34878D82A}">
                    <a16:rowId xmlns:a16="http://schemas.microsoft.com/office/drawing/2014/main" val="2674216101"/>
                  </a:ext>
                </a:extLst>
              </a:tr>
              <a:tr h="218388">
                <a:tc>
                  <a:txBody>
                    <a:bodyPr/>
                    <a:lstStyle/>
                    <a:p>
                      <a:pPr algn="l"/>
                      <a:r>
                        <a:rPr lang="en-US" sz="900" dirty="0">
                          <a:latin typeface="Times New Roman" panose="02020603050405020304" pitchFamily="18" charset="0"/>
                          <a:cs typeface="Times New Roman" panose="02020603050405020304" pitchFamily="18" charset="0"/>
                        </a:rPr>
                        <a:t>2017</a:t>
                      </a:r>
                    </a:p>
                  </a:txBody>
                  <a:tcPr/>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Joseph Shepheard</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Dr. Tom Bice</a:t>
                      </a:r>
                    </a:p>
                  </a:txBody>
                  <a:tcPr marL="9525" marR="9525" marT="9525" marB="0" anchor="b"/>
                </a:tc>
                <a:tc>
                  <a:txBody>
                    <a:bodyPr/>
                    <a:lstStyle/>
                    <a:p>
                      <a:pPr algn="l" fontAlgn="b"/>
                      <a:r>
                        <a:rPr lang="en-US" sz="900" b="0" i="0" u="none" strike="noStrike">
                          <a:effectLst/>
                          <a:latin typeface="Times New Roman" panose="02020603050405020304" pitchFamily="18" charset="0"/>
                          <a:cs typeface="Times New Roman" panose="02020603050405020304" pitchFamily="18" charset="0"/>
                        </a:rPr>
                        <a:t>Travis Houston</a:t>
                      </a:r>
                    </a:p>
                  </a:txBody>
                  <a:tcPr marL="9525" marR="9525" marT="9525" marB="0" anchor="b"/>
                </a:tc>
                <a:tc>
                  <a:txBody>
                    <a:bodyPr/>
                    <a:lstStyle/>
                    <a:p>
                      <a:pPr algn="l" fontAlgn="b"/>
                      <a:r>
                        <a:rPr lang="en-US" sz="900" b="0" i="0" u="none" strike="noStrike" dirty="0">
                          <a:effectLst/>
                          <a:latin typeface="Times New Roman" panose="02020603050405020304" pitchFamily="18" charset="0"/>
                          <a:cs typeface="Times New Roman" panose="02020603050405020304" pitchFamily="18" charset="0"/>
                        </a:rPr>
                        <a:t>Lanny Inabnit</a:t>
                      </a:r>
                    </a:p>
                  </a:txBody>
                  <a:tcPr marL="9525" marR="9525" marT="9525" marB="0" anchor="b"/>
                </a:tc>
                <a:extLst>
                  <a:ext uri="{0D108BD9-81ED-4DB2-BD59-A6C34878D82A}">
                    <a16:rowId xmlns:a16="http://schemas.microsoft.com/office/drawing/2014/main" val="2442775425"/>
                  </a:ext>
                </a:extLst>
              </a:tr>
            </a:tbl>
          </a:graphicData>
        </a:graphic>
      </p:graphicFrame>
    </p:spTree>
    <p:extLst>
      <p:ext uri="{BB962C8B-B14F-4D97-AF65-F5344CB8AC3E}">
        <p14:creationId xmlns:p14="http://schemas.microsoft.com/office/powerpoint/2010/main" val="77772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38102"/>
            <a:ext cx="10515600" cy="479966"/>
          </a:xfrm>
        </p:spPr>
        <p:txBody>
          <a:bodyPr>
            <a:normAutofit/>
          </a:bodyPr>
          <a:lstStyle/>
          <a:p>
            <a:pPr algn="ctr"/>
            <a:r>
              <a:rPr lang="en-US" sz="2800" b="1" dirty="0">
                <a:latin typeface="Times New Roman" panose="02020603050405020304" pitchFamily="18" charset="0"/>
                <a:cs typeface="Times New Roman" panose="02020603050405020304" pitchFamily="18" charset="0"/>
              </a:rPr>
              <a:t>Life and Honorary Members</a:t>
            </a:r>
          </a:p>
        </p:txBody>
      </p:sp>
      <p:graphicFrame>
        <p:nvGraphicFramePr>
          <p:cNvPr id="3" name="Content Placeholder 2">
            <a:extLst>
              <a:ext uri="{FF2B5EF4-FFF2-40B4-BE49-F238E27FC236}">
                <a16:creationId xmlns:a16="http://schemas.microsoft.com/office/drawing/2014/main" id="{C533005F-09AF-4CA3-9993-F0ACCB873CEE}"/>
              </a:ext>
            </a:extLst>
          </p:cNvPr>
          <p:cNvGraphicFramePr>
            <a:graphicFrameLocks noGrp="1"/>
          </p:cNvGraphicFramePr>
          <p:nvPr>
            <p:ph idx="1"/>
            <p:extLst>
              <p:ext uri="{D42A27DB-BD31-4B8C-83A1-F6EECF244321}">
                <p14:modId xmlns:p14="http://schemas.microsoft.com/office/powerpoint/2010/main" val="2011006736"/>
              </p:ext>
            </p:extLst>
          </p:nvPr>
        </p:nvGraphicFramePr>
        <p:xfrm>
          <a:off x="838200" y="518068"/>
          <a:ext cx="10515600" cy="6084661"/>
        </p:xfrm>
        <a:graphic>
          <a:graphicData uri="http://schemas.openxmlformats.org/drawingml/2006/table">
            <a:tbl>
              <a:tblPr firstRow="1" bandRow="1">
                <a:tableStyleId>{5C22544A-7EE6-4342-B048-85BDC9FD1C3A}</a:tableStyleId>
              </a:tblPr>
              <a:tblGrid>
                <a:gridCol w="2578100">
                  <a:extLst>
                    <a:ext uri="{9D8B030D-6E8A-4147-A177-3AD203B41FA5}">
                      <a16:colId xmlns:a16="http://schemas.microsoft.com/office/drawing/2014/main" val="406102341"/>
                    </a:ext>
                  </a:extLst>
                </a:gridCol>
                <a:gridCol w="2463800">
                  <a:extLst>
                    <a:ext uri="{9D8B030D-6E8A-4147-A177-3AD203B41FA5}">
                      <a16:colId xmlns:a16="http://schemas.microsoft.com/office/drawing/2014/main" val="3301064979"/>
                    </a:ext>
                  </a:extLst>
                </a:gridCol>
                <a:gridCol w="762000">
                  <a:extLst>
                    <a:ext uri="{9D8B030D-6E8A-4147-A177-3AD203B41FA5}">
                      <a16:colId xmlns:a16="http://schemas.microsoft.com/office/drawing/2014/main" val="2511046845"/>
                    </a:ext>
                  </a:extLst>
                </a:gridCol>
                <a:gridCol w="2298700">
                  <a:extLst>
                    <a:ext uri="{9D8B030D-6E8A-4147-A177-3AD203B41FA5}">
                      <a16:colId xmlns:a16="http://schemas.microsoft.com/office/drawing/2014/main" val="1179481884"/>
                    </a:ext>
                  </a:extLst>
                </a:gridCol>
                <a:gridCol w="2413000">
                  <a:extLst>
                    <a:ext uri="{9D8B030D-6E8A-4147-A177-3AD203B41FA5}">
                      <a16:colId xmlns:a16="http://schemas.microsoft.com/office/drawing/2014/main" val="4224350742"/>
                    </a:ext>
                  </a:extLst>
                </a:gridCol>
              </a:tblGrid>
              <a:tr h="442936">
                <a:tc gridSpan="2">
                  <a:txBody>
                    <a:bodyPr/>
                    <a:lstStyle/>
                    <a:p>
                      <a:pPr algn="ctr"/>
                      <a:r>
                        <a:rPr lang="en-US" sz="2400" dirty="0"/>
                        <a:t>Life Membership</a:t>
                      </a:r>
                    </a:p>
                  </a:txBody>
                  <a:tcPr/>
                </a:tc>
                <a:tc hMerge="1">
                  <a:txBody>
                    <a:bodyPr/>
                    <a:lstStyle/>
                    <a:p>
                      <a:endParaRPr lang="en-US" dirty="0"/>
                    </a:p>
                  </a:txBody>
                  <a:tcPr/>
                </a:tc>
                <a:tc>
                  <a:txBody>
                    <a:bodyPr/>
                    <a:lstStyle/>
                    <a:p>
                      <a:endParaRPr lang="en-US"/>
                    </a:p>
                  </a:txBody>
                  <a:tcPr>
                    <a:noFill/>
                  </a:tcPr>
                </a:tc>
                <a:tc gridSpan="2">
                  <a:txBody>
                    <a:bodyPr/>
                    <a:lstStyle/>
                    <a:p>
                      <a:r>
                        <a:rPr lang="en-US" sz="2400" dirty="0"/>
                        <a:t>Honorary Membership</a:t>
                      </a:r>
                    </a:p>
                  </a:txBody>
                  <a:tcPr/>
                </a:tc>
                <a:tc hMerge="1">
                  <a:txBody>
                    <a:bodyPr/>
                    <a:lstStyle/>
                    <a:p>
                      <a:endParaRPr lang="en-US" dirty="0"/>
                    </a:p>
                  </a:txBody>
                  <a:tcPr/>
                </a:tc>
                <a:extLst>
                  <a:ext uri="{0D108BD9-81ED-4DB2-BD59-A6C34878D82A}">
                    <a16:rowId xmlns:a16="http://schemas.microsoft.com/office/drawing/2014/main" val="113258241"/>
                  </a:ext>
                </a:extLst>
              </a:tr>
              <a:tr h="442936">
                <a:tc>
                  <a:txBody>
                    <a:bodyPr/>
                    <a:lstStyle/>
                    <a:p>
                      <a:r>
                        <a:rPr lang="en-US" sz="2400" b="1" dirty="0">
                          <a:solidFill>
                            <a:srgbClr val="0070C0"/>
                          </a:solidFill>
                        </a:rPr>
                        <a:t>NCSRC</a:t>
                      </a:r>
                    </a:p>
                  </a:txBody>
                  <a:tcPr/>
                </a:tc>
                <a:tc>
                  <a:txBody>
                    <a:bodyPr/>
                    <a:lstStyle/>
                    <a:p>
                      <a:r>
                        <a:rPr lang="en-US" sz="2400" b="1" dirty="0">
                          <a:solidFill>
                            <a:srgbClr val="0070C0"/>
                          </a:solidFill>
                        </a:rPr>
                        <a:t>AARC</a:t>
                      </a:r>
                    </a:p>
                  </a:txBody>
                  <a:tcPr/>
                </a:tc>
                <a:tc>
                  <a:txBody>
                    <a:bodyPr/>
                    <a:lstStyle/>
                    <a:p>
                      <a:endParaRPr lang="en-US"/>
                    </a:p>
                  </a:txBody>
                  <a:tcPr>
                    <a:noFill/>
                  </a:tcPr>
                </a:tc>
                <a:tc>
                  <a:txBody>
                    <a:bodyPr/>
                    <a:lstStyle/>
                    <a:p>
                      <a:r>
                        <a:rPr lang="en-US" sz="2400" b="1" dirty="0">
                          <a:solidFill>
                            <a:srgbClr val="0070C0"/>
                          </a:solidFill>
                        </a:rPr>
                        <a:t>NCSRC</a:t>
                      </a:r>
                    </a:p>
                  </a:txBody>
                  <a:tcPr/>
                </a:tc>
                <a:tc>
                  <a:txBody>
                    <a:bodyPr/>
                    <a:lstStyle/>
                    <a:p>
                      <a:r>
                        <a:rPr lang="en-US" sz="2400" b="1" dirty="0">
                          <a:solidFill>
                            <a:srgbClr val="0070C0"/>
                          </a:solidFill>
                        </a:rPr>
                        <a:t>AARC</a:t>
                      </a:r>
                    </a:p>
                  </a:txBody>
                  <a:tcPr/>
                </a:tc>
                <a:extLst>
                  <a:ext uri="{0D108BD9-81ED-4DB2-BD59-A6C34878D82A}">
                    <a16:rowId xmlns:a16="http://schemas.microsoft.com/office/drawing/2014/main" val="2953602742"/>
                  </a:ext>
                </a:extLst>
              </a:tr>
              <a:tr h="354349">
                <a:tc>
                  <a:txBody>
                    <a:bodyPr/>
                    <a:lstStyle/>
                    <a:p>
                      <a:pPr algn="l" fontAlgn="b"/>
                      <a:r>
                        <a:rPr lang="en-US" sz="2000" b="0" i="0" u="none" strike="noStrike" dirty="0">
                          <a:effectLst/>
                          <a:latin typeface="Arial" panose="020B0604020202020204" pitchFamily="34" charset="0"/>
                        </a:rPr>
                        <a:t>Houston Anderson</a:t>
                      </a:r>
                    </a:p>
                  </a:txBody>
                  <a:tcPr marL="9525" marR="9525" marT="9525" marB="0" anchor="b"/>
                </a:tc>
                <a:tc>
                  <a:txBody>
                    <a:bodyPr/>
                    <a:lstStyle/>
                    <a:p>
                      <a:pPr algn="l" fontAlgn="b"/>
                      <a:r>
                        <a:rPr lang="en-US" sz="2000" b="0" i="0" u="none" strike="noStrike" dirty="0">
                          <a:effectLst/>
                          <a:latin typeface="Arial" panose="020B0604020202020204" pitchFamily="34" charset="0"/>
                        </a:rPr>
                        <a:t>Houston Anderson</a:t>
                      </a:r>
                    </a:p>
                  </a:txBody>
                  <a:tcPr marL="9525" marR="9525" marT="9525" marB="0" anchor="b"/>
                </a:tc>
                <a:tc>
                  <a:txBody>
                    <a:bodyPr/>
                    <a:lstStyle/>
                    <a:p>
                      <a:endParaRPr lang="en-US"/>
                    </a:p>
                  </a:txBody>
                  <a:tcPr>
                    <a:noFill/>
                  </a:tcPr>
                </a:tc>
                <a:tc>
                  <a:txBody>
                    <a:bodyPr/>
                    <a:lstStyle/>
                    <a:p>
                      <a:pPr algn="l" fontAlgn="b"/>
                      <a:r>
                        <a:rPr lang="en-US" sz="2000" b="0" i="0" u="none" strike="noStrike" dirty="0">
                          <a:effectLst/>
                          <a:latin typeface="Arial" panose="020B0604020202020204" pitchFamily="34" charset="0"/>
                        </a:rPr>
                        <a:t>Neil </a:t>
                      </a:r>
                      <a:r>
                        <a:rPr lang="en-US" sz="2000" b="0" i="0" u="none" strike="noStrike" dirty="0" err="1">
                          <a:effectLst/>
                          <a:latin typeface="Arial" panose="020B0604020202020204" pitchFamily="34" charset="0"/>
                        </a:rPr>
                        <a:t>MacIntyre</a:t>
                      </a:r>
                      <a:r>
                        <a:rPr lang="en-US" sz="2000" b="0" i="0" u="none" strike="noStrike" dirty="0">
                          <a:effectLst/>
                          <a:latin typeface="Arial" panose="020B0604020202020204" pitchFamily="34" charset="0"/>
                        </a:rPr>
                        <a:t>, MD</a:t>
                      </a:r>
                    </a:p>
                  </a:txBody>
                  <a:tcPr marL="9525" marR="9525" marT="9525" marB="0" anchor="b"/>
                </a:tc>
                <a:tc>
                  <a:txBody>
                    <a:bodyPr/>
                    <a:lstStyle/>
                    <a:p>
                      <a:pPr algn="l" fontAlgn="b"/>
                      <a:r>
                        <a:rPr lang="en-US" sz="2000" b="0" i="0" u="none" strike="noStrike" dirty="0">
                          <a:effectLst/>
                          <a:latin typeface="Arial" panose="020B0604020202020204" pitchFamily="34" charset="0"/>
                        </a:rPr>
                        <a:t>Donald Egan, MD</a:t>
                      </a:r>
                    </a:p>
                  </a:txBody>
                  <a:tcPr marL="9525" marR="9525" marT="9525" marB="0" anchor="b"/>
                </a:tc>
                <a:extLst>
                  <a:ext uri="{0D108BD9-81ED-4DB2-BD59-A6C34878D82A}">
                    <a16:rowId xmlns:a16="http://schemas.microsoft.com/office/drawing/2014/main" val="1728587115"/>
                  </a:ext>
                </a:extLst>
              </a:tr>
              <a:tr h="400751">
                <a:tc>
                  <a:txBody>
                    <a:bodyPr/>
                    <a:lstStyle/>
                    <a:p>
                      <a:pPr algn="l" fontAlgn="b"/>
                      <a:r>
                        <a:rPr lang="en-US" sz="2000" b="0" i="0" u="none" strike="noStrike">
                          <a:effectLst/>
                          <a:latin typeface="Arial" panose="020B0604020202020204" pitchFamily="34" charset="0"/>
                        </a:rPr>
                        <a:t>Johnny Robbins</a:t>
                      </a:r>
                    </a:p>
                  </a:txBody>
                  <a:tcPr marL="9525" marR="9525" marT="9525" marB="0" anchor="b"/>
                </a:tc>
                <a:tc>
                  <a:txBody>
                    <a:bodyPr/>
                    <a:lstStyle/>
                    <a:p>
                      <a:pPr algn="l" fontAlgn="b"/>
                      <a:r>
                        <a:rPr lang="en-US" sz="2000" b="0" i="0" u="none" strike="noStrike" dirty="0">
                          <a:effectLst/>
                          <a:latin typeface="Arial" panose="020B0604020202020204" pitchFamily="34" charset="0"/>
                        </a:rPr>
                        <a:t>Johnny Robbins</a:t>
                      </a:r>
                    </a:p>
                  </a:txBody>
                  <a:tcPr marL="9525" marR="9525" marT="9525" marB="0" anchor="b"/>
                </a:tc>
                <a:tc>
                  <a:txBody>
                    <a:bodyPr/>
                    <a:lstStyle/>
                    <a:p>
                      <a:endParaRPr lang="en-US" dirty="0"/>
                    </a:p>
                  </a:txBody>
                  <a:tcPr>
                    <a:noFill/>
                  </a:tcPr>
                </a:tc>
                <a:tc>
                  <a:txBody>
                    <a:bodyPr/>
                    <a:lstStyle/>
                    <a:p>
                      <a:pPr algn="l" fontAlgn="b"/>
                      <a:r>
                        <a:rPr lang="en-US" sz="2000" b="0" i="0" u="none" strike="noStrike">
                          <a:effectLst/>
                          <a:latin typeface="Arial" panose="020B0604020202020204" pitchFamily="34" charset="0"/>
                        </a:rPr>
                        <a:t>Ed Landis, MD</a:t>
                      </a:r>
                    </a:p>
                  </a:txBody>
                  <a:tcPr marL="9525" marR="9525" marT="9525" marB="0" anchor="b"/>
                </a:tc>
                <a:tc>
                  <a:txBody>
                    <a:bodyPr/>
                    <a:lstStyle/>
                    <a:p>
                      <a:pPr algn="l" fontAlgn="b"/>
                      <a:r>
                        <a:rPr lang="en-US" sz="2000" b="0" i="0" u="none" strike="noStrike" dirty="0">
                          <a:effectLst/>
                          <a:latin typeface="Arial" panose="020B0604020202020204" pitchFamily="34" charset="0"/>
                        </a:rPr>
                        <a:t>Neil </a:t>
                      </a:r>
                      <a:r>
                        <a:rPr lang="en-US" sz="2000" b="0" i="0" u="none" strike="noStrike" dirty="0" err="1">
                          <a:effectLst/>
                          <a:latin typeface="Arial" panose="020B0604020202020204" pitchFamily="34" charset="0"/>
                        </a:rPr>
                        <a:t>MacIntyre</a:t>
                      </a:r>
                      <a:r>
                        <a:rPr lang="en-US" sz="2000" b="0" i="0" u="none" strike="noStrike" dirty="0">
                          <a:effectLst/>
                          <a:latin typeface="Arial" panose="020B0604020202020204" pitchFamily="34" charset="0"/>
                        </a:rPr>
                        <a:t>, MD</a:t>
                      </a:r>
                    </a:p>
                  </a:txBody>
                  <a:tcPr marL="9525" marR="9525" marT="9525" marB="0" anchor="b"/>
                </a:tc>
                <a:extLst>
                  <a:ext uri="{0D108BD9-81ED-4DB2-BD59-A6C34878D82A}">
                    <a16:rowId xmlns:a16="http://schemas.microsoft.com/office/drawing/2014/main" val="4080086972"/>
                  </a:ext>
                </a:extLst>
              </a:tr>
              <a:tr h="400751">
                <a:tc>
                  <a:txBody>
                    <a:bodyPr/>
                    <a:lstStyle/>
                    <a:p>
                      <a:pPr algn="l" fontAlgn="b"/>
                      <a:r>
                        <a:rPr lang="en-US" sz="2000" b="0" i="0" u="none" strike="noStrike">
                          <a:effectLst/>
                          <a:latin typeface="Arial" panose="020B0604020202020204" pitchFamily="34" charset="0"/>
                        </a:rPr>
                        <a:t>Don Fletcher</a:t>
                      </a:r>
                    </a:p>
                  </a:txBody>
                  <a:tcPr marL="9525" marR="9525" marT="9525" marB="0" anchor="b"/>
                </a:tc>
                <a:tc>
                  <a:txBody>
                    <a:bodyPr/>
                    <a:lstStyle/>
                    <a:p>
                      <a:pPr algn="l" fontAlgn="b"/>
                      <a:r>
                        <a:rPr lang="en-US" sz="2000" b="0" i="0" u="none" strike="noStrike" dirty="0">
                          <a:effectLst/>
                          <a:latin typeface="Arial" panose="020B0604020202020204" pitchFamily="34" charset="0"/>
                        </a:rPr>
                        <a:t>Susan Rinaldo-Gallo</a:t>
                      </a:r>
                    </a:p>
                  </a:txBody>
                  <a:tcPr marL="9525" marR="9525" marT="9525" marB="0" anchor="b"/>
                </a:tc>
                <a:tc>
                  <a:txBody>
                    <a:bodyPr/>
                    <a:lstStyle/>
                    <a:p>
                      <a:endParaRPr lang="en-US" dirty="0"/>
                    </a:p>
                  </a:txBody>
                  <a:tcPr>
                    <a:noFill/>
                  </a:tcPr>
                </a:tc>
                <a:tc>
                  <a:txBody>
                    <a:bodyPr/>
                    <a:lstStyle/>
                    <a:p>
                      <a:pPr algn="l" fontAlgn="b"/>
                      <a:r>
                        <a:rPr lang="en-US" sz="2000" b="0" i="0" u="none" strike="noStrike">
                          <a:effectLst/>
                          <a:latin typeface="Arial" panose="020B0604020202020204" pitchFamily="34" charset="0"/>
                        </a:rPr>
                        <a:t>Robert Shaw, MD</a:t>
                      </a:r>
                    </a:p>
                  </a:txBody>
                  <a:tcPr marL="9525" marR="9525" marT="9525" marB="0" anchor="b"/>
                </a:tc>
                <a:tc>
                  <a:txBody>
                    <a:bodyPr/>
                    <a:lstStyle/>
                    <a:p>
                      <a:endParaRPr lang="en-US" sz="2000" dirty="0"/>
                    </a:p>
                  </a:txBody>
                  <a:tcPr>
                    <a:noFill/>
                  </a:tcPr>
                </a:tc>
                <a:extLst>
                  <a:ext uri="{0D108BD9-81ED-4DB2-BD59-A6C34878D82A}">
                    <a16:rowId xmlns:a16="http://schemas.microsoft.com/office/drawing/2014/main" val="2128966936"/>
                  </a:ext>
                </a:extLst>
              </a:tr>
              <a:tr h="400751">
                <a:tc>
                  <a:txBody>
                    <a:bodyPr/>
                    <a:lstStyle/>
                    <a:p>
                      <a:pPr algn="l" fontAlgn="b"/>
                      <a:r>
                        <a:rPr lang="en-US" sz="2000" b="0" i="0" u="none" strike="noStrike">
                          <a:effectLst/>
                          <a:latin typeface="Arial" panose="020B0604020202020204" pitchFamily="34" charset="0"/>
                        </a:rPr>
                        <a:t>Harvey Jacobs</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pPr algn="l" fontAlgn="b"/>
                      <a:r>
                        <a:rPr lang="en-US" sz="2000" b="0" i="0" u="none" strike="noStrike">
                          <a:effectLst/>
                          <a:latin typeface="Arial" panose="020B0604020202020204" pitchFamily="34" charset="0"/>
                        </a:rPr>
                        <a:t>Ira Cheifetz, MD</a:t>
                      </a:r>
                    </a:p>
                  </a:txBody>
                  <a:tcPr marL="9525" marR="9525" marT="9525" marB="0" anchor="b"/>
                </a:tc>
                <a:tc>
                  <a:txBody>
                    <a:bodyPr/>
                    <a:lstStyle/>
                    <a:p>
                      <a:endParaRPr lang="en-US" sz="2000" dirty="0"/>
                    </a:p>
                  </a:txBody>
                  <a:tcPr>
                    <a:noFill/>
                  </a:tcPr>
                </a:tc>
                <a:extLst>
                  <a:ext uri="{0D108BD9-81ED-4DB2-BD59-A6C34878D82A}">
                    <a16:rowId xmlns:a16="http://schemas.microsoft.com/office/drawing/2014/main" val="905450977"/>
                  </a:ext>
                </a:extLst>
              </a:tr>
              <a:tr h="383878">
                <a:tc>
                  <a:txBody>
                    <a:bodyPr/>
                    <a:lstStyle/>
                    <a:p>
                      <a:pPr algn="l" fontAlgn="b"/>
                      <a:r>
                        <a:rPr lang="en-US" sz="2000" b="0" i="0" u="none" strike="noStrike">
                          <a:effectLst/>
                          <a:latin typeface="Arial" panose="020B0604020202020204" pitchFamily="34" charset="0"/>
                        </a:rPr>
                        <a:t>Bob Darrenkamp</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pPr algn="l" fontAlgn="b"/>
                      <a:r>
                        <a:rPr lang="en-US" sz="2000" b="0" i="0" u="none" strike="noStrike" dirty="0">
                          <a:effectLst/>
                          <a:latin typeface="Arial" panose="020B0604020202020204" pitchFamily="34" charset="0"/>
                        </a:rPr>
                        <a:t>Joe Coyle, MD</a:t>
                      </a:r>
                    </a:p>
                  </a:txBody>
                  <a:tcPr marL="9525" marR="9525" marT="9525" marB="0" anchor="b"/>
                </a:tc>
                <a:tc>
                  <a:txBody>
                    <a:bodyPr/>
                    <a:lstStyle/>
                    <a:p>
                      <a:endParaRPr lang="en-US" sz="2000" dirty="0"/>
                    </a:p>
                  </a:txBody>
                  <a:tcPr>
                    <a:noFill/>
                  </a:tcPr>
                </a:tc>
                <a:extLst>
                  <a:ext uri="{0D108BD9-81ED-4DB2-BD59-A6C34878D82A}">
                    <a16:rowId xmlns:a16="http://schemas.microsoft.com/office/drawing/2014/main" val="3122290916"/>
                  </a:ext>
                </a:extLst>
              </a:tr>
              <a:tr h="400751">
                <a:tc>
                  <a:txBody>
                    <a:bodyPr/>
                    <a:lstStyle/>
                    <a:p>
                      <a:pPr algn="l" fontAlgn="b"/>
                      <a:r>
                        <a:rPr lang="en-US" sz="2000" b="0" i="0" u="none" strike="noStrike" dirty="0">
                          <a:effectLst/>
                          <a:latin typeface="Arial" panose="020B0604020202020204" pitchFamily="34" charset="0"/>
                        </a:rPr>
                        <a:t>Susan Rinaldo-Gallo</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2943913429"/>
                  </a:ext>
                </a:extLst>
              </a:tr>
              <a:tr h="400751">
                <a:tc>
                  <a:txBody>
                    <a:bodyPr/>
                    <a:lstStyle/>
                    <a:p>
                      <a:pPr algn="l" fontAlgn="b"/>
                      <a:r>
                        <a:rPr lang="en-US" sz="2000" b="0" i="0" u="none" strike="noStrike">
                          <a:effectLst/>
                          <a:latin typeface="Arial" panose="020B0604020202020204" pitchFamily="34" charset="0"/>
                        </a:rPr>
                        <a:t>Floyd Boyer</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3207353585"/>
                  </a:ext>
                </a:extLst>
              </a:tr>
              <a:tr h="400751">
                <a:tc>
                  <a:txBody>
                    <a:bodyPr/>
                    <a:lstStyle/>
                    <a:p>
                      <a:pPr algn="l" fontAlgn="b"/>
                      <a:r>
                        <a:rPr lang="en-US" sz="2000" b="0" i="0" u="none" strike="noStrike">
                          <a:effectLst/>
                          <a:latin typeface="Arial" panose="020B0604020202020204" pitchFamily="34" charset="0"/>
                        </a:rPr>
                        <a:t>Tom Morris</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546313683"/>
                  </a:ext>
                </a:extLst>
              </a:tr>
              <a:tr h="400751">
                <a:tc>
                  <a:txBody>
                    <a:bodyPr/>
                    <a:lstStyle/>
                    <a:p>
                      <a:pPr algn="l" fontAlgn="b"/>
                      <a:r>
                        <a:rPr lang="en-US" sz="2000" b="0" i="0" u="none" strike="noStrike">
                          <a:effectLst/>
                          <a:latin typeface="Arial" panose="020B0604020202020204" pitchFamily="34" charset="0"/>
                        </a:rPr>
                        <a:t>Garry Dukes</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237140810"/>
                  </a:ext>
                </a:extLst>
              </a:tr>
              <a:tr h="400751">
                <a:tc>
                  <a:txBody>
                    <a:bodyPr/>
                    <a:lstStyle/>
                    <a:p>
                      <a:pPr algn="l" fontAlgn="b"/>
                      <a:r>
                        <a:rPr lang="en-US" sz="2000" b="0" i="0" u="none" strike="noStrike">
                          <a:effectLst/>
                          <a:latin typeface="Arial" panose="020B0604020202020204" pitchFamily="34" charset="0"/>
                        </a:rPr>
                        <a:t>Rick Sells</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3874995814"/>
                  </a:ext>
                </a:extLst>
              </a:tr>
              <a:tr h="400751">
                <a:tc>
                  <a:txBody>
                    <a:bodyPr/>
                    <a:lstStyle/>
                    <a:p>
                      <a:pPr algn="l" fontAlgn="b"/>
                      <a:r>
                        <a:rPr lang="en-US" sz="2000" b="0" i="0" u="none" strike="noStrike">
                          <a:effectLst/>
                          <a:latin typeface="Arial" panose="020B0604020202020204" pitchFamily="34" charset="0"/>
                        </a:rPr>
                        <a:t>Ralph Webb </a:t>
                      </a:r>
                    </a:p>
                  </a:txBody>
                  <a:tcPr marL="9525" marR="9525" marT="9525" marB="0" anchor="b"/>
                </a:tc>
                <a:tc>
                  <a:txBody>
                    <a:bodyPr/>
                    <a:lstStyle/>
                    <a:p>
                      <a:endParaRPr lang="en-US" sz="2000"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212311456"/>
                  </a:ext>
                </a:extLst>
              </a:tr>
              <a:tr h="400751">
                <a:tc>
                  <a:txBody>
                    <a:bodyPr/>
                    <a:lstStyle/>
                    <a:p>
                      <a:pPr algn="l" fontAlgn="b"/>
                      <a:r>
                        <a:rPr lang="en-US" sz="2000" b="0" i="0" u="none" strike="noStrike" dirty="0">
                          <a:effectLst/>
                          <a:latin typeface="Arial" panose="020B0604020202020204" pitchFamily="34" charset="0"/>
                        </a:rPr>
                        <a:t>Dan Grady</a:t>
                      </a:r>
                    </a:p>
                  </a:txBody>
                  <a:tcPr marL="9525" marR="9525" marT="9525" marB="0" anchor="b"/>
                </a:tc>
                <a:tc>
                  <a:txBody>
                    <a:bodyPr/>
                    <a:lstStyle/>
                    <a:p>
                      <a:endParaRPr lang="en-US" sz="2000"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558478574"/>
                  </a:ext>
                </a:extLst>
              </a:tr>
              <a:tr h="400751">
                <a:tc>
                  <a:txBody>
                    <a:bodyPr/>
                    <a:lstStyle/>
                    <a:p>
                      <a:pPr algn="l" fontAlgn="b"/>
                      <a:r>
                        <a:rPr lang="en-US" sz="2000" b="0" i="0" u="none" strike="noStrike" dirty="0">
                          <a:effectLst/>
                          <a:latin typeface="Arial" panose="020B0604020202020204" pitchFamily="34" charset="0"/>
                        </a:rPr>
                        <a:t>Connie Paladenech</a:t>
                      </a:r>
                    </a:p>
                  </a:txBody>
                  <a:tcPr marL="9525" marR="9525" marT="9525" marB="0" anchor="b"/>
                </a:tc>
                <a:tc>
                  <a:txBody>
                    <a:bodyPr/>
                    <a:lstStyle/>
                    <a:p>
                      <a:endParaRPr lang="en-US" sz="2000"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4116353089"/>
                  </a:ext>
                </a:extLst>
              </a:tr>
            </a:tbl>
          </a:graphicData>
        </a:graphic>
      </p:graphicFrame>
    </p:spTree>
    <p:extLst>
      <p:ext uri="{BB962C8B-B14F-4D97-AF65-F5344CB8AC3E}">
        <p14:creationId xmlns:p14="http://schemas.microsoft.com/office/powerpoint/2010/main" val="55848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444499" y="155035"/>
            <a:ext cx="11188699" cy="479966"/>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Sputum Bowl History – Practitioner Competition Champions</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idx="1"/>
            <p:extLst>
              <p:ext uri="{D42A27DB-BD31-4B8C-83A1-F6EECF244321}">
                <p14:modId xmlns:p14="http://schemas.microsoft.com/office/powerpoint/2010/main" val="1110573391"/>
              </p:ext>
            </p:extLst>
          </p:nvPr>
        </p:nvGraphicFramePr>
        <p:xfrm>
          <a:off x="501649" y="634985"/>
          <a:ext cx="11188701" cy="5757723"/>
        </p:xfrm>
        <a:graphic>
          <a:graphicData uri="http://schemas.openxmlformats.org/drawingml/2006/table">
            <a:tbl>
              <a:tblPr firstRow="1" bandRow="1">
                <a:tableStyleId>{5C22544A-7EE6-4342-B048-85BDC9FD1C3A}</a:tableStyleId>
              </a:tblPr>
              <a:tblGrid>
                <a:gridCol w="806451">
                  <a:extLst>
                    <a:ext uri="{9D8B030D-6E8A-4147-A177-3AD203B41FA5}">
                      <a16:colId xmlns:a16="http://schemas.microsoft.com/office/drawing/2014/main" val="1842735017"/>
                    </a:ext>
                  </a:extLst>
                </a:gridCol>
                <a:gridCol w="2482850">
                  <a:extLst>
                    <a:ext uri="{9D8B030D-6E8A-4147-A177-3AD203B41FA5}">
                      <a16:colId xmlns:a16="http://schemas.microsoft.com/office/drawing/2014/main" val="429517857"/>
                    </a:ext>
                  </a:extLst>
                </a:gridCol>
                <a:gridCol w="2679700">
                  <a:extLst>
                    <a:ext uri="{9D8B030D-6E8A-4147-A177-3AD203B41FA5}">
                      <a16:colId xmlns:a16="http://schemas.microsoft.com/office/drawing/2014/main" val="2482287544"/>
                    </a:ext>
                  </a:extLst>
                </a:gridCol>
                <a:gridCol w="2730500">
                  <a:extLst>
                    <a:ext uri="{9D8B030D-6E8A-4147-A177-3AD203B41FA5}">
                      <a16:colId xmlns:a16="http://schemas.microsoft.com/office/drawing/2014/main" val="1603115266"/>
                    </a:ext>
                  </a:extLst>
                </a:gridCol>
                <a:gridCol w="2489200">
                  <a:extLst>
                    <a:ext uri="{9D8B030D-6E8A-4147-A177-3AD203B41FA5}">
                      <a16:colId xmlns:a16="http://schemas.microsoft.com/office/drawing/2014/main" val="2717862353"/>
                    </a:ext>
                  </a:extLst>
                </a:gridCol>
              </a:tblGrid>
              <a:tr h="271421">
                <a:tc>
                  <a:txBody>
                    <a:bodyPr/>
                    <a:lstStyle/>
                    <a:p>
                      <a:pPr algn="l"/>
                      <a:r>
                        <a:rPr lang="en-US" sz="2000" dirty="0">
                          <a:latin typeface="Times New Roman" panose="02020603050405020304" pitchFamily="18" charset="0"/>
                          <a:cs typeface="Times New Roman" panose="02020603050405020304" pitchFamily="18" charset="0"/>
                        </a:rPr>
                        <a:t>Year</a:t>
                      </a: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Times New Roman" panose="02020603050405020304" pitchFamily="18" charset="0"/>
                        <a:cs typeface="Times New Roman" panose="02020603050405020304" pitchFamily="18" charset="0"/>
                      </a:endParaRP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1806873"/>
                  </a:ext>
                </a:extLst>
              </a:tr>
              <a:tr h="292690">
                <a:tc>
                  <a:txBody>
                    <a:bodyPr/>
                    <a:lstStyle/>
                    <a:p>
                      <a:pPr algn="ctr" fontAlgn="b"/>
                      <a:r>
                        <a:rPr lang="en-US" sz="2000" b="0" i="0" u="none" strike="noStrike" dirty="0">
                          <a:effectLst/>
                          <a:latin typeface="Arial" panose="020B0604020202020204" pitchFamily="34" charset="0"/>
                        </a:rPr>
                        <a:t>1980</a:t>
                      </a:r>
                    </a:p>
                  </a:txBody>
                  <a:tcPr marL="9525" marR="9525" marT="9525" marB="0" anchor="b"/>
                </a:tc>
                <a:tc>
                  <a:txBody>
                    <a:bodyPr/>
                    <a:lstStyle/>
                    <a:p>
                      <a:pPr algn="l" fontAlgn="b"/>
                      <a:r>
                        <a:rPr lang="en-US" sz="2000" b="0" i="0" u="none" strike="noStrike" dirty="0">
                          <a:effectLst/>
                          <a:latin typeface="Arial" panose="020B0604020202020204" pitchFamily="34" charset="0"/>
                        </a:rPr>
                        <a:t>Chuck Alford</a:t>
                      </a:r>
                    </a:p>
                  </a:txBody>
                  <a:tcPr marL="9525" marR="9525" marT="9525" marB="0" anchor="b"/>
                </a:tc>
                <a:tc>
                  <a:txBody>
                    <a:bodyPr/>
                    <a:lstStyle/>
                    <a:p>
                      <a:pPr algn="l" fontAlgn="b"/>
                      <a:r>
                        <a:rPr lang="en-US" sz="2000" b="0" i="0" u="none" strike="noStrike" dirty="0">
                          <a:effectLst/>
                          <a:latin typeface="Arial" panose="020B0604020202020204" pitchFamily="34" charset="0"/>
                        </a:rPr>
                        <a:t>Toni Jarvis</a:t>
                      </a:r>
                    </a:p>
                  </a:txBody>
                  <a:tcPr marL="9525" marR="9525" marT="9525" marB="0" anchor="b"/>
                </a:tc>
                <a:tc>
                  <a:txBody>
                    <a:bodyPr/>
                    <a:lstStyle/>
                    <a:p>
                      <a:pPr algn="l" fontAlgn="b"/>
                      <a:r>
                        <a:rPr lang="en-US" sz="2000" b="0" i="0" u="none" strike="noStrike">
                          <a:effectLst/>
                          <a:latin typeface="Arial" panose="020B0604020202020204" pitchFamily="34" charset="0"/>
                        </a:rPr>
                        <a:t>Elaine Campbell</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059186187"/>
                  </a:ext>
                </a:extLst>
              </a:tr>
              <a:tr h="292690">
                <a:tc>
                  <a:txBody>
                    <a:bodyPr/>
                    <a:lstStyle/>
                    <a:p>
                      <a:pPr algn="ctr" fontAlgn="b"/>
                      <a:r>
                        <a:rPr lang="en-US" sz="2000" b="0" i="0" u="none" strike="noStrike">
                          <a:effectLst/>
                          <a:latin typeface="Arial" panose="020B0604020202020204" pitchFamily="34" charset="0"/>
                        </a:rPr>
                        <a:t>1981</a:t>
                      </a:r>
                    </a:p>
                  </a:txBody>
                  <a:tcPr marL="9525" marR="9525" marT="9525" marB="0" anchor="b"/>
                </a:tc>
                <a:tc>
                  <a:txBody>
                    <a:bodyPr/>
                    <a:lstStyle/>
                    <a:p>
                      <a:pPr algn="l" fontAlgn="b"/>
                      <a:r>
                        <a:rPr lang="en-US" sz="2000" b="0" i="0" u="none" strike="noStrike">
                          <a:effectLst/>
                          <a:latin typeface="Arial" panose="020B0604020202020204" pitchFamily="34" charset="0"/>
                        </a:rPr>
                        <a:t>Dan Grady</a:t>
                      </a:r>
                    </a:p>
                  </a:txBody>
                  <a:tcPr marL="9525" marR="9525" marT="9525" marB="0" anchor="b"/>
                </a:tc>
                <a:tc>
                  <a:txBody>
                    <a:bodyPr/>
                    <a:lstStyle/>
                    <a:p>
                      <a:pPr algn="l" fontAlgn="b"/>
                      <a:r>
                        <a:rPr lang="en-US" sz="2000" b="0" i="0" u="none" strike="noStrike" dirty="0">
                          <a:effectLst/>
                          <a:latin typeface="Arial" panose="020B0604020202020204" pitchFamily="34" charset="0"/>
                        </a:rPr>
                        <a:t>Bill </a:t>
                      </a:r>
                      <a:r>
                        <a:rPr lang="en-US" sz="2000" b="0" i="0" u="none" strike="noStrike" dirty="0" err="1">
                          <a:effectLst/>
                          <a:latin typeface="Arial" panose="020B0604020202020204" pitchFamily="34" charset="0"/>
                        </a:rPr>
                        <a:t>Byrtus</a:t>
                      </a:r>
                      <a:endParaRPr lang="en-US" sz="2000" b="0" i="0" u="none" strike="noStrike" dirty="0">
                        <a:effectLst/>
                        <a:latin typeface="Arial" panose="020B0604020202020204" pitchFamily="34" charset="0"/>
                      </a:endParaRPr>
                    </a:p>
                  </a:txBody>
                  <a:tcPr marL="9525" marR="9525" marT="9525" marB="0" anchor="b"/>
                </a:tc>
                <a:tc>
                  <a:txBody>
                    <a:bodyPr/>
                    <a:lstStyle/>
                    <a:p>
                      <a:pPr algn="l" fontAlgn="b"/>
                      <a:r>
                        <a:rPr lang="en-US" sz="2000" b="0" i="0" u="none" strike="noStrike">
                          <a:effectLst/>
                          <a:latin typeface="Arial" panose="020B0604020202020204" pitchFamily="34" charset="0"/>
                        </a:rPr>
                        <a:t>Jeff Walker</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32535358"/>
                  </a:ext>
                </a:extLst>
              </a:tr>
              <a:tr h="292690">
                <a:tc>
                  <a:txBody>
                    <a:bodyPr/>
                    <a:lstStyle/>
                    <a:p>
                      <a:pPr algn="ctr" fontAlgn="b"/>
                      <a:r>
                        <a:rPr lang="en-US" sz="2000" b="0" i="0" u="none" strike="noStrike">
                          <a:effectLst/>
                          <a:latin typeface="Arial" panose="020B0604020202020204" pitchFamily="34" charset="0"/>
                        </a:rPr>
                        <a:t>1982</a:t>
                      </a:r>
                    </a:p>
                  </a:txBody>
                  <a:tcPr marL="9525" marR="9525" marT="9525" marB="0" anchor="b"/>
                </a:tc>
                <a:tc>
                  <a:txBody>
                    <a:bodyPr/>
                    <a:lstStyle/>
                    <a:p>
                      <a:pPr algn="l" fontAlgn="b"/>
                      <a:r>
                        <a:rPr lang="en-US" sz="2000" b="0" i="0" u="none" strike="noStrike" dirty="0">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Bill Byrtus</a:t>
                      </a:r>
                    </a:p>
                  </a:txBody>
                  <a:tcPr marL="9525" marR="9525" marT="9525" marB="0" anchor="b"/>
                </a:tc>
                <a:tc>
                  <a:txBody>
                    <a:bodyPr/>
                    <a:lstStyle/>
                    <a:p>
                      <a:pPr algn="l" fontAlgn="b"/>
                      <a:r>
                        <a:rPr lang="en-US" sz="2000" b="0" i="0" u="none" strike="noStrike" dirty="0">
                          <a:effectLst/>
                          <a:latin typeface="Arial" panose="020B0604020202020204" pitchFamily="34" charset="0"/>
                        </a:rPr>
                        <a:t>Jeff Walker</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285327575"/>
                  </a:ext>
                </a:extLst>
              </a:tr>
              <a:tr h="292690">
                <a:tc>
                  <a:txBody>
                    <a:bodyPr/>
                    <a:lstStyle/>
                    <a:p>
                      <a:pPr algn="ctr" fontAlgn="b"/>
                      <a:r>
                        <a:rPr lang="en-US" sz="2000" b="0" i="0" u="none" strike="noStrike">
                          <a:effectLst/>
                          <a:latin typeface="Arial" panose="020B0604020202020204" pitchFamily="34" charset="0"/>
                        </a:rPr>
                        <a:t>1983</a:t>
                      </a:r>
                    </a:p>
                  </a:txBody>
                  <a:tcPr marL="9525" marR="9525" marT="9525" marB="0" anchor="b"/>
                </a:tc>
                <a:tc>
                  <a:txBody>
                    <a:bodyPr/>
                    <a:lstStyle/>
                    <a:p>
                      <a:pPr algn="l" fontAlgn="b"/>
                      <a:r>
                        <a:rPr lang="en-US" sz="2000" b="0" i="0" u="none" strike="noStrike">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Bill Byrtus</a:t>
                      </a:r>
                    </a:p>
                  </a:txBody>
                  <a:tcPr marL="9525" marR="9525" marT="9525" marB="0" anchor="b"/>
                </a:tc>
                <a:tc>
                  <a:txBody>
                    <a:bodyPr/>
                    <a:lstStyle/>
                    <a:p>
                      <a:pPr algn="l" fontAlgn="b"/>
                      <a:r>
                        <a:rPr lang="en-US" sz="2000" b="0" i="0" u="none" strike="noStrike" dirty="0" err="1">
                          <a:effectLst/>
                          <a:latin typeface="Arial" panose="020B0604020202020204" pitchFamily="34" charset="0"/>
                        </a:rPr>
                        <a:t>Hershell</a:t>
                      </a:r>
                      <a:r>
                        <a:rPr lang="en-US" sz="2000" b="0" i="0" u="none" strike="noStrike" dirty="0">
                          <a:effectLst/>
                          <a:latin typeface="Arial" panose="020B0604020202020204" pitchFamily="34" charset="0"/>
                        </a:rPr>
                        <a:t> Cassel</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338108605"/>
                  </a:ext>
                </a:extLst>
              </a:tr>
              <a:tr h="292690">
                <a:tc>
                  <a:txBody>
                    <a:bodyPr/>
                    <a:lstStyle/>
                    <a:p>
                      <a:pPr algn="ctr" fontAlgn="b"/>
                      <a:r>
                        <a:rPr lang="en-US" sz="2000" b="0" i="0" u="none" strike="noStrike">
                          <a:effectLst/>
                          <a:latin typeface="Arial" panose="020B0604020202020204" pitchFamily="34" charset="0"/>
                        </a:rPr>
                        <a:t>1984</a:t>
                      </a:r>
                    </a:p>
                  </a:txBody>
                  <a:tcPr marL="9525" marR="9525" marT="9525" marB="0" anchor="b"/>
                </a:tc>
                <a:tc>
                  <a:txBody>
                    <a:bodyPr/>
                    <a:lstStyle/>
                    <a:p>
                      <a:pPr algn="l" fontAlgn="b"/>
                      <a:r>
                        <a:rPr lang="en-US" sz="2000" b="0" i="0" u="none" strike="noStrike" dirty="0">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Bill Byrtus</a:t>
                      </a:r>
                    </a:p>
                  </a:txBody>
                  <a:tcPr marL="9525" marR="9525" marT="9525" marB="0" anchor="b"/>
                </a:tc>
                <a:tc>
                  <a:txBody>
                    <a:bodyPr/>
                    <a:lstStyle/>
                    <a:p>
                      <a:pPr algn="l" fontAlgn="b"/>
                      <a:r>
                        <a:rPr lang="en-US" sz="2000" b="0" i="0" u="none" strike="noStrike" dirty="0">
                          <a:effectLst/>
                          <a:latin typeface="Arial" panose="020B0604020202020204" pitchFamily="34" charset="0"/>
                        </a:rPr>
                        <a:t>John Winks</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60692816"/>
                  </a:ext>
                </a:extLst>
              </a:tr>
              <a:tr h="292690">
                <a:tc>
                  <a:txBody>
                    <a:bodyPr/>
                    <a:lstStyle/>
                    <a:p>
                      <a:pPr algn="ctr" fontAlgn="b"/>
                      <a:r>
                        <a:rPr lang="en-US" sz="2000" b="0" i="0" u="none" strike="noStrike">
                          <a:effectLst/>
                          <a:latin typeface="Arial" panose="020B0604020202020204" pitchFamily="34" charset="0"/>
                        </a:rPr>
                        <a:t>1985</a:t>
                      </a:r>
                    </a:p>
                  </a:txBody>
                  <a:tcPr marL="9525" marR="9525" marT="9525" marB="0" anchor="b"/>
                </a:tc>
                <a:tc>
                  <a:txBody>
                    <a:bodyPr/>
                    <a:lstStyle/>
                    <a:p>
                      <a:pPr algn="l" fontAlgn="b"/>
                      <a:r>
                        <a:rPr lang="en-US" sz="2000" b="0" i="0" u="none" strike="noStrike">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Bill Byrtus</a:t>
                      </a:r>
                    </a:p>
                  </a:txBody>
                  <a:tcPr marL="9525" marR="9525" marT="9525" marB="0" anchor="b"/>
                </a:tc>
                <a:tc>
                  <a:txBody>
                    <a:bodyPr/>
                    <a:lstStyle/>
                    <a:p>
                      <a:pPr algn="l" fontAlgn="b"/>
                      <a:r>
                        <a:rPr lang="en-US" sz="2000" b="0" i="0" u="none" strike="noStrike" dirty="0">
                          <a:effectLst/>
                          <a:latin typeface="Arial" panose="020B0604020202020204" pitchFamily="34" charset="0"/>
                        </a:rPr>
                        <a:t>John Winks</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24899614"/>
                  </a:ext>
                </a:extLst>
              </a:tr>
              <a:tr h="292690">
                <a:tc>
                  <a:txBody>
                    <a:bodyPr/>
                    <a:lstStyle/>
                    <a:p>
                      <a:pPr algn="ctr" fontAlgn="b"/>
                      <a:r>
                        <a:rPr lang="en-US" sz="2000" b="0" i="0" u="none" strike="noStrike">
                          <a:effectLst/>
                          <a:latin typeface="Arial" panose="020B0604020202020204" pitchFamily="34" charset="0"/>
                        </a:rPr>
                        <a:t>1986</a:t>
                      </a:r>
                    </a:p>
                  </a:txBody>
                  <a:tcPr marL="9525" marR="9525" marT="9525" marB="0" anchor="b"/>
                </a:tc>
                <a:tc>
                  <a:txBody>
                    <a:bodyPr/>
                    <a:lstStyle/>
                    <a:p>
                      <a:pPr algn="l" fontAlgn="b"/>
                      <a:r>
                        <a:rPr lang="en-US" sz="2000" b="0" i="0" u="none" strike="noStrike">
                          <a:effectLst/>
                          <a:latin typeface="Arial" panose="020B0604020202020204" pitchFamily="34" charset="0"/>
                        </a:rPr>
                        <a:t>Tom Hengel</a:t>
                      </a:r>
                    </a:p>
                  </a:txBody>
                  <a:tcPr marL="9525" marR="9525" marT="9525" marB="0" anchor="b"/>
                </a:tc>
                <a:tc>
                  <a:txBody>
                    <a:bodyPr/>
                    <a:lstStyle/>
                    <a:p>
                      <a:pPr algn="l" fontAlgn="b"/>
                      <a:r>
                        <a:rPr lang="en-US" sz="2000" b="0" i="0" u="none" strike="noStrike">
                          <a:effectLst/>
                          <a:latin typeface="Arial" panose="020B0604020202020204" pitchFamily="34" charset="0"/>
                        </a:rPr>
                        <a:t>Judi Joyner</a:t>
                      </a:r>
                    </a:p>
                  </a:txBody>
                  <a:tcPr marL="9525" marR="9525" marT="9525" marB="0" anchor="b"/>
                </a:tc>
                <a:tc>
                  <a:txBody>
                    <a:bodyPr/>
                    <a:lstStyle/>
                    <a:p>
                      <a:pPr algn="l" fontAlgn="b"/>
                      <a:r>
                        <a:rPr lang="en-US" sz="2000" b="0" i="0" u="none" strike="noStrike" dirty="0">
                          <a:effectLst/>
                          <a:latin typeface="Arial" panose="020B0604020202020204" pitchFamily="34" charset="0"/>
                        </a:rPr>
                        <a:t>Chery Rollins</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35936835"/>
                  </a:ext>
                </a:extLst>
              </a:tr>
              <a:tr h="292690">
                <a:tc>
                  <a:txBody>
                    <a:bodyPr/>
                    <a:lstStyle/>
                    <a:p>
                      <a:pPr algn="ctr" fontAlgn="b"/>
                      <a:r>
                        <a:rPr lang="en-US" sz="2000" b="0" i="0" u="none" strike="noStrike">
                          <a:effectLst/>
                          <a:latin typeface="Arial" panose="020B0604020202020204" pitchFamily="34" charset="0"/>
                        </a:rPr>
                        <a:t>1987</a:t>
                      </a:r>
                    </a:p>
                  </a:txBody>
                  <a:tcPr marL="9525" marR="9525" marT="9525" marB="0" anchor="b"/>
                </a:tc>
                <a:tc>
                  <a:txBody>
                    <a:bodyPr/>
                    <a:lstStyle/>
                    <a:p>
                      <a:pPr algn="l" fontAlgn="b"/>
                      <a:r>
                        <a:rPr lang="en-US" sz="2000" b="0" i="0" u="none" strike="noStrike">
                          <a:effectLst/>
                          <a:latin typeface="Arial" panose="020B0604020202020204" pitchFamily="34" charset="0"/>
                        </a:rPr>
                        <a:t>Jim Whitley</a:t>
                      </a:r>
                    </a:p>
                  </a:txBody>
                  <a:tcPr marL="9525" marR="9525" marT="9525" marB="0" anchor="b"/>
                </a:tc>
                <a:tc>
                  <a:txBody>
                    <a:bodyPr/>
                    <a:lstStyle/>
                    <a:p>
                      <a:pPr algn="l" fontAlgn="b"/>
                      <a:r>
                        <a:rPr lang="en-US" sz="2000" b="0" i="0" u="none" strike="noStrike">
                          <a:effectLst/>
                          <a:latin typeface="Arial" panose="020B0604020202020204" pitchFamily="34" charset="0"/>
                        </a:rPr>
                        <a:t>Debbie Ploeger</a:t>
                      </a:r>
                    </a:p>
                  </a:txBody>
                  <a:tcPr marL="9525" marR="9525" marT="9525" marB="0" anchor="b"/>
                </a:tc>
                <a:tc>
                  <a:txBody>
                    <a:bodyPr/>
                    <a:lstStyle/>
                    <a:p>
                      <a:pPr algn="l" fontAlgn="b"/>
                      <a:r>
                        <a:rPr lang="en-US" sz="2000" b="0" i="0" u="none" strike="noStrike" dirty="0">
                          <a:effectLst/>
                          <a:latin typeface="Arial" panose="020B0604020202020204" pitchFamily="34" charset="0"/>
                        </a:rPr>
                        <a:t>Mitch Hayes</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651343742"/>
                  </a:ext>
                </a:extLst>
              </a:tr>
              <a:tr h="292690">
                <a:tc>
                  <a:txBody>
                    <a:bodyPr/>
                    <a:lstStyle/>
                    <a:p>
                      <a:pPr algn="ctr" fontAlgn="b"/>
                      <a:r>
                        <a:rPr lang="en-US" sz="2000" b="0" i="0" u="none" strike="noStrike">
                          <a:effectLst/>
                          <a:latin typeface="Arial" panose="020B0604020202020204" pitchFamily="34" charset="0"/>
                        </a:rPr>
                        <a:t>1988</a:t>
                      </a:r>
                    </a:p>
                  </a:txBody>
                  <a:tcPr marL="9525" marR="9525" marT="9525" marB="0" anchor="b"/>
                </a:tc>
                <a:tc>
                  <a:txBody>
                    <a:bodyPr/>
                    <a:lstStyle/>
                    <a:p>
                      <a:pPr algn="l" fontAlgn="b"/>
                      <a:r>
                        <a:rPr lang="en-US" sz="2000" b="0" i="0" u="none" strike="noStrike">
                          <a:effectLst/>
                          <a:latin typeface="Arial" panose="020B0604020202020204" pitchFamily="34" charset="0"/>
                        </a:rPr>
                        <a:t>Jim Whitley</a:t>
                      </a:r>
                    </a:p>
                  </a:txBody>
                  <a:tcPr marL="9525" marR="9525" marT="9525" marB="0" anchor="b"/>
                </a:tc>
                <a:tc>
                  <a:txBody>
                    <a:bodyPr/>
                    <a:lstStyle/>
                    <a:p>
                      <a:pPr algn="l" fontAlgn="b"/>
                      <a:r>
                        <a:rPr lang="en-US" sz="2000" b="0" i="0" u="none" strike="noStrike">
                          <a:effectLst/>
                          <a:latin typeface="Arial" panose="020B0604020202020204" pitchFamily="34" charset="0"/>
                        </a:rPr>
                        <a:t>Sammie Cecil</a:t>
                      </a:r>
                    </a:p>
                  </a:txBody>
                  <a:tcPr marL="9525" marR="9525" marT="9525" marB="0" anchor="b"/>
                </a:tc>
                <a:tc>
                  <a:txBody>
                    <a:bodyPr/>
                    <a:lstStyle/>
                    <a:p>
                      <a:pPr algn="l" fontAlgn="b"/>
                      <a:r>
                        <a:rPr lang="en-US" sz="2000" b="0" i="0" u="none" strike="noStrike" dirty="0">
                          <a:effectLst/>
                          <a:latin typeface="Arial" panose="020B0604020202020204" pitchFamily="34" charset="0"/>
                        </a:rPr>
                        <a:t>Robin Dickerson</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552694184"/>
                  </a:ext>
                </a:extLst>
              </a:tr>
              <a:tr h="292690">
                <a:tc>
                  <a:txBody>
                    <a:bodyPr/>
                    <a:lstStyle/>
                    <a:p>
                      <a:pPr algn="ctr" fontAlgn="b"/>
                      <a:r>
                        <a:rPr lang="en-US" sz="2000" b="0" i="0" u="none" strike="noStrike">
                          <a:effectLst/>
                          <a:latin typeface="Arial" panose="020B0604020202020204" pitchFamily="34" charset="0"/>
                        </a:rPr>
                        <a:t>1989</a:t>
                      </a:r>
                    </a:p>
                  </a:txBody>
                  <a:tcPr marL="9525" marR="9525" marT="9525" marB="0" anchor="b"/>
                </a:tc>
                <a:tc>
                  <a:txBody>
                    <a:bodyPr/>
                    <a:lstStyle/>
                    <a:p>
                      <a:pPr algn="l" fontAlgn="b"/>
                      <a:r>
                        <a:rPr lang="en-US" sz="2000" b="0" i="0" u="none" strike="noStrike">
                          <a:effectLst/>
                          <a:latin typeface="Arial" panose="020B0604020202020204" pitchFamily="34" charset="0"/>
                        </a:rPr>
                        <a:t>Mike Casey</a:t>
                      </a:r>
                    </a:p>
                  </a:txBody>
                  <a:tcPr marL="9525" marR="9525" marT="9525" marB="0" anchor="b"/>
                </a:tc>
                <a:tc>
                  <a:txBody>
                    <a:bodyPr/>
                    <a:lstStyle/>
                    <a:p>
                      <a:pPr algn="l" fontAlgn="b"/>
                      <a:r>
                        <a:rPr lang="en-US" sz="2000" b="0" i="0" u="none" strike="noStrike">
                          <a:effectLst/>
                          <a:latin typeface="Arial" panose="020B0604020202020204" pitchFamily="34" charset="0"/>
                        </a:rPr>
                        <a:t>Evelyn Woodie</a:t>
                      </a:r>
                    </a:p>
                  </a:txBody>
                  <a:tcPr marL="9525" marR="9525" marT="9525" marB="0" anchor="b"/>
                </a:tc>
                <a:tc>
                  <a:txBody>
                    <a:bodyPr/>
                    <a:lstStyle/>
                    <a:p>
                      <a:pPr algn="l" fontAlgn="b"/>
                      <a:r>
                        <a:rPr lang="en-US" sz="2000" b="0" i="0" u="none" strike="noStrike" dirty="0">
                          <a:effectLst/>
                          <a:latin typeface="Arial" panose="020B0604020202020204" pitchFamily="34" charset="0"/>
                        </a:rPr>
                        <a:t>Dena Johnson</a:t>
                      </a:r>
                    </a:p>
                  </a:txBody>
                  <a:tcPr marL="9525" marR="9525" marT="9525" marB="0" anchor="b"/>
                </a:tc>
                <a:tc>
                  <a:txBody>
                    <a:bodyPr/>
                    <a:lstStyle/>
                    <a:p>
                      <a:pPr algn="l" fontAlgn="b"/>
                      <a:r>
                        <a:rPr lang="en-US" sz="2000" b="0" i="0" u="none" strike="noStrike" dirty="0">
                          <a:effectLst/>
                          <a:latin typeface="Arial" panose="020B0604020202020204" pitchFamily="34" charset="0"/>
                        </a:rPr>
                        <a:t>Yvette Michaels</a:t>
                      </a:r>
                    </a:p>
                  </a:txBody>
                  <a:tcPr marL="9525" marR="9525" marT="9525" marB="0" anchor="b"/>
                </a:tc>
                <a:extLst>
                  <a:ext uri="{0D108BD9-81ED-4DB2-BD59-A6C34878D82A}">
                    <a16:rowId xmlns:a16="http://schemas.microsoft.com/office/drawing/2014/main" val="1004607081"/>
                  </a:ext>
                </a:extLst>
              </a:tr>
              <a:tr h="292690">
                <a:tc>
                  <a:txBody>
                    <a:bodyPr/>
                    <a:lstStyle/>
                    <a:p>
                      <a:pPr algn="ctr" fontAlgn="b"/>
                      <a:r>
                        <a:rPr lang="en-US" sz="2000" b="0" i="0" u="none" strike="noStrike">
                          <a:effectLst/>
                          <a:latin typeface="Arial" panose="020B0604020202020204" pitchFamily="34" charset="0"/>
                        </a:rPr>
                        <a:t>1990</a:t>
                      </a:r>
                    </a:p>
                  </a:txBody>
                  <a:tcPr marL="9525" marR="9525" marT="9525" marB="0" anchor="b"/>
                </a:tc>
                <a:tc>
                  <a:txBody>
                    <a:bodyPr/>
                    <a:lstStyle/>
                    <a:p>
                      <a:pPr algn="l" fontAlgn="b"/>
                      <a:r>
                        <a:rPr lang="en-US" sz="2000" b="0" i="0" u="none" strike="noStrike">
                          <a:effectLst/>
                          <a:latin typeface="Arial" panose="020B0604020202020204" pitchFamily="34" charset="0"/>
                        </a:rPr>
                        <a:t>Pat Daley</a:t>
                      </a:r>
                    </a:p>
                  </a:txBody>
                  <a:tcPr marL="9525" marR="9525" marT="9525" marB="0" anchor="b"/>
                </a:tc>
                <a:tc>
                  <a:txBody>
                    <a:bodyPr/>
                    <a:lstStyle/>
                    <a:p>
                      <a:pPr algn="l" fontAlgn="b"/>
                      <a:r>
                        <a:rPr lang="en-US" sz="2000" b="0" i="0" u="none" strike="noStrike">
                          <a:effectLst/>
                          <a:latin typeface="Arial" panose="020B0604020202020204" pitchFamily="34" charset="0"/>
                        </a:rPr>
                        <a:t>Jim Whitley</a:t>
                      </a:r>
                    </a:p>
                  </a:txBody>
                  <a:tcPr marL="9525" marR="9525" marT="9525" marB="0" anchor="b"/>
                </a:tc>
                <a:tc>
                  <a:txBody>
                    <a:bodyPr/>
                    <a:lstStyle/>
                    <a:p>
                      <a:pPr algn="l" fontAlgn="b"/>
                      <a:r>
                        <a:rPr lang="en-US" sz="2000" b="0" i="0" u="none" strike="noStrike" dirty="0">
                          <a:effectLst/>
                          <a:latin typeface="Arial" panose="020B0604020202020204" pitchFamily="34" charset="0"/>
                        </a:rPr>
                        <a:t>Sammie Cecil</a:t>
                      </a:r>
                    </a:p>
                  </a:txBody>
                  <a:tcPr marL="9525" marR="9525" marT="9525" marB="0" anchor="b"/>
                </a:tc>
                <a:tc>
                  <a:txBody>
                    <a:bodyPr/>
                    <a:lstStyle/>
                    <a:p>
                      <a:pPr algn="l" fontAlgn="b"/>
                      <a:r>
                        <a:rPr lang="en-US" sz="2000" b="0" i="0" u="none" strike="noStrike" dirty="0">
                          <a:effectLst/>
                          <a:latin typeface="Arial" panose="020B0604020202020204" pitchFamily="34" charset="0"/>
                        </a:rPr>
                        <a:t>Beverly Smith</a:t>
                      </a:r>
                    </a:p>
                  </a:txBody>
                  <a:tcPr marL="9525" marR="9525" marT="9525" marB="0" anchor="b"/>
                </a:tc>
                <a:extLst>
                  <a:ext uri="{0D108BD9-81ED-4DB2-BD59-A6C34878D82A}">
                    <a16:rowId xmlns:a16="http://schemas.microsoft.com/office/drawing/2014/main" val="170664429"/>
                  </a:ext>
                </a:extLst>
              </a:tr>
              <a:tr h="292690">
                <a:tc>
                  <a:txBody>
                    <a:bodyPr/>
                    <a:lstStyle/>
                    <a:p>
                      <a:pPr algn="ctr" fontAlgn="b"/>
                      <a:r>
                        <a:rPr lang="en-US" sz="2000" b="0" i="0" u="none" strike="noStrike">
                          <a:effectLst/>
                          <a:latin typeface="Arial" panose="020B0604020202020204" pitchFamily="34" charset="0"/>
                        </a:rPr>
                        <a:t>1991</a:t>
                      </a:r>
                    </a:p>
                  </a:txBody>
                  <a:tcPr marL="9525" marR="9525" marT="9525" marB="0" anchor="b"/>
                </a:tc>
                <a:tc>
                  <a:txBody>
                    <a:bodyPr/>
                    <a:lstStyle/>
                    <a:p>
                      <a:pPr algn="l" fontAlgn="b"/>
                      <a:r>
                        <a:rPr lang="en-US" sz="2000" b="0" i="0" u="none" strike="noStrike">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Jim Whitley</a:t>
                      </a:r>
                    </a:p>
                  </a:txBody>
                  <a:tcPr marL="9525" marR="9525" marT="9525" marB="0" anchor="b"/>
                </a:tc>
                <a:tc>
                  <a:txBody>
                    <a:bodyPr/>
                    <a:lstStyle/>
                    <a:p>
                      <a:pPr algn="l" fontAlgn="b"/>
                      <a:r>
                        <a:rPr lang="en-US" sz="2000" b="0" i="0" u="none" strike="noStrike" dirty="0">
                          <a:effectLst/>
                          <a:latin typeface="Arial" panose="020B0604020202020204" pitchFamily="34" charset="0"/>
                        </a:rPr>
                        <a:t>Mike Casey</a:t>
                      </a:r>
                    </a:p>
                  </a:txBody>
                  <a:tcPr marL="9525" marR="9525" marT="9525" marB="0" anchor="b"/>
                </a:tc>
                <a:tc>
                  <a:txBody>
                    <a:bodyPr/>
                    <a:lstStyle/>
                    <a:p>
                      <a:pPr algn="l" fontAlgn="b"/>
                      <a:r>
                        <a:rPr lang="en-US" sz="2000" b="0" i="0" u="none" strike="noStrike" dirty="0">
                          <a:effectLst/>
                          <a:latin typeface="Arial" panose="020B0604020202020204" pitchFamily="34" charset="0"/>
                        </a:rPr>
                        <a:t>Sammie Cecil</a:t>
                      </a:r>
                    </a:p>
                  </a:txBody>
                  <a:tcPr marL="9525" marR="9525" marT="9525" marB="0" anchor="b"/>
                </a:tc>
                <a:extLst>
                  <a:ext uri="{0D108BD9-81ED-4DB2-BD59-A6C34878D82A}">
                    <a16:rowId xmlns:a16="http://schemas.microsoft.com/office/drawing/2014/main" val="2995261887"/>
                  </a:ext>
                </a:extLst>
              </a:tr>
              <a:tr h="323304">
                <a:tc>
                  <a:txBody>
                    <a:bodyPr/>
                    <a:lstStyle/>
                    <a:p>
                      <a:pPr algn="ctr" fontAlgn="b"/>
                      <a:r>
                        <a:rPr lang="en-US" sz="2000" b="0" i="0" u="none" strike="noStrike">
                          <a:effectLst/>
                          <a:latin typeface="Arial" panose="020B0604020202020204" pitchFamily="34" charset="0"/>
                        </a:rPr>
                        <a:t>1992</a:t>
                      </a:r>
                    </a:p>
                  </a:txBody>
                  <a:tcPr marL="9525" marR="9525" marT="9525" marB="0" anchor="b"/>
                </a:tc>
                <a:tc>
                  <a:txBody>
                    <a:bodyPr/>
                    <a:lstStyle/>
                    <a:p>
                      <a:pPr algn="l" fontAlgn="b"/>
                      <a:r>
                        <a:rPr lang="en-US" sz="2000" b="0" i="0" u="none" strike="noStrike">
                          <a:effectLst/>
                          <a:latin typeface="Arial" panose="020B0604020202020204" pitchFamily="34" charset="0"/>
                        </a:rPr>
                        <a:t>Pat Daley</a:t>
                      </a:r>
                    </a:p>
                  </a:txBody>
                  <a:tcPr marL="9525" marR="9525" marT="9525" marB="0" anchor="b"/>
                </a:tc>
                <a:tc>
                  <a:txBody>
                    <a:bodyPr/>
                    <a:lstStyle/>
                    <a:p>
                      <a:pPr algn="l" fontAlgn="b"/>
                      <a:r>
                        <a:rPr lang="en-US" sz="2000" b="0" i="0" u="none" strike="noStrike">
                          <a:effectLst/>
                          <a:latin typeface="Arial" panose="020B0604020202020204" pitchFamily="34" charset="0"/>
                        </a:rPr>
                        <a:t>Les Foss</a:t>
                      </a:r>
                    </a:p>
                  </a:txBody>
                  <a:tcPr marL="9525" marR="9525" marT="9525" marB="0" anchor="b"/>
                </a:tc>
                <a:tc>
                  <a:txBody>
                    <a:bodyPr/>
                    <a:lstStyle/>
                    <a:p>
                      <a:pPr algn="l" fontAlgn="b"/>
                      <a:r>
                        <a:rPr lang="en-US" sz="2000" b="0" i="0" u="none" strike="noStrike" dirty="0">
                          <a:effectLst/>
                          <a:latin typeface="Arial" panose="020B0604020202020204" pitchFamily="34" charset="0"/>
                        </a:rPr>
                        <a:t>David Flaherty</a:t>
                      </a:r>
                    </a:p>
                  </a:txBody>
                  <a:tcPr marL="9525" marR="9525" marT="9525" marB="0" anchor="b"/>
                </a:tc>
                <a:tc>
                  <a:txBody>
                    <a:bodyPr/>
                    <a:lstStyle/>
                    <a:p>
                      <a:pPr algn="l" fontAlgn="b"/>
                      <a:r>
                        <a:rPr lang="en-US" sz="2000" b="0" i="0" u="none" strike="noStrike" dirty="0">
                          <a:effectLst/>
                          <a:latin typeface="Arial" panose="020B0604020202020204" pitchFamily="34" charset="0"/>
                        </a:rPr>
                        <a:t>Ronnie Sloan</a:t>
                      </a:r>
                    </a:p>
                  </a:txBody>
                  <a:tcPr marL="9525" marR="9525" marT="9525" marB="0" anchor="b"/>
                </a:tc>
                <a:extLst>
                  <a:ext uri="{0D108BD9-81ED-4DB2-BD59-A6C34878D82A}">
                    <a16:rowId xmlns:a16="http://schemas.microsoft.com/office/drawing/2014/main" val="1146113030"/>
                  </a:ext>
                </a:extLst>
              </a:tr>
              <a:tr h="292690">
                <a:tc>
                  <a:txBody>
                    <a:bodyPr/>
                    <a:lstStyle/>
                    <a:p>
                      <a:pPr algn="ctr" fontAlgn="b"/>
                      <a:r>
                        <a:rPr lang="en-US" sz="2000" b="0" i="0" u="none" strike="noStrike">
                          <a:effectLst/>
                          <a:latin typeface="Arial" panose="020B0604020202020204" pitchFamily="34" charset="0"/>
                        </a:rPr>
                        <a:t>1993</a:t>
                      </a:r>
                    </a:p>
                  </a:txBody>
                  <a:tcPr marL="9525" marR="9525" marT="9525" marB="0" anchor="b"/>
                </a:tc>
                <a:tc>
                  <a:txBody>
                    <a:bodyPr/>
                    <a:lstStyle/>
                    <a:p>
                      <a:pPr algn="l" fontAlgn="b"/>
                      <a:r>
                        <a:rPr lang="en-US" sz="2000" b="0" i="0" u="none" strike="noStrike" dirty="0">
                          <a:effectLst/>
                          <a:latin typeface="Arial" panose="020B0604020202020204" pitchFamily="34" charset="0"/>
                        </a:rPr>
                        <a:t>Nick </a:t>
                      </a:r>
                      <a:r>
                        <a:rPr lang="en-US" sz="2000" b="0" i="0" u="none" strike="noStrike" dirty="0" err="1">
                          <a:effectLst/>
                          <a:latin typeface="Arial" panose="020B0604020202020204" pitchFamily="34" charset="0"/>
                        </a:rPr>
                        <a:t>Widder</a:t>
                      </a:r>
                      <a:endParaRPr lang="en-US" sz="2000" b="0" i="0" u="none" strike="noStrike" dirty="0">
                        <a:effectLst/>
                        <a:latin typeface="Arial" panose="020B0604020202020204" pitchFamily="34" charset="0"/>
                      </a:endParaRPr>
                    </a:p>
                  </a:txBody>
                  <a:tcPr marL="9525" marR="9525" marT="9525" marB="0" anchor="b"/>
                </a:tc>
                <a:tc>
                  <a:txBody>
                    <a:bodyPr/>
                    <a:lstStyle/>
                    <a:p>
                      <a:pPr algn="l" fontAlgn="b"/>
                      <a:r>
                        <a:rPr lang="en-US" sz="2000" b="0" i="0" u="none" strike="noStrike">
                          <a:effectLst/>
                          <a:latin typeface="Arial" panose="020B0604020202020204" pitchFamily="34" charset="0"/>
                        </a:rPr>
                        <a:t>Patrick Randolph</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67607896"/>
                  </a:ext>
                </a:extLst>
              </a:tr>
              <a:tr h="323304">
                <a:tc>
                  <a:txBody>
                    <a:bodyPr/>
                    <a:lstStyle/>
                    <a:p>
                      <a:pPr algn="ctr" fontAlgn="b"/>
                      <a:r>
                        <a:rPr lang="en-US" sz="2000" b="0" i="0" u="none" strike="noStrike">
                          <a:effectLst/>
                          <a:latin typeface="Arial" panose="020B0604020202020204" pitchFamily="34" charset="0"/>
                        </a:rPr>
                        <a:t>1994</a:t>
                      </a:r>
                    </a:p>
                  </a:txBody>
                  <a:tcPr marL="9525" marR="9525" marT="9525" marB="0" anchor="b"/>
                </a:tc>
                <a:tc>
                  <a:txBody>
                    <a:bodyPr/>
                    <a:lstStyle/>
                    <a:p>
                      <a:pPr algn="l" fontAlgn="b"/>
                      <a:r>
                        <a:rPr lang="en-US" sz="2000" b="0" i="0" u="none" strike="noStrike">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Mike Casey</a:t>
                      </a:r>
                    </a:p>
                  </a:txBody>
                  <a:tcPr marL="9525" marR="9525" marT="9525" marB="0" anchor="b"/>
                </a:tc>
                <a:tc>
                  <a:txBody>
                    <a:bodyPr/>
                    <a:lstStyle/>
                    <a:p>
                      <a:pPr algn="l" fontAlgn="b"/>
                      <a:r>
                        <a:rPr lang="en-US" sz="2000" b="0" i="0" u="none" strike="noStrike" dirty="0">
                          <a:effectLst/>
                          <a:latin typeface="Arial" panose="020B0604020202020204" pitchFamily="34" charset="0"/>
                        </a:rPr>
                        <a:t>William Mashburn</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391065965"/>
                  </a:ext>
                </a:extLst>
              </a:tr>
              <a:tr h="292690">
                <a:tc>
                  <a:txBody>
                    <a:bodyPr/>
                    <a:lstStyle/>
                    <a:p>
                      <a:pPr algn="ctr" fontAlgn="b"/>
                      <a:r>
                        <a:rPr lang="en-US" sz="2000" b="0" i="0" u="none" strike="noStrike">
                          <a:effectLst/>
                          <a:latin typeface="Arial" panose="020B0604020202020204" pitchFamily="34" charset="0"/>
                        </a:rPr>
                        <a:t>1995</a:t>
                      </a:r>
                    </a:p>
                  </a:txBody>
                  <a:tcPr marL="9525" marR="9525" marT="9525" marB="0" anchor="b"/>
                </a:tc>
                <a:tc>
                  <a:txBody>
                    <a:bodyPr/>
                    <a:lstStyle/>
                    <a:p>
                      <a:pPr algn="l" fontAlgn="b"/>
                      <a:r>
                        <a:rPr lang="en-US" sz="2000" b="0" i="0" u="none" strike="noStrike">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Jim Whitley</a:t>
                      </a:r>
                    </a:p>
                  </a:txBody>
                  <a:tcPr marL="9525" marR="9525" marT="9525" marB="0" anchor="b"/>
                </a:tc>
                <a:tc>
                  <a:txBody>
                    <a:bodyPr/>
                    <a:lstStyle/>
                    <a:p>
                      <a:pPr algn="l" fontAlgn="b"/>
                      <a:r>
                        <a:rPr lang="en-US" sz="2000" b="0" i="0" u="none" strike="noStrike">
                          <a:effectLst/>
                          <a:latin typeface="Arial" panose="020B0604020202020204" pitchFamily="34" charset="0"/>
                        </a:rPr>
                        <a:t>Mike Casey</a:t>
                      </a:r>
                    </a:p>
                  </a:txBody>
                  <a:tcPr marL="9525" marR="9525" marT="9525" marB="0" anchor="b"/>
                </a:tc>
                <a:tc>
                  <a:txBody>
                    <a:bodyPr/>
                    <a:lstStyle/>
                    <a:p>
                      <a:pPr algn="l" fontAlgn="b"/>
                      <a:r>
                        <a:rPr lang="en-US" sz="2000" b="0" i="0" u="none" strike="noStrike" dirty="0">
                          <a:effectLst/>
                          <a:latin typeface="Arial" panose="020B0604020202020204" pitchFamily="34" charset="0"/>
                        </a:rPr>
                        <a:t>William Mashburn</a:t>
                      </a:r>
                    </a:p>
                  </a:txBody>
                  <a:tcPr marL="9525" marR="9525" marT="9525" marB="0" anchor="b"/>
                </a:tc>
                <a:extLst>
                  <a:ext uri="{0D108BD9-81ED-4DB2-BD59-A6C34878D82A}">
                    <a16:rowId xmlns:a16="http://schemas.microsoft.com/office/drawing/2014/main" val="695693721"/>
                  </a:ext>
                </a:extLst>
              </a:tr>
              <a:tr h="208731">
                <a:tc>
                  <a:txBody>
                    <a:bodyPr/>
                    <a:lstStyle/>
                    <a:p>
                      <a:pPr algn="ctr" fontAlgn="b"/>
                      <a:r>
                        <a:rPr lang="en-US" sz="2000" b="0" i="0" u="none" strike="noStrike">
                          <a:effectLst/>
                          <a:latin typeface="Arial" panose="020B0604020202020204" pitchFamily="34" charset="0"/>
                        </a:rPr>
                        <a:t>1996</a:t>
                      </a:r>
                    </a:p>
                  </a:txBody>
                  <a:tcPr marL="9525" marR="9525" marT="9525" marB="0" anchor="b"/>
                </a:tc>
                <a:tc>
                  <a:txBody>
                    <a:bodyPr/>
                    <a:lstStyle/>
                    <a:p>
                      <a:pPr algn="l" fontAlgn="b"/>
                      <a:r>
                        <a:rPr lang="en-US" sz="2000" b="0" i="0" u="none" strike="noStrike">
                          <a:effectLst/>
                          <a:latin typeface="Arial" panose="020B0604020202020204" pitchFamily="34" charset="0"/>
                        </a:rPr>
                        <a:t>Tom Nelson</a:t>
                      </a:r>
                    </a:p>
                  </a:txBody>
                  <a:tcPr marL="9525" marR="9525" marT="9525" marB="0" anchor="b"/>
                </a:tc>
                <a:tc>
                  <a:txBody>
                    <a:bodyPr/>
                    <a:lstStyle/>
                    <a:p>
                      <a:pPr algn="l" fontAlgn="b"/>
                      <a:r>
                        <a:rPr lang="en-US" sz="2000" b="0" i="0" u="none" strike="noStrike" dirty="0">
                          <a:effectLst/>
                          <a:latin typeface="Arial" panose="020B0604020202020204" pitchFamily="34" charset="0"/>
                        </a:rPr>
                        <a:t>Nick </a:t>
                      </a:r>
                      <a:r>
                        <a:rPr lang="en-US" sz="2000" b="0" i="0" u="none" strike="noStrike" dirty="0" err="1">
                          <a:effectLst/>
                          <a:latin typeface="Arial" panose="020B0604020202020204" pitchFamily="34" charset="0"/>
                        </a:rPr>
                        <a:t>Widder</a:t>
                      </a:r>
                      <a:endParaRPr lang="en-US" sz="2000" b="0" i="0" u="none" strike="noStrike" dirty="0">
                        <a:effectLst/>
                        <a:latin typeface="Arial" panose="020B0604020202020204" pitchFamily="34" charset="0"/>
                      </a:endParaRPr>
                    </a:p>
                  </a:txBody>
                  <a:tcPr marL="9525" marR="9525" marT="9525" marB="0" anchor="b"/>
                </a:tc>
                <a:tc>
                  <a:txBody>
                    <a:bodyPr/>
                    <a:lstStyle/>
                    <a:p>
                      <a:pPr algn="l" fontAlgn="b"/>
                      <a:r>
                        <a:rPr lang="en-US" sz="2000" b="0" i="0" u="none" strike="noStrike">
                          <a:effectLst/>
                          <a:latin typeface="Arial" panose="020B0604020202020204" pitchFamily="34" charset="0"/>
                        </a:rPr>
                        <a:t>Brian Stearns</a:t>
                      </a:r>
                    </a:p>
                  </a:txBody>
                  <a:tcPr marL="9525" marR="9525" marT="9525" marB="0" anchor="b"/>
                </a:tc>
                <a:tc>
                  <a:txBody>
                    <a:bodyPr/>
                    <a:lstStyle/>
                    <a:p>
                      <a:pPr algn="l" fontAlgn="b"/>
                      <a:r>
                        <a:rPr lang="en-US" sz="2000" b="0" i="0" u="none" strike="noStrike" dirty="0">
                          <a:effectLst/>
                          <a:latin typeface="Arial" panose="020B0604020202020204" pitchFamily="34" charset="0"/>
                        </a:rPr>
                        <a:t>Nicholas Pratt</a:t>
                      </a:r>
                    </a:p>
                  </a:txBody>
                  <a:tcPr marL="9525" marR="9525" marT="9525" marB="0" anchor="b"/>
                </a:tc>
                <a:extLst>
                  <a:ext uri="{0D108BD9-81ED-4DB2-BD59-A6C34878D82A}">
                    <a16:rowId xmlns:a16="http://schemas.microsoft.com/office/drawing/2014/main" val="1209703561"/>
                  </a:ext>
                </a:extLst>
              </a:tr>
            </a:tbl>
          </a:graphicData>
        </a:graphic>
      </p:graphicFrame>
    </p:spTree>
    <p:extLst>
      <p:ext uri="{BB962C8B-B14F-4D97-AF65-F5344CB8AC3E}">
        <p14:creationId xmlns:p14="http://schemas.microsoft.com/office/powerpoint/2010/main" val="294145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444499" y="155035"/>
            <a:ext cx="11188699" cy="479966"/>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Sputum Bowl History – Practitioner Competition Champions</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idx="1"/>
            <p:extLst>
              <p:ext uri="{D42A27DB-BD31-4B8C-83A1-F6EECF244321}">
                <p14:modId xmlns:p14="http://schemas.microsoft.com/office/powerpoint/2010/main" val="2086546953"/>
              </p:ext>
            </p:extLst>
          </p:nvPr>
        </p:nvGraphicFramePr>
        <p:xfrm>
          <a:off x="501649" y="634985"/>
          <a:ext cx="11188701" cy="5748744"/>
        </p:xfrm>
        <a:graphic>
          <a:graphicData uri="http://schemas.openxmlformats.org/drawingml/2006/table">
            <a:tbl>
              <a:tblPr firstRow="1" bandRow="1">
                <a:tableStyleId>{5C22544A-7EE6-4342-B048-85BDC9FD1C3A}</a:tableStyleId>
              </a:tblPr>
              <a:tblGrid>
                <a:gridCol w="806451">
                  <a:extLst>
                    <a:ext uri="{9D8B030D-6E8A-4147-A177-3AD203B41FA5}">
                      <a16:colId xmlns:a16="http://schemas.microsoft.com/office/drawing/2014/main" val="1842735017"/>
                    </a:ext>
                  </a:extLst>
                </a:gridCol>
                <a:gridCol w="2482850">
                  <a:extLst>
                    <a:ext uri="{9D8B030D-6E8A-4147-A177-3AD203B41FA5}">
                      <a16:colId xmlns:a16="http://schemas.microsoft.com/office/drawing/2014/main" val="429517857"/>
                    </a:ext>
                  </a:extLst>
                </a:gridCol>
                <a:gridCol w="2679700">
                  <a:extLst>
                    <a:ext uri="{9D8B030D-6E8A-4147-A177-3AD203B41FA5}">
                      <a16:colId xmlns:a16="http://schemas.microsoft.com/office/drawing/2014/main" val="2482287544"/>
                    </a:ext>
                  </a:extLst>
                </a:gridCol>
                <a:gridCol w="2730500">
                  <a:extLst>
                    <a:ext uri="{9D8B030D-6E8A-4147-A177-3AD203B41FA5}">
                      <a16:colId xmlns:a16="http://schemas.microsoft.com/office/drawing/2014/main" val="1603115266"/>
                    </a:ext>
                  </a:extLst>
                </a:gridCol>
                <a:gridCol w="2489200">
                  <a:extLst>
                    <a:ext uri="{9D8B030D-6E8A-4147-A177-3AD203B41FA5}">
                      <a16:colId xmlns:a16="http://schemas.microsoft.com/office/drawing/2014/main" val="2717862353"/>
                    </a:ext>
                  </a:extLst>
                </a:gridCol>
              </a:tblGrid>
              <a:tr h="271421">
                <a:tc>
                  <a:txBody>
                    <a:bodyPr/>
                    <a:lstStyle/>
                    <a:p>
                      <a:pPr algn="l"/>
                      <a:r>
                        <a:rPr lang="en-US" sz="2000" dirty="0">
                          <a:latin typeface="Times New Roman" panose="02020603050405020304" pitchFamily="18" charset="0"/>
                          <a:cs typeface="Times New Roman" panose="02020603050405020304" pitchFamily="18" charset="0"/>
                        </a:rPr>
                        <a:t>Year</a:t>
                      </a: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Times New Roman" panose="02020603050405020304" pitchFamily="18" charset="0"/>
                        <a:cs typeface="Times New Roman" panose="02020603050405020304" pitchFamily="18" charset="0"/>
                      </a:endParaRP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1806873"/>
                  </a:ext>
                </a:extLst>
              </a:tr>
              <a:tr h="292690">
                <a:tc>
                  <a:txBody>
                    <a:bodyPr/>
                    <a:lstStyle/>
                    <a:p>
                      <a:pPr algn="ctr" fontAlgn="b"/>
                      <a:r>
                        <a:rPr lang="en-US" sz="2000" b="0" i="0" u="none" strike="noStrike" dirty="0">
                          <a:effectLst/>
                          <a:latin typeface="Arial" panose="020B0604020202020204" pitchFamily="34" charset="0"/>
                        </a:rPr>
                        <a:t>1997</a:t>
                      </a:r>
                    </a:p>
                  </a:txBody>
                  <a:tcPr marL="9525" marR="9525" marT="9525" marB="0" anchor="b"/>
                </a:tc>
                <a:tc>
                  <a:txBody>
                    <a:bodyPr/>
                    <a:lstStyle/>
                    <a:p>
                      <a:pPr algn="l" fontAlgn="b"/>
                      <a:r>
                        <a:rPr lang="en-US" sz="2000" b="0" i="0" u="none" strike="noStrike" dirty="0">
                          <a:effectLst/>
                          <a:latin typeface="Arial" panose="020B0604020202020204" pitchFamily="34" charset="0"/>
                        </a:rPr>
                        <a:t>Pat Daley</a:t>
                      </a:r>
                    </a:p>
                  </a:txBody>
                  <a:tcPr marL="9525" marR="9525" marT="9525" marB="0" anchor="b"/>
                </a:tc>
                <a:tc>
                  <a:txBody>
                    <a:bodyPr/>
                    <a:lstStyle/>
                    <a:p>
                      <a:pPr algn="l" fontAlgn="b"/>
                      <a:r>
                        <a:rPr lang="en-US" sz="2000" b="0" i="0" u="none" strike="noStrike" dirty="0">
                          <a:effectLst/>
                          <a:latin typeface="Arial" panose="020B0604020202020204" pitchFamily="34" charset="0"/>
                        </a:rPr>
                        <a:t>Mike Casey</a:t>
                      </a:r>
                    </a:p>
                  </a:txBody>
                  <a:tcPr marL="9525" marR="9525" marT="9525" marB="0" anchor="b"/>
                </a:tc>
                <a:tc>
                  <a:txBody>
                    <a:bodyPr/>
                    <a:lstStyle/>
                    <a:p>
                      <a:pPr algn="l" fontAlgn="b"/>
                      <a:r>
                        <a:rPr lang="en-US" sz="2000" b="0" i="0" u="none" strike="noStrike" dirty="0">
                          <a:effectLst/>
                          <a:latin typeface="Arial" panose="020B0604020202020204" pitchFamily="34" charset="0"/>
                        </a:rPr>
                        <a:t>David Flaherty</a:t>
                      </a:r>
                    </a:p>
                  </a:txBody>
                  <a:tcPr marL="9525" marR="9525" marT="9525" marB="0" anchor="b"/>
                </a:tc>
                <a:tc>
                  <a:txBody>
                    <a:bodyPr/>
                    <a:lstStyle/>
                    <a:p>
                      <a:pPr algn="l" fontAlgn="b"/>
                      <a:r>
                        <a:rPr lang="en-US" sz="2000" b="0" i="0" u="none" strike="noStrike" dirty="0">
                          <a:effectLst/>
                          <a:latin typeface="Arial" panose="020B0604020202020204" pitchFamily="34" charset="0"/>
                        </a:rPr>
                        <a:t>Ronnie Sloan</a:t>
                      </a:r>
                    </a:p>
                  </a:txBody>
                  <a:tcPr marL="9525" marR="9525" marT="9525" marB="0" anchor="b"/>
                </a:tc>
                <a:extLst>
                  <a:ext uri="{0D108BD9-81ED-4DB2-BD59-A6C34878D82A}">
                    <a16:rowId xmlns:a16="http://schemas.microsoft.com/office/drawing/2014/main" val="3746629406"/>
                  </a:ext>
                </a:extLst>
              </a:tr>
              <a:tr h="292690">
                <a:tc>
                  <a:txBody>
                    <a:bodyPr/>
                    <a:lstStyle/>
                    <a:p>
                      <a:pPr algn="ctr" fontAlgn="b"/>
                      <a:r>
                        <a:rPr lang="en-US" sz="2000" b="0" i="0" u="none" strike="noStrike">
                          <a:effectLst/>
                          <a:latin typeface="Arial" panose="020B0604020202020204" pitchFamily="34" charset="0"/>
                        </a:rPr>
                        <a:t>1998</a:t>
                      </a:r>
                    </a:p>
                  </a:txBody>
                  <a:tcPr marL="9525" marR="9525" marT="9525" marB="0" anchor="b"/>
                </a:tc>
                <a:tc>
                  <a:txBody>
                    <a:bodyPr/>
                    <a:lstStyle/>
                    <a:p>
                      <a:pPr algn="l" fontAlgn="b"/>
                      <a:r>
                        <a:rPr lang="en-US" sz="2000" b="0" i="0" u="none" strike="noStrike">
                          <a:effectLst/>
                          <a:latin typeface="Arial" panose="020B0604020202020204" pitchFamily="34" charset="0"/>
                        </a:rPr>
                        <a:t>Dan Grady</a:t>
                      </a:r>
                    </a:p>
                  </a:txBody>
                  <a:tcPr marL="9525" marR="9525" marT="9525" marB="0" anchor="b"/>
                </a:tc>
                <a:tc>
                  <a:txBody>
                    <a:bodyPr/>
                    <a:lstStyle/>
                    <a:p>
                      <a:pPr algn="l" fontAlgn="b"/>
                      <a:r>
                        <a:rPr lang="en-US" sz="2000" b="0" i="0" u="none" strike="noStrike">
                          <a:effectLst/>
                          <a:latin typeface="Arial" panose="020B0604020202020204" pitchFamily="34" charset="0"/>
                        </a:rPr>
                        <a:t>Jim Whitley</a:t>
                      </a:r>
                    </a:p>
                  </a:txBody>
                  <a:tcPr marL="9525" marR="9525" marT="9525" marB="0" anchor="b"/>
                </a:tc>
                <a:tc>
                  <a:txBody>
                    <a:bodyPr/>
                    <a:lstStyle/>
                    <a:p>
                      <a:pPr algn="l" fontAlgn="b"/>
                      <a:r>
                        <a:rPr lang="en-US" sz="2000" b="0" i="0" u="none" strike="noStrike" dirty="0">
                          <a:effectLst/>
                          <a:latin typeface="Arial" panose="020B0604020202020204" pitchFamily="34" charset="0"/>
                        </a:rPr>
                        <a:t>Mike Casey</a:t>
                      </a:r>
                    </a:p>
                  </a:txBody>
                  <a:tcPr marL="9525" marR="9525" marT="9525" marB="0" anchor="b"/>
                </a:tc>
                <a:tc>
                  <a:txBody>
                    <a:bodyPr/>
                    <a:lstStyle/>
                    <a:p>
                      <a:pPr algn="l" fontAlgn="b"/>
                      <a:r>
                        <a:rPr lang="en-US" sz="2000" b="0" i="0" u="none" strike="noStrike" dirty="0">
                          <a:effectLst/>
                          <a:latin typeface="Arial" panose="020B0604020202020204" pitchFamily="34" charset="0"/>
                        </a:rPr>
                        <a:t>William Mashburn</a:t>
                      </a:r>
                    </a:p>
                  </a:txBody>
                  <a:tcPr marL="9525" marR="9525" marT="9525" marB="0" anchor="b"/>
                </a:tc>
                <a:extLst>
                  <a:ext uri="{0D108BD9-81ED-4DB2-BD59-A6C34878D82A}">
                    <a16:rowId xmlns:a16="http://schemas.microsoft.com/office/drawing/2014/main" val="362757693"/>
                  </a:ext>
                </a:extLst>
              </a:tr>
              <a:tr h="292690">
                <a:tc>
                  <a:txBody>
                    <a:bodyPr/>
                    <a:lstStyle/>
                    <a:p>
                      <a:pPr algn="ctr" fontAlgn="b"/>
                      <a:r>
                        <a:rPr lang="en-US" sz="2000" b="0" i="0" u="none" strike="noStrike" dirty="0">
                          <a:effectLst/>
                          <a:latin typeface="Arial" panose="020B0604020202020204" pitchFamily="34" charset="0"/>
                        </a:rPr>
                        <a:t>1999</a:t>
                      </a:r>
                    </a:p>
                  </a:txBody>
                  <a:tcPr marL="9525" marR="9525" marT="9525" marB="0" anchor="b"/>
                </a:tc>
                <a:tc>
                  <a:txBody>
                    <a:bodyPr/>
                    <a:lstStyle/>
                    <a:p>
                      <a:pPr algn="l" fontAlgn="b"/>
                      <a:r>
                        <a:rPr lang="en-US" sz="2000" b="0" i="0" u="none" strike="noStrike" dirty="0">
                          <a:effectLst/>
                          <a:latin typeface="Arial" panose="020B0604020202020204" pitchFamily="34" charset="0"/>
                        </a:rPr>
                        <a:t>Chuck Alford</a:t>
                      </a:r>
                    </a:p>
                  </a:txBody>
                  <a:tcPr marL="9525" marR="9525" marT="9525" marB="0" anchor="b"/>
                </a:tc>
                <a:tc>
                  <a:txBody>
                    <a:bodyPr/>
                    <a:lstStyle/>
                    <a:p>
                      <a:pPr algn="l" fontAlgn="b"/>
                      <a:r>
                        <a:rPr lang="en-US" sz="2000" b="0" i="0" u="none" strike="noStrike" dirty="0">
                          <a:effectLst/>
                          <a:latin typeface="Arial" panose="020B0604020202020204" pitchFamily="34" charset="0"/>
                        </a:rPr>
                        <a:t>Toni Jarvis</a:t>
                      </a:r>
                    </a:p>
                  </a:txBody>
                  <a:tcPr marL="9525" marR="9525" marT="9525" marB="0" anchor="b"/>
                </a:tc>
                <a:tc>
                  <a:txBody>
                    <a:bodyPr/>
                    <a:lstStyle/>
                    <a:p>
                      <a:pPr algn="l" fontAlgn="b"/>
                      <a:r>
                        <a:rPr lang="en-US" sz="2000" b="0" i="0" u="none" strike="noStrike">
                          <a:effectLst/>
                          <a:latin typeface="Arial" panose="020B0604020202020204" pitchFamily="34" charset="0"/>
                        </a:rPr>
                        <a:t>Elaine Campbell</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059186187"/>
                  </a:ext>
                </a:extLst>
              </a:tr>
              <a:tr h="292690">
                <a:tc>
                  <a:txBody>
                    <a:bodyPr/>
                    <a:lstStyle/>
                    <a:p>
                      <a:pPr algn="ctr" fontAlgn="b"/>
                      <a:r>
                        <a:rPr lang="en-US" sz="2000" b="0" i="0" u="none" strike="noStrike" dirty="0">
                          <a:effectLst/>
                          <a:latin typeface="Arial" panose="020B0604020202020204" pitchFamily="34" charset="0"/>
                        </a:rPr>
                        <a:t>2000</a:t>
                      </a:r>
                    </a:p>
                  </a:txBody>
                  <a:tcPr marL="9525" marR="9525" marT="9525" marB="0" anchor="b"/>
                </a:tc>
                <a:tc>
                  <a:txBody>
                    <a:bodyPr/>
                    <a:lstStyle/>
                    <a:p>
                      <a:pPr algn="l" fontAlgn="b"/>
                      <a:r>
                        <a:rPr lang="en-US" sz="2000" b="0" i="0" u="none" strike="noStrike" dirty="0">
                          <a:effectLst/>
                          <a:latin typeface="Arial" panose="020B0604020202020204" pitchFamily="34" charset="0"/>
                        </a:rPr>
                        <a:t>Gary Mims</a:t>
                      </a:r>
                    </a:p>
                  </a:txBody>
                  <a:tcPr marL="9525" marR="9525" marT="9525" marB="0" anchor="b"/>
                </a:tc>
                <a:tc>
                  <a:txBody>
                    <a:bodyPr/>
                    <a:lstStyle/>
                    <a:p>
                      <a:pPr algn="l" fontAlgn="b"/>
                      <a:r>
                        <a:rPr lang="en-US" sz="2000" b="0" i="0" u="none" strike="noStrike" dirty="0">
                          <a:effectLst/>
                          <a:latin typeface="Arial" panose="020B0604020202020204" pitchFamily="34" charset="0"/>
                        </a:rPr>
                        <a:t>Rita Heath</a:t>
                      </a:r>
                    </a:p>
                  </a:txBody>
                  <a:tcPr marL="9525" marR="9525" marT="9525" marB="0" anchor="b"/>
                </a:tc>
                <a:tc>
                  <a:txBody>
                    <a:bodyPr/>
                    <a:lstStyle/>
                    <a:p>
                      <a:pPr algn="l" fontAlgn="b"/>
                      <a:r>
                        <a:rPr lang="en-US" sz="2000" b="0" i="0" u="none" strike="noStrike" dirty="0">
                          <a:effectLst/>
                          <a:latin typeface="Arial" panose="020B0604020202020204" pitchFamily="34" charset="0"/>
                        </a:rPr>
                        <a:t>Cynthia Todd</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32535358"/>
                  </a:ext>
                </a:extLst>
              </a:tr>
              <a:tr h="292690">
                <a:tc>
                  <a:txBody>
                    <a:bodyPr/>
                    <a:lstStyle/>
                    <a:p>
                      <a:pPr algn="ctr" fontAlgn="b"/>
                      <a:r>
                        <a:rPr lang="en-US" sz="2000" b="0" i="0" u="none" strike="noStrike" dirty="0">
                          <a:effectLst/>
                          <a:latin typeface="Arial" panose="020B0604020202020204" pitchFamily="34" charset="0"/>
                        </a:rPr>
                        <a:t>2001</a:t>
                      </a:r>
                    </a:p>
                  </a:txBody>
                  <a:tcPr marL="9525" marR="9525" marT="9525" marB="0" anchor="b"/>
                </a:tc>
                <a:tc>
                  <a:txBody>
                    <a:bodyPr/>
                    <a:lstStyle/>
                    <a:p>
                      <a:pPr algn="l" fontAlgn="b"/>
                      <a:r>
                        <a:rPr lang="en-US" sz="2000" b="0" i="0" u="none" strike="noStrike" dirty="0">
                          <a:effectLst/>
                          <a:latin typeface="Arial" panose="020B0604020202020204" pitchFamily="34" charset="0"/>
                        </a:rPr>
                        <a:t>Jim Whitley</a:t>
                      </a:r>
                    </a:p>
                  </a:txBody>
                  <a:tcPr marL="9525" marR="9525" marT="9525" marB="0" anchor="b"/>
                </a:tc>
                <a:tc>
                  <a:txBody>
                    <a:bodyPr/>
                    <a:lstStyle/>
                    <a:p>
                      <a:pPr algn="l" fontAlgn="b"/>
                      <a:r>
                        <a:rPr lang="en-US" sz="2000" b="0" i="0" u="none" strike="noStrike" dirty="0">
                          <a:effectLst/>
                          <a:latin typeface="Arial" panose="020B0604020202020204" pitchFamily="34" charset="0"/>
                        </a:rPr>
                        <a:t>Gary Mims</a:t>
                      </a:r>
                    </a:p>
                  </a:txBody>
                  <a:tcPr marL="9525" marR="9525" marT="9525" marB="0" anchor="b"/>
                </a:tc>
                <a:tc>
                  <a:txBody>
                    <a:bodyPr/>
                    <a:lstStyle/>
                    <a:p>
                      <a:pPr algn="l" fontAlgn="b"/>
                      <a:r>
                        <a:rPr lang="en-US" sz="2000" b="0" i="0" u="none" strike="noStrike">
                          <a:effectLst/>
                          <a:latin typeface="Arial" panose="020B0604020202020204" pitchFamily="34" charset="0"/>
                        </a:rPr>
                        <a:t>Rita Heath</a:t>
                      </a:r>
                    </a:p>
                  </a:txBody>
                  <a:tcPr marL="9525" marR="9525" marT="9525" marB="0" anchor="b"/>
                </a:tc>
                <a:tc>
                  <a:txBody>
                    <a:bodyPr/>
                    <a:lstStyle/>
                    <a:p>
                      <a:pPr algn="l" fontAlgn="b"/>
                      <a:r>
                        <a:rPr lang="en-US" sz="2000" b="0" i="0" u="none" strike="noStrike" dirty="0">
                          <a:effectLst/>
                          <a:latin typeface="Arial" panose="020B0604020202020204" pitchFamily="34" charset="0"/>
                        </a:rPr>
                        <a:t>Cynthia Todd</a:t>
                      </a:r>
                    </a:p>
                  </a:txBody>
                  <a:tcPr marL="9525" marR="9525" marT="9525" marB="0" anchor="b"/>
                </a:tc>
                <a:extLst>
                  <a:ext uri="{0D108BD9-81ED-4DB2-BD59-A6C34878D82A}">
                    <a16:rowId xmlns:a16="http://schemas.microsoft.com/office/drawing/2014/main" val="3285327575"/>
                  </a:ext>
                </a:extLst>
              </a:tr>
              <a:tr h="292690">
                <a:tc>
                  <a:txBody>
                    <a:bodyPr/>
                    <a:lstStyle/>
                    <a:p>
                      <a:pPr algn="ctr" fontAlgn="b"/>
                      <a:r>
                        <a:rPr lang="en-US" sz="2000" b="0" i="0" u="none" strike="noStrike" dirty="0">
                          <a:effectLst/>
                          <a:latin typeface="Arial" panose="020B0604020202020204" pitchFamily="34" charset="0"/>
                        </a:rPr>
                        <a:t>2002</a:t>
                      </a:r>
                    </a:p>
                  </a:txBody>
                  <a:tcPr marL="9525" marR="9525" marT="9525" marB="0" anchor="b"/>
                </a:tc>
                <a:tc>
                  <a:txBody>
                    <a:bodyPr/>
                    <a:lstStyle/>
                    <a:p>
                      <a:pPr algn="l" fontAlgn="b"/>
                      <a:r>
                        <a:rPr lang="en-US" sz="2000" b="0" i="0" u="none" strike="noStrike">
                          <a:effectLst/>
                          <a:latin typeface="Arial" panose="020B0604020202020204" pitchFamily="34" charset="0"/>
                        </a:rPr>
                        <a:t>Jim Whitley</a:t>
                      </a:r>
                    </a:p>
                  </a:txBody>
                  <a:tcPr marL="9525" marR="9525" marT="9525" marB="0" anchor="b"/>
                </a:tc>
                <a:tc>
                  <a:txBody>
                    <a:bodyPr/>
                    <a:lstStyle/>
                    <a:p>
                      <a:pPr algn="l" fontAlgn="b"/>
                      <a:r>
                        <a:rPr lang="en-US" sz="2000" b="0" i="0" u="none" strike="noStrike" dirty="0">
                          <a:effectLst/>
                          <a:latin typeface="Arial" panose="020B0604020202020204" pitchFamily="34" charset="0"/>
                        </a:rPr>
                        <a:t>Gary Mims</a:t>
                      </a:r>
                    </a:p>
                  </a:txBody>
                  <a:tcPr marL="9525" marR="9525" marT="9525" marB="0" anchor="b"/>
                </a:tc>
                <a:tc>
                  <a:txBody>
                    <a:bodyPr/>
                    <a:lstStyle/>
                    <a:p>
                      <a:pPr algn="l" fontAlgn="b"/>
                      <a:r>
                        <a:rPr lang="en-US" sz="2000" b="0" i="0" u="none" strike="noStrike">
                          <a:effectLst/>
                          <a:latin typeface="Arial" panose="020B0604020202020204" pitchFamily="34" charset="0"/>
                        </a:rPr>
                        <a:t>William Mashburn</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338108605"/>
                  </a:ext>
                </a:extLst>
              </a:tr>
              <a:tr h="292690">
                <a:tc>
                  <a:txBody>
                    <a:bodyPr/>
                    <a:lstStyle/>
                    <a:p>
                      <a:pPr algn="ctr" fontAlgn="b"/>
                      <a:r>
                        <a:rPr lang="en-US" sz="2000" b="0" i="0" u="none" strike="noStrike" dirty="0">
                          <a:effectLst/>
                          <a:latin typeface="Arial" panose="020B0604020202020204" pitchFamily="34" charset="0"/>
                        </a:rPr>
                        <a:t>2003</a:t>
                      </a:r>
                    </a:p>
                  </a:txBody>
                  <a:tcPr marL="9525" marR="9525" marT="9525" marB="0" anchor="b"/>
                </a:tc>
                <a:tc>
                  <a:txBody>
                    <a:bodyPr/>
                    <a:lstStyle/>
                    <a:p>
                      <a:pPr algn="l" fontAlgn="b"/>
                      <a:r>
                        <a:rPr lang="en-US" sz="2000" b="0" i="0" u="none" strike="noStrike">
                          <a:effectLst/>
                          <a:latin typeface="Arial" panose="020B0604020202020204" pitchFamily="34" charset="0"/>
                        </a:rPr>
                        <a:t>Mike Gentile</a:t>
                      </a:r>
                    </a:p>
                  </a:txBody>
                  <a:tcPr marL="9525" marR="9525" marT="9525" marB="0" anchor="b"/>
                </a:tc>
                <a:tc>
                  <a:txBody>
                    <a:bodyPr/>
                    <a:lstStyle/>
                    <a:p>
                      <a:pPr algn="l" fontAlgn="b"/>
                      <a:r>
                        <a:rPr lang="en-US" sz="2000" b="0" i="0" u="none" strike="noStrike" dirty="0">
                          <a:effectLst/>
                          <a:latin typeface="Arial" panose="020B0604020202020204" pitchFamily="34" charset="0"/>
                        </a:rPr>
                        <a:t>John Davies</a:t>
                      </a:r>
                    </a:p>
                  </a:txBody>
                  <a:tcPr marL="9525" marR="9525" marT="9525" marB="0" anchor="b"/>
                </a:tc>
                <a:tc>
                  <a:txBody>
                    <a:bodyPr/>
                    <a:lstStyle/>
                    <a:p>
                      <a:pPr algn="l" fontAlgn="b"/>
                      <a:r>
                        <a:rPr lang="en-US" sz="2000" b="0" i="0" u="none" strike="noStrike" dirty="0">
                          <a:effectLst/>
                          <a:latin typeface="Arial" panose="020B0604020202020204" pitchFamily="34" charset="0"/>
                        </a:rPr>
                        <a:t>John Heinz</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60692816"/>
                  </a:ext>
                </a:extLst>
              </a:tr>
              <a:tr h="292690">
                <a:tc>
                  <a:txBody>
                    <a:bodyPr/>
                    <a:lstStyle/>
                    <a:p>
                      <a:pPr algn="ctr" fontAlgn="b"/>
                      <a:r>
                        <a:rPr lang="en-US" sz="2000" b="0" i="0" u="none" strike="noStrike" dirty="0">
                          <a:effectLst/>
                          <a:latin typeface="Arial" panose="020B0604020202020204" pitchFamily="34" charset="0"/>
                        </a:rPr>
                        <a:t>2004</a:t>
                      </a:r>
                    </a:p>
                  </a:txBody>
                  <a:tcPr marL="9525" marR="9525" marT="9525" marB="0" anchor="b"/>
                </a:tc>
                <a:tc>
                  <a:txBody>
                    <a:bodyPr/>
                    <a:lstStyle/>
                    <a:p>
                      <a:pPr algn="l" fontAlgn="b"/>
                      <a:r>
                        <a:rPr lang="en-US" sz="2000" b="0" i="0" u="none" strike="noStrike" dirty="0">
                          <a:effectLst/>
                          <a:latin typeface="Arial" panose="020B0604020202020204" pitchFamily="34" charset="0"/>
                        </a:rPr>
                        <a:t>Jim Whitley</a:t>
                      </a:r>
                    </a:p>
                  </a:txBody>
                  <a:tcPr marL="9525" marR="9525" marT="9525" marB="0" anchor="b"/>
                </a:tc>
                <a:tc>
                  <a:txBody>
                    <a:bodyPr/>
                    <a:lstStyle/>
                    <a:p>
                      <a:pPr algn="l" fontAlgn="b"/>
                      <a:r>
                        <a:rPr lang="en-US" sz="2000" b="0" i="0" u="none" strike="noStrike">
                          <a:effectLst/>
                          <a:latin typeface="Arial" panose="020B0604020202020204" pitchFamily="34" charset="0"/>
                        </a:rPr>
                        <a:t>Gary Mims</a:t>
                      </a:r>
                    </a:p>
                  </a:txBody>
                  <a:tcPr marL="9525" marR="9525" marT="9525" marB="0" anchor="b"/>
                </a:tc>
                <a:tc>
                  <a:txBody>
                    <a:bodyPr/>
                    <a:lstStyle/>
                    <a:p>
                      <a:pPr algn="l" fontAlgn="b"/>
                      <a:r>
                        <a:rPr lang="en-US" sz="2000" b="0" i="0" u="none" strike="noStrike" dirty="0">
                          <a:effectLst/>
                          <a:latin typeface="Arial" panose="020B0604020202020204" pitchFamily="34" charset="0"/>
                        </a:rPr>
                        <a:t>William Mashburn</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24899614"/>
                  </a:ext>
                </a:extLst>
              </a:tr>
              <a:tr h="292690">
                <a:tc>
                  <a:txBody>
                    <a:bodyPr/>
                    <a:lstStyle/>
                    <a:p>
                      <a:pPr algn="ctr" fontAlgn="b"/>
                      <a:r>
                        <a:rPr lang="en-US" sz="2000" b="0" i="0" u="none" strike="noStrike" dirty="0">
                          <a:effectLst/>
                          <a:latin typeface="Arial" panose="020B0604020202020204" pitchFamily="34" charset="0"/>
                        </a:rPr>
                        <a:t>2005</a:t>
                      </a:r>
                    </a:p>
                  </a:txBody>
                  <a:tcPr marL="9525" marR="9525" marT="9525" marB="0" anchor="b"/>
                </a:tc>
                <a:tc>
                  <a:txBody>
                    <a:bodyPr/>
                    <a:lstStyle/>
                    <a:p>
                      <a:pPr algn="l" fontAlgn="b"/>
                      <a:r>
                        <a:rPr lang="en-US" sz="2000" b="0" i="0" u="none" strike="noStrike" dirty="0">
                          <a:effectLst/>
                          <a:latin typeface="Arial" panose="020B0604020202020204" pitchFamily="34" charset="0"/>
                        </a:rPr>
                        <a:t>Cathy Bitsche</a:t>
                      </a:r>
                    </a:p>
                  </a:txBody>
                  <a:tcPr marL="9525" marR="9525" marT="9525" marB="0" anchor="b"/>
                </a:tc>
                <a:tc>
                  <a:txBody>
                    <a:bodyPr/>
                    <a:lstStyle/>
                    <a:p>
                      <a:pPr algn="l" fontAlgn="b"/>
                      <a:r>
                        <a:rPr lang="en-US" sz="2000" b="0" i="0" u="none" strike="noStrike">
                          <a:effectLst/>
                          <a:latin typeface="Arial" panose="020B0604020202020204" pitchFamily="34" charset="0"/>
                        </a:rPr>
                        <a:t>Robin Ross</a:t>
                      </a:r>
                    </a:p>
                  </a:txBody>
                  <a:tcPr marL="9525" marR="9525" marT="9525" marB="0" anchor="b"/>
                </a:tc>
                <a:tc>
                  <a:txBody>
                    <a:bodyPr/>
                    <a:lstStyle/>
                    <a:p>
                      <a:pPr algn="l" fontAlgn="b"/>
                      <a:r>
                        <a:rPr lang="en-US" sz="2000" b="0" i="0" u="none" strike="noStrike">
                          <a:effectLst/>
                          <a:latin typeface="Arial" panose="020B0604020202020204" pitchFamily="34" charset="0"/>
                        </a:rPr>
                        <a:t>Murphy Webber</a:t>
                      </a:r>
                    </a:p>
                  </a:txBody>
                  <a:tcPr marL="9525" marR="9525" marT="9525" marB="0" anchor="b"/>
                </a:tc>
                <a:tc>
                  <a:txBody>
                    <a:bodyPr/>
                    <a:lstStyle/>
                    <a:p>
                      <a:pPr algn="l" fontAlgn="b"/>
                      <a:r>
                        <a:rPr lang="en-US" sz="2000" b="0" i="0" u="none" strike="noStrike" dirty="0">
                          <a:effectLst/>
                          <a:latin typeface="Arial" panose="020B0604020202020204" pitchFamily="34" charset="0"/>
                        </a:rPr>
                        <a:t>Brady White</a:t>
                      </a:r>
                    </a:p>
                  </a:txBody>
                  <a:tcPr marL="9525" marR="9525" marT="9525" marB="0" anchor="b"/>
                </a:tc>
                <a:extLst>
                  <a:ext uri="{0D108BD9-81ED-4DB2-BD59-A6C34878D82A}">
                    <a16:rowId xmlns:a16="http://schemas.microsoft.com/office/drawing/2014/main" val="1035936835"/>
                  </a:ext>
                </a:extLst>
              </a:tr>
              <a:tr h="292690">
                <a:tc>
                  <a:txBody>
                    <a:bodyPr/>
                    <a:lstStyle/>
                    <a:p>
                      <a:pPr algn="ctr" fontAlgn="b"/>
                      <a:r>
                        <a:rPr lang="en-US" sz="2000" b="0" i="0" u="none" strike="noStrike" dirty="0">
                          <a:effectLst/>
                          <a:latin typeface="Arial" panose="020B0604020202020204" pitchFamily="34" charset="0"/>
                        </a:rPr>
                        <a:t>2006</a:t>
                      </a:r>
                    </a:p>
                  </a:txBody>
                  <a:tcPr marL="9525" marR="9525" marT="9525" marB="0" anchor="b"/>
                </a:tc>
                <a:tc>
                  <a:txBody>
                    <a:bodyPr/>
                    <a:lstStyle/>
                    <a:p>
                      <a:pPr algn="l" fontAlgn="b"/>
                      <a:r>
                        <a:rPr lang="en-US" sz="2000" b="0" i="0" u="none" strike="noStrike" dirty="0">
                          <a:effectLst/>
                          <a:latin typeface="Arial" panose="020B0604020202020204" pitchFamily="34" charset="0"/>
                        </a:rPr>
                        <a:t>Cathy Bitsche</a:t>
                      </a:r>
                    </a:p>
                  </a:txBody>
                  <a:tcPr marL="9525" marR="9525" marT="9525" marB="0" anchor="b"/>
                </a:tc>
                <a:tc>
                  <a:txBody>
                    <a:bodyPr/>
                    <a:lstStyle/>
                    <a:p>
                      <a:pPr algn="l" fontAlgn="b"/>
                      <a:r>
                        <a:rPr lang="en-US" sz="2000" b="0" i="0" u="none" strike="noStrike">
                          <a:effectLst/>
                          <a:latin typeface="Arial" panose="020B0604020202020204" pitchFamily="34" charset="0"/>
                        </a:rPr>
                        <a:t>Robin Ross</a:t>
                      </a:r>
                    </a:p>
                  </a:txBody>
                  <a:tcPr marL="9525" marR="9525" marT="9525" marB="0" anchor="b"/>
                </a:tc>
                <a:tc>
                  <a:txBody>
                    <a:bodyPr/>
                    <a:lstStyle/>
                    <a:p>
                      <a:pPr algn="l" fontAlgn="b"/>
                      <a:r>
                        <a:rPr lang="en-US" sz="2000" b="0" i="0" u="none" strike="noStrike" dirty="0">
                          <a:effectLst/>
                          <a:latin typeface="Arial" panose="020B0604020202020204" pitchFamily="34" charset="0"/>
                        </a:rPr>
                        <a:t>Trisha Miller</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651343742"/>
                  </a:ext>
                </a:extLst>
              </a:tr>
              <a:tr h="292690">
                <a:tc>
                  <a:txBody>
                    <a:bodyPr/>
                    <a:lstStyle/>
                    <a:p>
                      <a:pPr algn="ctr" fontAlgn="b"/>
                      <a:r>
                        <a:rPr lang="en-US" sz="2000" b="0" i="0" u="none" strike="noStrike" dirty="0">
                          <a:effectLst/>
                          <a:latin typeface="Arial" panose="020B0604020202020204" pitchFamily="34" charset="0"/>
                        </a:rPr>
                        <a:t>2007</a:t>
                      </a:r>
                    </a:p>
                  </a:txBody>
                  <a:tcPr marL="9525" marR="9525" marT="9525" marB="0" anchor="b"/>
                </a:tc>
                <a:tc>
                  <a:txBody>
                    <a:bodyPr/>
                    <a:lstStyle/>
                    <a:p>
                      <a:pPr algn="l" fontAlgn="b"/>
                      <a:r>
                        <a:rPr lang="en-US" sz="2000" b="0" i="0" u="none" strike="noStrike" dirty="0">
                          <a:effectLst/>
                          <a:latin typeface="Arial" panose="020B0604020202020204" pitchFamily="34" charset="0"/>
                        </a:rPr>
                        <a:t>Cathy Bitsche</a:t>
                      </a:r>
                    </a:p>
                  </a:txBody>
                  <a:tcPr marL="9525" marR="9525" marT="9525" marB="0" anchor="b"/>
                </a:tc>
                <a:tc>
                  <a:txBody>
                    <a:bodyPr/>
                    <a:lstStyle/>
                    <a:p>
                      <a:pPr algn="l" fontAlgn="b"/>
                      <a:r>
                        <a:rPr lang="en-US" sz="2000" b="0" i="0" u="none" strike="noStrike" dirty="0">
                          <a:effectLst/>
                          <a:latin typeface="Arial" panose="020B0604020202020204" pitchFamily="34" charset="0"/>
                        </a:rPr>
                        <a:t>Robin Ross</a:t>
                      </a:r>
                    </a:p>
                  </a:txBody>
                  <a:tcPr marL="9525" marR="9525" marT="9525" marB="0" anchor="b"/>
                </a:tc>
                <a:tc>
                  <a:txBody>
                    <a:bodyPr/>
                    <a:lstStyle/>
                    <a:p>
                      <a:pPr algn="l" fontAlgn="b"/>
                      <a:r>
                        <a:rPr lang="en-US" sz="2000" b="0" i="0" u="none" strike="noStrike">
                          <a:effectLst/>
                          <a:latin typeface="Arial" panose="020B0604020202020204" pitchFamily="34" charset="0"/>
                        </a:rPr>
                        <a:t>Laurie Freshwater</a:t>
                      </a:r>
                    </a:p>
                  </a:txBody>
                  <a:tcPr marL="9525" marR="9525" marT="9525" marB="0" anchor="b"/>
                </a:tc>
                <a:tc>
                  <a:txBody>
                    <a:bodyPr/>
                    <a:lstStyle/>
                    <a:p>
                      <a:pPr algn="l" fontAlgn="b"/>
                      <a:r>
                        <a:rPr lang="en-US" sz="2000" b="0" i="0" u="none" strike="noStrike" dirty="0">
                          <a:effectLst/>
                          <a:latin typeface="Arial" panose="020B0604020202020204" pitchFamily="34" charset="0"/>
                        </a:rPr>
                        <a:t>Trisha Miller</a:t>
                      </a:r>
                    </a:p>
                  </a:txBody>
                  <a:tcPr marL="9525" marR="9525" marT="9525" marB="0" anchor="b"/>
                </a:tc>
                <a:extLst>
                  <a:ext uri="{0D108BD9-81ED-4DB2-BD59-A6C34878D82A}">
                    <a16:rowId xmlns:a16="http://schemas.microsoft.com/office/drawing/2014/main" val="2552694184"/>
                  </a:ext>
                </a:extLst>
              </a:tr>
              <a:tr h="292690">
                <a:tc>
                  <a:txBody>
                    <a:bodyPr/>
                    <a:lstStyle/>
                    <a:p>
                      <a:pPr algn="ctr" fontAlgn="b"/>
                      <a:r>
                        <a:rPr lang="en-US" sz="2000" b="0" i="0" u="none" strike="noStrike" dirty="0">
                          <a:effectLst/>
                          <a:latin typeface="Arial" panose="020B0604020202020204" pitchFamily="34" charset="0"/>
                        </a:rPr>
                        <a:t>2008</a:t>
                      </a:r>
                    </a:p>
                  </a:txBody>
                  <a:tcPr marL="9525" marR="9525" marT="9525" marB="0" anchor="b"/>
                </a:tc>
                <a:tc>
                  <a:txBody>
                    <a:bodyPr/>
                    <a:lstStyle/>
                    <a:p>
                      <a:pPr algn="l" fontAlgn="b"/>
                      <a:r>
                        <a:rPr lang="en-US" sz="2000" b="0" i="0" u="none" strike="noStrike" dirty="0">
                          <a:effectLst/>
                          <a:latin typeface="Arial" panose="020B0604020202020204" pitchFamily="34" charset="0"/>
                        </a:rPr>
                        <a:t>Wendy Ayscue</a:t>
                      </a:r>
                    </a:p>
                  </a:txBody>
                  <a:tcPr marL="9525" marR="9525" marT="9525" marB="0" anchor="b"/>
                </a:tc>
                <a:tc>
                  <a:txBody>
                    <a:bodyPr/>
                    <a:lstStyle/>
                    <a:p>
                      <a:pPr algn="l" fontAlgn="b"/>
                      <a:r>
                        <a:rPr lang="en-US" sz="2000" b="0" i="0" u="none" strike="noStrike" dirty="0">
                          <a:effectLst/>
                          <a:latin typeface="Arial" panose="020B0604020202020204" pitchFamily="34" charset="0"/>
                        </a:rPr>
                        <a:t>Ray Braxton</a:t>
                      </a:r>
                    </a:p>
                  </a:txBody>
                  <a:tcPr marL="9525" marR="9525" marT="9525" marB="0" anchor="b"/>
                </a:tc>
                <a:tc>
                  <a:txBody>
                    <a:bodyPr/>
                    <a:lstStyle/>
                    <a:p>
                      <a:pPr algn="l" fontAlgn="b"/>
                      <a:r>
                        <a:rPr lang="en-US" sz="2000" b="0" i="0" u="none" strike="noStrike">
                          <a:effectLst/>
                          <a:latin typeface="Arial" panose="020B0604020202020204" pitchFamily="34" charset="0"/>
                        </a:rPr>
                        <a:t>Rusty Sugg</a:t>
                      </a:r>
                    </a:p>
                  </a:txBody>
                  <a:tcPr marL="9525" marR="9525" marT="9525" marB="0" anchor="b"/>
                </a:tc>
                <a:tc>
                  <a:txBody>
                    <a:bodyPr/>
                    <a:lstStyle/>
                    <a:p>
                      <a:pPr algn="l" fontAlgn="b"/>
                      <a:r>
                        <a:rPr lang="en-US" sz="2000" b="0" i="0" u="none" strike="noStrike" dirty="0">
                          <a:effectLst/>
                          <a:latin typeface="Arial" panose="020B0604020202020204" pitchFamily="34" charset="0"/>
                        </a:rPr>
                        <a:t>Wayne Trainor</a:t>
                      </a:r>
                    </a:p>
                  </a:txBody>
                  <a:tcPr marL="9525" marR="9525" marT="9525" marB="0" anchor="b"/>
                </a:tc>
                <a:extLst>
                  <a:ext uri="{0D108BD9-81ED-4DB2-BD59-A6C34878D82A}">
                    <a16:rowId xmlns:a16="http://schemas.microsoft.com/office/drawing/2014/main" val="1004607081"/>
                  </a:ext>
                </a:extLst>
              </a:tr>
              <a:tr h="292690">
                <a:tc>
                  <a:txBody>
                    <a:bodyPr/>
                    <a:lstStyle/>
                    <a:p>
                      <a:pPr algn="ctr" fontAlgn="b"/>
                      <a:r>
                        <a:rPr lang="en-US" sz="2000" b="0" i="0" u="none" strike="noStrike" dirty="0">
                          <a:effectLst/>
                          <a:latin typeface="Arial" panose="020B0604020202020204" pitchFamily="34" charset="0"/>
                        </a:rPr>
                        <a:t>2009</a:t>
                      </a:r>
                    </a:p>
                  </a:txBody>
                  <a:tcPr marL="9525" marR="9525" marT="9525" marB="0" anchor="b"/>
                </a:tc>
                <a:tc>
                  <a:txBody>
                    <a:bodyPr/>
                    <a:lstStyle/>
                    <a:p>
                      <a:pPr algn="l" fontAlgn="b"/>
                      <a:r>
                        <a:rPr lang="en-US" sz="2000" b="0" i="0" u="none" strike="noStrike" dirty="0">
                          <a:effectLst/>
                          <a:latin typeface="Arial" panose="020B0604020202020204" pitchFamily="34" charset="0"/>
                        </a:rPr>
                        <a:t>Trisha Miller</a:t>
                      </a:r>
                    </a:p>
                  </a:txBody>
                  <a:tcPr marL="9525" marR="9525" marT="9525" marB="0" anchor="b"/>
                </a:tc>
                <a:tc>
                  <a:txBody>
                    <a:bodyPr/>
                    <a:lstStyle/>
                    <a:p>
                      <a:pPr algn="l" fontAlgn="b"/>
                      <a:r>
                        <a:rPr lang="en-US" sz="2000" b="0" i="0" u="none" strike="noStrike" dirty="0">
                          <a:effectLst/>
                          <a:latin typeface="Arial" panose="020B0604020202020204" pitchFamily="34" charset="0"/>
                        </a:rPr>
                        <a:t>Laurie Freshwater</a:t>
                      </a:r>
                    </a:p>
                  </a:txBody>
                  <a:tcPr marL="9525" marR="9525" marT="9525" marB="0" anchor="b"/>
                </a:tc>
                <a:tc>
                  <a:txBody>
                    <a:bodyPr/>
                    <a:lstStyle/>
                    <a:p>
                      <a:pPr algn="l" fontAlgn="b"/>
                      <a:r>
                        <a:rPr lang="en-US" sz="2000" b="0" i="0" u="none" strike="noStrike" dirty="0">
                          <a:effectLst/>
                          <a:latin typeface="Arial" panose="020B0604020202020204" pitchFamily="34" charset="0"/>
                        </a:rPr>
                        <a:t>David Roach</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0664429"/>
                  </a:ext>
                </a:extLst>
              </a:tr>
              <a:tr h="292690">
                <a:tc>
                  <a:txBody>
                    <a:bodyPr/>
                    <a:lstStyle/>
                    <a:p>
                      <a:pPr algn="ctr" fontAlgn="b"/>
                      <a:r>
                        <a:rPr lang="en-US" sz="2000" b="0" i="0" u="none" strike="noStrike" dirty="0">
                          <a:effectLst/>
                          <a:latin typeface="Arial" panose="020B0604020202020204" pitchFamily="34" charset="0"/>
                        </a:rPr>
                        <a:t>2010</a:t>
                      </a:r>
                    </a:p>
                  </a:txBody>
                  <a:tcPr marL="9525" marR="9525" marT="9525" marB="0" anchor="b"/>
                </a:tc>
                <a:tc>
                  <a:txBody>
                    <a:bodyPr/>
                    <a:lstStyle/>
                    <a:p>
                      <a:pPr algn="l" fontAlgn="b"/>
                      <a:r>
                        <a:rPr lang="en-US" sz="2000" b="0" i="0" u="none" strike="noStrike" dirty="0">
                          <a:effectLst/>
                          <a:latin typeface="Arial" panose="020B0604020202020204" pitchFamily="34" charset="0"/>
                        </a:rPr>
                        <a:t>Cathy Bitsche</a:t>
                      </a:r>
                    </a:p>
                  </a:txBody>
                  <a:tcPr marL="9525" marR="9525" marT="9525" marB="0" anchor="b"/>
                </a:tc>
                <a:tc>
                  <a:txBody>
                    <a:bodyPr/>
                    <a:lstStyle/>
                    <a:p>
                      <a:pPr algn="l" fontAlgn="b"/>
                      <a:r>
                        <a:rPr lang="en-US" sz="2000" b="0" i="0" u="none" strike="noStrike">
                          <a:effectLst/>
                          <a:latin typeface="Arial" panose="020B0604020202020204" pitchFamily="34" charset="0"/>
                        </a:rPr>
                        <a:t>Robin Ross</a:t>
                      </a:r>
                    </a:p>
                  </a:txBody>
                  <a:tcPr marL="9525" marR="9525" marT="9525" marB="0" anchor="b"/>
                </a:tc>
                <a:tc>
                  <a:txBody>
                    <a:bodyPr/>
                    <a:lstStyle/>
                    <a:p>
                      <a:pPr algn="l" fontAlgn="b"/>
                      <a:r>
                        <a:rPr lang="en-US" sz="2000" b="0" i="0" u="none" strike="noStrike" dirty="0">
                          <a:effectLst/>
                          <a:latin typeface="Arial" panose="020B0604020202020204" pitchFamily="34" charset="0"/>
                        </a:rPr>
                        <a:t>Kim Clark</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995261887"/>
                  </a:ext>
                </a:extLst>
              </a:tr>
              <a:tr h="323304">
                <a:tc>
                  <a:txBody>
                    <a:bodyPr/>
                    <a:lstStyle/>
                    <a:p>
                      <a:pPr algn="ctr" fontAlgn="b"/>
                      <a:r>
                        <a:rPr lang="en-US" sz="2000" b="0" i="0" u="none" strike="noStrike" dirty="0">
                          <a:effectLst/>
                          <a:latin typeface="Arial" panose="020B0604020202020204" pitchFamily="34" charset="0"/>
                        </a:rPr>
                        <a:t>2011</a:t>
                      </a:r>
                    </a:p>
                  </a:txBody>
                  <a:tcPr marL="9525" marR="9525" marT="9525" marB="0" anchor="b"/>
                </a:tc>
                <a:tc>
                  <a:txBody>
                    <a:bodyPr/>
                    <a:lstStyle/>
                    <a:p>
                      <a:pPr algn="l" fontAlgn="b"/>
                      <a:r>
                        <a:rPr lang="en-US" sz="2000" b="0" i="0" u="none" strike="noStrike" dirty="0">
                          <a:effectLst/>
                          <a:latin typeface="Arial" panose="020B0604020202020204" pitchFamily="34" charset="0"/>
                        </a:rPr>
                        <a:t>Cathy Bitsche</a:t>
                      </a:r>
                    </a:p>
                  </a:txBody>
                  <a:tcPr marL="9525" marR="9525" marT="9525" marB="0" anchor="b"/>
                </a:tc>
                <a:tc>
                  <a:txBody>
                    <a:bodyPr/>
                    <a:lstStyle/>
                    <a:p>
                      <a:pPr algn="l" fontAlgn="b"/>
                      <a:r>
                        <a:rPr lang="en-US" sz="2000" b="0" i="0" u="none" strike="noStrike">
                          <a:effectLst/>
                          <a:latin typeface="Arial" panose="020B0604020202020204" pitchFamily="34" charset="0"/>
                        </a:rPr>
                        <a:t>Robin Ross</a:t>
                      </a:r>
                    </a:p>
                  </a:txBody>
                  <a:tcPr marL="9525" marR="9525" marT="9525" marB="0" anchor="b"/>
                </a:tc>
                <a:tc>
                  <a:txBody>
                    <a:bodyPr/>
                    <a:lstStyle/>
                    <a:p>
                      <a:pPr algn="l" fontAlgn="b"/>
                      <a:r>
                        <a:rPr lang="en-US" sz="2000" b="0" i="0" u="none" strike="noStrike" dirty="0">
                          <a:effectLst/>
                          <a:latin typeface="Arial" panose="020B0604020202020204" pitchFamily="34" charset="0"/>
                        </a:rPr>
                        <a:t>Pat Daley</a:t>
                      </a:r>
                    </a:p>
                  </a:txBody>
                  <a:tcPr marL="9525" marR="9525" marT="9525" marB="0" anchor="b"/>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146113030"/>
                  </a:ext>
                </a:extLst>
              </a:tr>
              <a:tr h="292690">
                <a:tc>
                  <a:txBody>
                    <a:bodyPr/>
                    <a:lstStyle/>
                    <a:p>
                      <a:pPr algn="ctr" fontAlgn="b"/>
                      <a:r>
                        <a:rPr lang="en-US" sz="2000" b="0" i="0" u="none" strike="noStrike" dirty="0">
                          <a:effectLst/>
                          <a:latin typeface="Arial" panose="020B0604020202020204" pitchFamily="34" charset="0"/>
                        </a:rPr>
                        <a:t>2012</a:t>
                      </a:r>
                    </a:p>
                  </a:txBody>
                  <a:tcPr marL="9525" marR="9525" marT="9525" marB="0" anchor="b"/>
                </a:tc>
                <a:tc>
                  <a:txBody>
                    <a:bodyPr/>
                    <a:lstStyle/>
                    <a:p>
                      <a:pPr algn="l" fontAlgn="ctr"/>
                      <a:r>
                        <a:rPr lang="en-US" sz="2000" b="0" i="0" u="none" strike="noStrike" dirty="0">
                          <a:effectLst/>
                          <a:latin typeface="Arial" panose="020B0604020202020204" pitchFamily="34" charset="0"/>
                        </a:rPr>
                        <a:t>Rusty Sugg</a:t>
                      </a:r>
                    </a:p>
                  </a:txBody>
                  <a:tcPr marL="9525" marR="9525" marT="9525" marB="0" anchor="ctr"/>
                </a:tc>
                <a:tc>
                  <a:txBody>
                    <a:bodyPr/>
                    <a:lstStyle/>
                    <a:p>
                      <a:pPr algn="l" fontAlgn="ctr"/>
                      <a:r>
                        <a:rPr lang="en-US" sz="2000" b="0" i="0" u="none" strike="noStrike">
                          <a:effectLst/>
                          <a:latin typeface="Arial" panose="020B0604020202020204" pitchFamily="34" charset="0"/>
                        </a:rPr>
                        <a:t>Robin Ross</a:t>
                      </a:r>
                    </a:p>
                  </a:txBody>
                  <a:tcPr marL="9525" marR="9525" marT="9525" marB="0" anchor="ctr"/>
                </a:tc>
                <a:tc>
                  <a:txBody>
                    <a:bodyPr/>
                    <a:lstStyle/>
                    <a:p>
                      <a:pPr algn="l" fontAlgn="ctr"/>
                      <a:r>
                        <a:rPr lang="en-US" sz="2000" b="0" i="0" u="none" strike="noStrike" dirty="0">
                          <a:effectLst/>
                          <a:latin typeface="Arial" panose="020B0604020202020204" pitchFamily="34" charset="0"/>
                        </a:rPr>
                        <a:t>Tricia Miller</a:t>
                      </a:r>
                    </a:p>
                  </a:txBody>
                  <a:tcPr marL="9525" marR="9525" marT="9525" marB="0" anchor="ctr"/>
                </a:tc>
                <a:tc>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67607896"/>
                  </a:ext>
                </a:extLst>
              </a:tr>
              <a:tr h="208731">
                <a:tc>
                  <a:txBody>
                    <a:bodyPr/>
                    <a:lstStyle/>
                    <a:p>
                      <a:pPr algn="ctr" fontAlgn="b"/>
                      <a:r>
                        <a:rPr lang="en-US" sz="2000" b="0" i="0" u="none" strike="noStrike" dirty="0">
                          <a:effectLst/>
                          <a:latin typeface="Arial" panose="020B0604020202020204" pitchFamily="34" charset="0"/>
                        </a:rPr>
                        <a:t>2015</a:t>
                      </a:r>
                    </a:p>
                  </a:txBody>
                  <a:tcPr marL="9525" marR="9525" marT="9525" marB="0" anchor="b"/>
                </a:tc>
                <a:tc>
                  <a:txBody>
                    <a:bodyPr/>
                    <a:lstStyle/>
                    <a:p>
                      <a:pPr algn="l" fontAlgn="b"/>
                      <a:r>
                        <a:rPr lang="en-US" sz="2000" b="0" i="0" u="none" strike="noStrike" dirty="0" err="1">
                          <a:effectLst/>
                          <a:latin typeface="Arial" panose="020B0604020202020204" pitchFamily="34" charset="0"/>
                        </a:rPr>
                        <a:t>Cathe</a:t>
                      </a:r>
                      <a:r>
                        <a:rPr lang="en-US" sz="2000" b="0" i="0" u="none" strike="noStrike" dirty="0">
                          <a:effectLst/>
                          <a:latin typeface="Arial" panose="020B0604020202020204" pitchFamily="34" charset="0"/>
                        </a:rPr>
                        <a:t> Bitsche</a:t>
                      </a:r>
                    </a:p>
                  </a:txBody>
                  <a:tcPr marL="9525" marR="9525" marT="9525" marB="0" anchor="b"/>
                </a:tc>
                <a:tc>
                  <a:txBody>
                    <a:bodyPr/>
                    <a:lstStyle/>
                    <a:p>
                      <a:pPr algn="l" fontAlgn="ctr"/>
                      <a:r>
                        <a:rPr lang="en-US" sz="2000" b="0" i="0" u="none" strike="noStrike">
                          <a:effectLst/>
                          <a:latin typeface="Arial" panose="020B0604020202020204" pitchFamily="34" charset="0"/>
                        </a:rPr>
                        <a:t>Tricia Miller</a:t>
                      </a:r>
                    </a:p>
                  </a:txBody>
                  <a:tcPr marL="9525" marR="9525" marT="9525" marB="0" anchor="ctr"/>
                </a:tc>
                <a:tc>
                  <a:txBody>
                    <a:bodyPr/>
                    <a:lstStyle/>
                    <a:p>
                      <a:pPr algn="l" fontAlgn="b"/>
                      <a:r>
                        <a:rPr lang="en-US" sz="2000" b="0" i="0" u="none" strike="noStrike">
                          <a:effectLst/>
                          <a:latin typeface="Arial" panose="020B0604020202020204" pitchFamily="34" charset="0"/>
                        </a:rPr>
                        <a:t>Laurie Freshwater</a:t>
                      </a:r>
                    </a:p>
                  </a:txBody>
                  <a:tcPr marL="9525" marR="9525" marT="9525" marB="0" anchor="b"/>
                </a:tc>
                <a:tc>
                  <a:txBody>
                    <a:bodyPr/>
                    <a:lstStyle/>
                    <a:p>
                      <a:pPr algn="l" fontAlgn="b"/>
                      <a:r>
                        <a:rPr lang="en-US" sz="2000" b="0" i="0" u="none" strike="noStrike" dirty="0">
                          <a:effectLst/>
                          <a:latin typeface="Arial" panose="020B0604020202020204" pitchFamily="34" charset="0"/>
                        </a:rPr>
                        <a:t>William Mashburn</a:t>
                      </a:r>
                    </a:p>
                  </a:txBody>
                  <a:tcPr marL="9525" marR="9525" marT="9525" marB="0" anchor="b"/>
                </a:tc>
                <a:extLst>
                  <a:ext uri="{0D108BD9-81ED-4DB2-BD59-A6C34878D82A}">
                    <a16:rowId xmlns:a16="http://schemas.microsoft.com/office/drawing/2014/main" val="1209703561"/>
                  </a:ext>
                </a:extLst>
              </a:tr>
            </a:tbl>
          </a:graphicData>
        </a:graphic>
      </p:graphicFrame>
    </p:spTree>
    <p:extLst>
      <p:ext uri="{BB962C8B-B14F-4D97-AF65-F5344CB8AC3E}">
        <p14:creationId xmlns:p14="http://schemas.microsoft.com/office/powerpoint/2010/main" val="49148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444499" y="155035"/>
            <a:ext cx="11188699" cy="479966"/>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Sputum Bowl History – Student Competition Champions</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idx="1"/>
            <p:extLst>
              <p:ext uri="{D42A27DB-BD31-4B8C-83A1-F6EECF244321}">
                <p14:modId xmlns:p14="http://schemas.microsoft.com/office/powerpoint/2010/main" val="3740503875"/>
              </p:ext>
            </p:extLst>
          </p:nvPr>
        </p:nvGraphicFramePr>
        <p:xfrm>
          <a:off x="501649" y="634984"/>
          <a:ext cx="11188701" cy="5676910"/>
        </p:xfrm>
        <a:graphic>
          <a:graphicData uri="http://schemas.openxmlformats.org/drawingml/2006/table">
            <a:tbl>
              <a:tblPr firstRow="1" bandRow="1">
                <a:tableStyleId>{5C22544A-7EE6-4342-B048-85BDC9FD1C3A}</a:tableStyleId>
              </a:tblPr>
              <a:tblGrid>
                <a:gridCol w="920751">
                  <a:extLst>
                    <a:ext uri="{9D8B030D-6E8A-4147-A177-3AD203B41FA5}">
                      <a16:colId xmlns:a16="http://schemas.microsoft.com/office/drawing/2014/main" val="1842735017"/>
                    </a:ext>
                  </a:extLst>
                </a:gridCol>
                <a:gridCol w="2540000">
                  <a:extLst>
                    <a:ext uri="{9D8B030D-6E8A-4147-A177-3AD203B41FA5}">
                      <a16:colId xmlns:a16="http://schemas.microsoft.com/office/drawing/2014/main" val="429517857"/>
                    </a:ext>
                  </a:extLst>
                </a:gridCol>
                <a:gridCol w="2578100">
                  <a:extLst>
                    <a:ext uri="{9D8B030D-6E8A-4147-A177-3AD203B41FA5}">
                      <a16:colId xmlns:a16="http://schemas.microsoft.com/office/drawing/2014/main" val="2482287544"/>
                    </a:ext>
                  </a:extLst>
                </a:gridCol>
                <a:gridCol w="2660650">
                  <a:extLst>
                    <a:ext uri="{9D8B030D-6E8A-4147-A177-3AD203B41FA5}">
                      <a16:colId xmlns:a16="http://schemas.microsoft.com/office/drawing/2014/main" val="1603115266"/>
                    </a:ext>
                  </a:extLst>
                </a:gridCol>
                <a:gridCol w="2489200">
                  <a:extLst>
                    <a:ext uri="{9D8B030D-6E8A-4147-A177-3AD203B41FA5}">
                      <a16:colId xmlns:a16="http://schemas.microsoft.com/office/drawing/2014/main" val="2717862353"/>
                    </a:ext>
                  </a:extLst>
                </a:gridCol>
              </a:tblGrid>
              <a:tr h="430634">
                <a:tc>
                  <a:txBody>
                    <a:bodyPr/>
                    <a:lstStyle/>
                    <a:p>
                      <a:pPr algn="l"/>
                      <a:r>
                        <a:rPr lang="en-US" sz="2000" dirty="0">
                          <a:latin typeface="Times New Roman" panose="02020603050405020304" pitchFamily="18" charset="0"/>
                          <a:cs typeface="Times New Roman" panose="02020603050405020304" pitchFamily="18" charset="0"/>
                        </a:rPr>
                        <a:t>Year</a:t>
                      </a: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Times New Roman" panose="02020603050405020304" pitchFamily="18" charset="0"/>
                        <a:cs typeface="Times New Roman" panose="02020603050405020304" pitchFamily="18" charset="0"/>
                      </a:endParaRPr>
                    </a:p>
                  </a:txBody>
                  <a:tcPr/>
                </a:tc>
                <a:tc>
                  <a:txBody>
                    <a:bodyPr/>
                    <a:lstStyle/>
                    <a:p>
                      <a:pPr algn="l"/>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1806873"/>
                  </a:ext>
                </a:extLst>
              </a:tr>
              <a:tr h="374734">
                <a:tc>
                  <a:txBody>
                    <a:bodyPr/>
                    <a:lstStyle/>
                    <a:p>
                      <a:pPr algn="ctr" fontAlgn="b"/>
                      <a:r>
                        <a:rPr lang="en-US" sz="2200" b="0" i="0" u="none" strike="noStrike" dirty="0">
                          <a:effectLst/>
                          <a:latin typeface="Arial" panose="020B0604020202020204" pitchFamily="34" charset="0"/>
                        </a:rPr>
                        <a:t>2004</a:t>
                      </a:r>
                    </a:p>
                  </a:txBody>
                  <a:tcPr marL="9525" marR="9525" marT="9525" marB="0" anchor="b"/>
                </a:tc>
                <a:tc>
                  <a:txBody>
                    <a:bodyPr/>
                    <a:lstStyle/>
                    <a:p>
                      <a:pPr algn="l" fontAlgn="b"/>
                      <a:r>
                        <a:rPr lang="en-US" sz="2200" b="0" i="0" u="none" strike="noStrike" dirty="0">
                          <a:effectLst/>
                          <a:latin typeface="Arial" panose="020B0604020202020204" pitchFamily="34" charset="0"/>
                        </a:rPr>
                        <a:t>Stephanie Mitchem</a:t>
                      </a:r>
                    </a:p>
                  </a:txBody>
                  <a:tcPr marL="9525" marR="9525" marT="9525" marB="0" anchor="b"/>
                </a:tc>
                <a:tc>
                  <a:txBody>
                    <a:bodyPr/>
                    <a:lstStyle/>
                    <a:p>
                      <a:pPr algn="l" fontAlgn="b"/>
                      <a:r>
                        <a:rPr lang="en-US" sz="2200" b="0" i="0" u="none" strike="noStrike">
                          <a:effectLst/>
                          <a:latin typeface="Arial" panose="020B0604020202020204" pitchFamily="34" charset="0"/>
                        </a:rPr>
                        <a:t>Kristin Rugg</a:t>
                      </a:r>
                    </a:p>
                  </a:txBody>
                  <a:tcPr marL="9525" marR="9525" marT="9525" marB="0" anchor="b"/>
                </a:tc>
                <a:tc>
                  <a:txBody>
                    <a:bodyPr/>
                    <a:lstStyle/>
                    <a:p>
                      <a:pPr algn="l" fontAlgn="b"/>
                      <a:r>
                        <a:rPr lang="en-US" sz="2200" b="0" i="0" u="none" strike="noStrike">
                          <a:effectLst/>
                          <a:latin typeface="Arial" panose="020B0604020202020204" pitchFamily="34" charset="0"/>
                        </a:rPr>
                        <a:t>Christy Stewart</a:t>
                      </a:r>
                    </a:p>
                  </a:txBody>
                  <a:tcPr marL="9525" marR="9525" marT="9525" marB="0" anchor="b"/>
                </a:tc>
                <a:tc>
                  <a:txBody>
                    <a:bodyPr/>
                    <a:lstStyle/>
                    <a:p>
                      <a:pPr algn="l" fontAlgn="b"/>
                      <a:r>
                        <a:rPr lang="en-US" sz="2200" b="0" i="0" u="none" strike="noStrike" dirty="0">
                          <a:effectLst/>
                          <a:latin typeface="Arial" panose="020B0604020202020204" pitchFamily="34" charset="0"/>
                        </a:rPr>
                        <a:t>Erica </a:t>
                      </a:r>
                      <a:r>
                        <a:rPr lang="en-US" sz="2200" b="0" i="0" u="none" strike="noStrike" dirty="0" err="1">
                          <a:effectLst/>
                          <a:latin typeface="Arial" panose="020B0604020202020204" pitchFamily="34" charset="0"/>
                        </a:rPr>
                        <a:t>Burnoski</a:t>
                      </a:r>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746629406"/>
                  </a:ext>
                </a:extLst>
              </a:tr>
              <a:tr h="374734">
                <a:tc>
                  <a:txBody>
                    <a:bodyPr/>
                    <a:lstStyle/>
                    <a:p>
                      <a:pPr algn="ctr" fontAlgn="b"/>
                      <a:r>
                        <a:rPr lang="en-US" sz="2200" b="0" i="0" u="none" strike="noStrike" dirty="0">
                          <a:effectLst/>
                          <a:latin typeface="Arial" panose="020B0604020202020204" pitchFamily="34" charset="0"/>
                        </a:rPr>
                        <a:t>2005</a:t>
                      </a:r>
                    </a:p>
                  </a:txBody>
                  <a:tcPr marL="9525" marR="9525" marT="9525" marB="0" anchor="b"/>
                </a:tc>
                <a:tc>
                  <a:txBody>
                    <a:bodyPr/>
                    <a:lstStyle/>
                    <a:p>
                      <a:pPr algn="l" fontAlgn="b"/>
                      <a:r>
                        <a:rPr lang="en-US" sz="2200" b="0" i="0" u="none" strike="noStrike" dirty="0">
                          <a:effectLst/>
                          <a:latin typeface="Arial" panose="020B0604020202020204" pitchFamily="34" charset="0"/>
                        </a:rPr>
                        <a:t>Robert Williams</a:t>
                      </a:r>
                    </a:p>
                  </a:txBody>
                  <a:tcPr marL="9525" marR="9525" marT="9525" marB="0" anchor="b"/>
                </a:tc>
                <a:tc>
                  <a:txBody>
                    <a:bodyPr/>
                    <a:lstStyle/>
                    <a:p>
                      <a:pPr algn="l" fontAlgn="b"/>
                      <a:r>
                        <a:rPr lang="en-US" sz="2200" b="0" i="0" u="none" strike="noStrike">
                          <a:effectLst/>
                          <a:latin typeface="Arial" panose="020B0604020202020204" pitchFamily="34" charset="0"/>
                        </a:rPr>
                        <a:t>Megan McIntyre</a:t>
                      </a:r>
                    </a:p>
                  </a:txBody>
                  <a:tcPr marL="9525" marR="9525" marT="9525" marB="0" anchor="b"/>
                </a:tc>
                <a:tc>
                  <a:txBody>
                    <a:bodyPr/>
                    <a:lstStyle/>
                    <a:p>
                      <a:pPr algn="l" fontAlgn="b"/>
                      <a:r>
                        <a:rPr lang="en-US" sz="2200" b="0" i="0" u="none" strike="noStrike">
                          <a:effectLst/>
                          <a:latin typeface="Arial" panose="020B0604020202020204" pitchFamily="34" charset="0"/>
                        </a:rPr>
                        <a:t>Billie Jo Deal</a:t>
                      </a:r>
                    </a:p>
                  </a:txBody>
                  <a:tcPr marL="9525" marR="9525" marT="9525" marB="0" anchor="b"/>
                </a:tc>
                <a:tc>
                  <a:txBody>
                    <a:bodyPr/>
                    <a:lstStyle/>
                    <a:p>
                      <a:pPr algn="l" fontAlgn="b"/>
                      <a:r>
                        <a:rPr lang="en-US" sz="2200" b="0" i="0" u="none" strike="noStrike" dirty="0">
                          <a:effectLst/>
                          <a:latin typeface="Arial" panose="020B0604020202020204" pitchFamily="34" charset="0"/>
                        </a:rPr>
                        <a:t>Cristy Bennett</a:t>
                      </a:r>
                    </a:p>
                  </a:txBody>
                  <a:tcPr marL="9525" marR="9525" marT="9525" marB="0" anchor="b"/>
                </a:tc>
                <a:extLst>
                  <a:ext uri="{0D108BD9-81ED-4DB2-BD59-A6C34878D82A}">
                    <a16:rowId xmlns:a16="http://schemas.microsoft.com/office/drawing/2014/main" val="362757693"/>
                  </a:ext>
                </a:extLst>
              </a:tr>
              <a:tr h="374734">
                <a:tc>
                  <a:txBody>
                    <a:bodyPr/>
                    <a:lstStyle/>
                    <a:p>
                      <a:pPr algn="ctr" fontAlgn="b"/>
                      <a:r>
                        <a:rPr lang="en-US" sz="2200" b="0" i="0" u="none" strike="noStrike" dirty="0">
                          <a:effectLst/>
                          <a:latin typeface="Arial" panose="020B0604020202020204" pitchFamily="34" charset="0"/>
                        </a:rPr>
                        <a:t>2006</a:t>
                      </a:r>
                    </a:p>
                  </a:txBody>
                  <a:tcPr marL="9525" marR="9525" marT="9525" marB="0" anchor="b"/>
                </a:tc>
                <a:tc>
                  <a:txBody>
                    <a:bodyPr/>
                    <a:lstStyle/>
                    <a:p>
                      <a:pPr algn="l" fontAlgn="b"/>
                      <a:r>
                        <a:rPr lang="en-US" sz="2200" b="0" i="0" u="none" strike="noStrike" dirty="0">
                          <a:effectLst/>
                          <a:latin typeface="Arial" panose="020B0604020202020204" pitchFamily="34" charset="0"/>
                        </a:rPr>
                        <a:t>Jake Anderson</a:t>
                      </a:r>
                    </a:p>
                  </a:txBody>
                  <a:tcPr marL="9525" marR="9525" marT="9525" marB="0" anchor="b"/>
                </a:tc>
                <a:tc>
                  <a:txBody>
                    <a:bodyPr/>
                    <a:lstStyle/>
                    <a:p>
                      <a:pPr algn="l" fontAlgn="b"/>
                      <a:r>
                        <a:rPr lang="en-US" sz="2200" b="0" i="0" u="none" strike="noStrike">
                          <a:effectLst/>
                          <a:latin typeface="Arial" panose="020B0604020202020204" pitchFamily="34" charset="0"/>
                        </a:rPr>
                        <a:t>Krystal Kluttz</a:t>
                      </a:r>
                    </a:p>
                  </a:txBody>
                  <a:tcPr marL="9525" marR="9525" marT="9525" marB="0" anchor="b"/>
                </a:tc>
                <a:tc>
                  <a:txBody>
                    <a:bodyPr/>
                    <a:lstStyle/>
                    <a:p>
                      <a:pPr algn="l" fontAlgn="b"/>
                      <a:r>
                        <a:rPr lang="en-US" sz="2200" b="0" i="0" u="none" strike="noStrike" dirty="0">
                          <a:effectLst/>
                          <a:latin typeface="Arial" panose="020B0604020202020204" pitchFamily="34" charset="0"/>
                        </a:rPr>
                        <a:t>Casey Smith</a:t>
                      </a:r>
                    </a:p>
                  </a:txBody>
                  <a:tcPr marL="9525" marR="9525" marT="9525" marB="0" anchor="b"/>
                </a:tc>
                <a:tc>
                  <a:txBody>
                    <a:bodyPr/>
                    <a:lstStyle/>
                    <a:p>
                      <a:pPr algn="l" fontAlgn="b"/>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059186187"/>
                  </a:ext>
                </a:extLst>
              </a:tr>
              <a:tr h="374734">
                <a:tc>
                  <a:txBody>
                    <a:bodyPr/>
                    <a:lstStyle/>
                    <a:p>
                      <a:pPr algn="ctr" fontAlgn="b"/>
                      <a:r>
                        <a:rPr lang="en-US" sz="2200" b="0" i="0" u="none" strike="noStrike" dirty="0">
                          <a:effectLst/>
                          <a:latin typeface="Arial" panose="020B0604020202020204" pitchFamily="34" charset="0"/>
                        </a:rPr>
                        <a:t>2007</a:t>
                      </a:r>
                    </a:p>
                  </a:txBody>
                  <a:tcPr marL="9525" marR="9525" marT="9525" marB="0" anchor="b"/>
                </a:tc>
                <a:tc>
                  <a:txBody>
                    <a:bodyPr/>
                    <a:lstStyle/>
                    <a:p>
                      <a:pPr algn="l" fontAlgn="b"/>
                      <a:r>
                        <a:rPr lang="en-US" sz="2200" b="0" i="0" u="none" strike="noStrike" dirty="0">
                          <a:effectLst/>
                          <a:latin typeface="Arial" panose="020B0604020202020204" pitchFamily="34" charset="0"/>
                        </a:rPr>
                        <a:t>Charles Mitchell</a:t>
                      </a:r>
                    </a:p>
                  </a:txBody>
                  <a:tcPr marL="9525" marR="9525" marT="9525" marB="0" anchor="b"/>
                </a:tc>
                <a:tc>
                  <a:txBody>
                    <a:bodyPr/>
                    <a:lstStyle/>
                    <a:p>
                      <a:pPr algn="l" fontAlgn="b"/>
                      <a:r>
                        <a:rPr lang="en-US" sz="2200" b="0" i="0" u="none" strike="noStrike">
                          <a:effectLst/>
                          <a:latin typeface="Arial" panose="020B0604020202020204" pitchFamily="34" charset="0"/>
                        </a:rPr>
                        <a:t>Natalie Spencer</a:t>
                      </a:r>
                    </a:p>
                  </a:txBody>
                  <a:tcPr marL="9525" marR="9525" marT="9525" marB="0" anchor="b"/>
                </a:tc>
                <a:tc>
                  <a:txBody>
                    <a:bodyPr/>
                    <a:lstStyle/>
                    <a:p>
                      <a:pPr algn="l" fontAlgn="b"/>
                      <a:r>
                        <a:rPr lang="en-US" sz="2200" b="0" i="0" u="none" strike="noStrike" dirty="0">
                          <a:effectLst/>
                          <a:latin typeface="Arial" panose="020B0604020202020204" pitchFamily="34" charset="0"/>
                        </a:rPr>
                        <a:t>Eunice Gilbert</a:t>
                      </a:r>
                    </a:p>
                  </a:txBody>
                  <a:tcPr marL="9525" marR="9525" marT="9525" marB="0" anchor="b"/>
                </a:tc>
                <a:tc>
                  <a:txBody>
                    <a:bodyPr/>
                    <a:lstStyle/>
                    <a:p>
                      <a:pPr algn="l" fontAlgn="b"/>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32535358"/>
                  </a:ext>
                </a:extLst>
              </a:tr>
              <a:tr h="374734">
                <a:tc>
                  <a:txBody>
                    <a:bodyPr/>
                    <a:lstStyle/>
                    <a:p>
                      <a:pPr algn="ctr" fontAlgn="b"/>
                      <a:r>
                        <a:rPr lang="en-US" sz="2200" b="0" i="0" u="none" strike="noStrike" dirty="0">
                          <a:effectLst/>
                          <a:latin typeface="Arial" panose="020B0604020202020204" pitchFamily="34" charset="0"/>
                        </a:rPr>
                        <a:t>2008</a:t>
                      </a:r>
                    </a:p>
                  </a:txBody>
                  <a:tcPr marL="9525" marR="9525" marT="9525" marB="0" anchor="b"/>
                </a:tc>
                <a:tc>
                  <a:txBody>
                    <a:bodyPr/>
                    <a:lstStyle/>
                    <a:p>
                      <a:pPr algn="l" fontAlgn="b"/>
                      <a:r>
                        <a:rPr lang="en-US" sz="2200" b="0" i="0" u="none" strike="noStrike" dirty="0">
                          <a:effectLst/>
                          <a:latin typeface="Arial" panose="020B0604020202020204" pitchFamily="34" charset="0"/>
                        </a:rPr>
                        <a:t>Angela Chapman</a:t>
                      </a:r>
                    </a:p>
                  </a:txBody>
                  <a:tcPr marL="9525" marR="9525" marT="9525" marB="0" anchor="b"/>
                </a:tc>
                <a:tc>
                  <a:txBody>
                    <a:bodyPr/>
                    <a:lstStyle/>
                    <a:p>
                      <a:pPr algn="l" fontAlgn="b"/>
                      <a:r>
                        <a:rPr lang="en-US" sz="2200" b="0" i="0" u="none" strike="noStrike">
                          <a:effectLst/>
                          <a:latin typeface="Arial" panose="020B0604020202020204" pitchFamily="34" charset="0"/>
                        </a:rPr>
                        <a:t>Rachel Clifford</a:t>
                      </a:r>
                    </a:p>
                  </a:txBody>
                  <a:tcPr marL="9525" marR="9525" marT="9525" marB="0" anchor="b"/>
                </a:tc>
                <a:tc>
                  <a:txBody>
                    <a:bodyPr/>
                    <a:lstStyle/>
                    <a:p>
                      <a:pPr algn="l" fontAlgn="b"/>
                      <a:r>
                        <a:rPr lang="en-US" sz="2200" b="0" i="0" u="none" strike="noStrike" dirty="0" err="1">
                          <a:effectLst/>
                          <a:latin typeface="Arial" panose="020B0604020202020204" pitchFamily="34" charset="0"/>
                        </a:rPr>
                        <a:t>Niya</a:t>
                      </a:r>
                      <a:r>
                        <a:rPr lang="en-US" sz="2200" b="0" i="0" u="none" strike="noStrike" dirty="0">
                          <a:effectLst/>
                          <a:latin typeface="Arial" panose="020B0604020202020204" pitchFamily="34" charset="0"/>
                        </a:rPr>
                        <a:t> Hagans</a:t>
                      </a:r>
                    </a:p>
                  </a:txBody>
                  <a:tcPr marL="9525" marR="9525" marT="9525" marB="0" anchor="b"/>
                </a:tc>
                <a:tc>
                  <a:txBody>
                    <a:bodyPr/>
                    <a:lstStyle/>
                    <a:p>
                      <a:pPr algn="l" fontAlgn="b"/>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285327575"/>
                  </a:ext>
                </a:extLst>
              </a:tr>
              <a:tr h="374734">
                <a:tc>
                  <a:txBody>
                    <a:bodyPr/>
                    <a:lstStyle/>
                    <a:p>
                      <a:pPr algn="ctr" fontAlgn="b"/>
                      <a:r>
                        <a:rPr lang="en-US" sz="2200" b="0" i="0" u="none" strike="noStrike" dirty="0">
                          <a:effectLst/>
                          <a:latin typeface="Arial" panose="020B0604020202020204" pitchFamily="34" charset="0"/>
                        </a:rPr>
                        <a:t>2009</a:t>
                      </a:r>
                    </a:p>
                  </a:txBody>
                  <a:tcPr marL="9525" marR="9525" marT="9525" marB="0" anchor="b"/>
                </a:tc>
                <a:tc>
                  <a:txBody>
                    <a:bodyPr/>
                    <a:lstStyle/>
                    <a:p>
                      <a:pPr algn="l" fontAlgn="b"/>
                      <a:r>
                        <a:rPr lang="en-US" sz="2200" b="0" i="0" u="none" strike="noStrike" dirty="0">
                          <a:effectLst/>
                          <a:latin typeface="Arial" panose="020B0604020202020204" pitchFamily="34" charset="0"/>
                        </a:rPr>
                        <a:t>Chris Whelan</a:t>
                      </a:r>
                    </a:p>
                  </a:txBody>
                  <a:tcPr marL="9525" marR="9525" marT="9525" marB="0" anchor="b"/>
                </a:tc>
                <a:tc>
                  <a:txBody>
                    <a:bodyPr/>
                    <a:lstStyle/>
                    <a:p>
                      <a:pPr algn="l" fontAlgn="b"/>
                      <a:r>
                        <a:rPr lang="en-US" sz="2200" b="0" i="0" u="none" strike="noStrike">
                          <a:effectLst/>
                          <a:latin typeface="Arial" panose="020B0604020202020204" pitchFamily="34" charset="0"/>
                        </a:rPr>
                        <a:t>Nikki Cagle</a:t>
                      </a:r>
                    </a:p>
                  </a:txBody>
                  <a:tcPr marL="9525" marR="9525" marT="9525" marB="0" anchor="b"/>
                </a:tc>
                <a:tc>
                  <a:txBody>
                    <a:bodyPr/>
                    <a:lstStyle/>
                    <a:p>
                      <a:pPr algn="l" fontAlgn="b"/>
                      <a:r>
                        <a:rPr lang="en-US" sz="2200" b="0" i="0" u="none" strike="noStrike" dirty="0">
                          <a:effectLst/>
                          <a:latin typeface="Arial" panose="020B0604020202020204" pitchFamily="34" charset="0"/>
                        </a:rPr>
                        <a:t>Adam Conner</a:t>
                      </a:r>
                    </a:p>
                  </a:txBody>
                  <a:tcPr marL="9525" marR="9525" marT="9525" marB="0" anchor="b"/>
                </a:tc>
                <a:tc>
                  <a:txBody>
                    <a:bodyPr/>
                    <a:lstStyle/>
                    <a:p>
                      <a:pPr algn="l" fontAlgn="b"/>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338108605"/>
                  </a:ext>
                </a:extLst>
              </a:tr>
              <a:tr h="374734">
                <a:tc>
                  <a:txBody>
                    <a:bodyPr/>
                    <a:lstStyle/>
                    <a:p>
                      <a:pPr algn="ctr" fontAlgn="b"/>
                      <a:r>
                        <a:rPr lang="en-US" sz="2200" b="0" i="0" u="none" strike="noStrike" dirty="0">
                          <a:effectLst/>
                          <a:latin typeface="Arial" panose="020B0604020202020204" pitchFamily="34" charset="0"/>
                        </a:rPr>
                        <a:t>2010</a:t>
                      </a:r>
                    </a:p>
                  </a:txBody>
                  <a:tcPr marL="9525" marR="9525" marT="9525" marB="0" anchor="b"/>
                </a:tc>
                <a:tc>
                  <a:txBody>
                    <a:bodyPr/>
                    <a:lstStyle/>
                    <a:p>
                      <a:pPr algn="l" fontAlgn="b"/>
                      <a:r>
                        <a:rPr lang="en-US" sz="2200" b="0" i="0" u="none" strike="noStrike" dirty="0">
                          <a:effectLst/>
                          <a:latin typeface="Arial" panose="020B0604020202020204" pitchFamily="34" charset="0"/>
                        </a:rPr>
                        <a:t>Richard </a:t>
                      </a:r>
                      <a:r>
                        <a:rPr lang="en-US" sz="2200" b="0" i="0" u="none" strike="noStrike" dirty="0" err="1">
                          <a:effectLst/>
                          <a:latin typeface="Arial" panose="020B0604020202020204" pitchFamily="34" charset="0"/>
                        </a:rPr>
                        <a:t>Palmerico</a:t>
                      </a:r>
                      <a:endParaRPr lang="en-US" sz="2200" b="0" i="0" u="none" strike="noStrike" dirty="0">
                        <a:effectLst/>
                        <a:latin typeface="Arial" panose="020B0604020202020204" pitchFamily="34" charset="0"/>
                      </a:endParaRPr>
                    </a:p>
                  </a:txBody>
                  <a:tcPr marL="9525" marR="9525" marT="9525" marB="0" anchor="b"/>
                </a:tc>
                <a:tc>
                  <a:txBody>
                    <a:bodyPr/>
                    <a:lstStyle/>
                    <a:p>
                      <a:pPr algn="l" fontAlgn="b"/>
                      <a:r>
                        <a:rPr lang="en-US" sz="2200" b="0" i="0" u="none" strike="noStrike">
                          <a:effectLst/>
                          <a:latin typeface="Arial" panose="020B0604020202020204" pitchFamily="34" charset="0"/>
                        </a:rPr>
                        <a:t>Erika Revels</a:t>
                      </a:r>
                    </a:p>
                  </a:txBody>
                  <a:tcPr marL="9525" marR="9525" marT="9525" marB="0" anchor="b"/>
                </a:tc>
                <a:tc>
                  <a:txBody>
                    <a:bodyPr/>
                    <a:lstStyle/>
                    <a:p>
                      <a:pPr algn="l" fontAlgn="b"/>
                      <a:r>
                        <a:rPr lang="en-US" sz="2200" b="0" i="0" u="none" strike="noStrike" dirty="0" err="1">
                          <a:effectLst/>
                          <a:latin typeface="Arial" panose="020B0604020202020204" pitchFamily="34" charset="0"/>
                        </a:rPr>
                        <a:t>Katiya</a:t>
                      </a:r>
                      <a:r>
                        <a:rPr lang="en-US" sz="2200" b="0" i="0" u="none" strike="noStrike" dirty="0">
                          <a:effectLst/>
                          <a:latin typeface="Arial" panose="020B0604020202020204" pitchFamily="34" charset="0"/>
                        </a:rPr>
                        <a:t> Robinson</a:t>
                      </a:r>
                    </a:p>
                  </a:txBody>
                  <a:tcPr marL="9525" marR="9525" marT="9525" marB="0" anchor="b"/>
                </a:tc>
                <a:tc>
                  <a:txBody>
                    <a:bodyPr/>
                    <a:lstStyle/>
                    <a:p>
                      <a:pPr algn="l" fontAlgn="b"/>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60692816"/>
                  </a:ext>
                </a:extLst>
              </a:tr>
              <a:tr h="374734">
                <a:tc>
                  <a:txBody>
                    <a:bodyPr/>
                    <a:lstStyle/>
                    <a:p>
                      <a:pPr algn="ctr" fontAlgn="b"/>
                      <a:r>
                        <a:rPr lang="en-US" sz="2200" b="0" i="0" u="none" strike="noStrike" dirty="0">
                          <a:effectLst/>
                          <a:latin typeface="Arial" panose="020B0604020202020204" pitchFamily="34" charset="0"/>
                        </a:rPr>
                        <a:t>2011</a:t>
                      </a:r>
                    </a:p>
                  </a:txBody>
                  <a:tcPr marL="9525" marR="9525" marT="9525" marB="0" anchor="b"/>
                </a:tc>
                <a:tc>
                  <a:txBody>
                    <a:bodyPr/>
                    <a:lstStyle/>
                    <a:p>
                      <a:pPr algn="l" fontAlgn="b"/>
                      <a:r>
                        <a:rPr lang="en-US" sz="2200" b="0" i="0" u="none" strike="noStrike" dirty="0">
                          <a:effectLst/>
                          <a:latin typeface="Arial" panose="020B0604020202020204" pitchFamily="34" charset="0"/>
                        </a:rPr>
                        <a:t>Lauren Jackson</a:t>
                      </a:r>
                    </a:p>
                  </a:txBody>
                  <a:tcPr marL="9525" marR="9525" marT="9525" marB="0" anchor="b"/>
                </a:tc>
                <a:tc>
                  <a:txBody>
                    <a:bodyPr/>
                    <a:lstStyle/>
                    <a:p>
                      <a:pPr algn="l" fontAlgn="b"/>
                      <a:r>
                        <a:rPr lang="en-US" sz="2200" b="0" i="0" u="none" strike="noStrike">
                          <a:effectLst/>
                          <a:latin typeface="Arial" panose="020B0604020202020204" pitchFamily="34" charset="0"/>
                        </a:rPr>
                        <a:t>Chris Denmark</a:t>
                      </a:r>
                    </a:p>
                  </a:txBody>
                  <a:tcPr marL="9525" marR="9525" marT="9525" marB="0" anchor="b"/>
                </a:tc>
                <a:tc>
                  <a:txBody>
                    <a:bodyPr/>
                    <a:lstStyle/>
                    <a:p>
                      <a:pPr algn="l" fontAlgn="b"/>
                      <a:r>
                        <a:rPr lang="en-US" sz="2200" b="0" i="0" u="none" strike="noStrike">
                          <a:effectLst/>
                          <a:latin typeface="Arial" panose="020B0604020202020204" pitchFamily="34" charset="0"/>
                        </a:rPr>
                        <a:t>Ashley Peaden</a:t>
                      </a:r>
                    </a:p>
                  </a:txBody>
                  <a:tcPr marL="9525" marR="9525" marT="9525" marB="0" anchor="b"/>
                </a:tc>
                <a:tc>
                  <a:txBody>
                    <a:bodyPr/>
                    <a:lstStyle/>
                    <a:p>
                      <a:pPr algn="l" fontAlgn="b"/>
                      <a:r>
                        <a:rPr lang="en-US" sz="2200" b="0" i="0" u="none" strike="noStrike" dirty="0">
                          <a:effectLst/>
                          <a:latin typeface="Arial" panose="020B0604020202020204" pitchFamily="34" charset="0"/>
                        </a:rPr>
                        <a:t>Kristy Hernandez</a:t>
                      </a:r>
                    </a:p>
                  </a:txBody>
                  <a:tcPr marL="9525" marR="9525" marT="9525" marB="0" anchor="b"/>
                </a:tc>
                <a:extLst>
                  <a:ext uri="{0D108BD9-81ED-4DB2-BD59-A6C34878D82A}">
                    <a16:rowId xmlns:a16="http://schemas.microsoft.com/office/drawing/2014/main" val="3124899614"/>
                  </a:ext>
                </a:extLst>
              </a:tr>
              <a:tr h="374734">
                <a:tc>
                  <a:txBody>
                    <a:bodyPr/>
                    <a:lstStyle/>
                    <a:p>
                      <a:pPr algn="ctr" fontAlgn="b"/>
                      <a:r>
                        <a:rPr lang="en-US" sz="2200" b="0" i="0" u="none" strike="noStrike" dirty="0">
                          <a:effectLst/>
                          <a:latin typeface="Arial" panose="020B0604020202020204" pitchFamily="34" charset="0"/>
                        </a:rPr>
                        <a:t>2012</a:t>
                      </a:r>
                    </a:p>
                  </a:txBody>
                  <a:tcPr marL="9525" marR="9525" marT="9525" marB="0" anchor="b"/>
                </a:tc>
                <a:tc>
                  <a:txBody>
                    <a:bodyPr/>
                    <a:lstStyle/>
                    <a:p>
                      <a:pPr algn="l" fontAlgn="b"/>
                      <a:r>
                        <a:rPr lang="en-US" sz="2200" b="0" i="0" u="none" strike="noStrike" dirty="0">
                          <a:effectLst/>
                          <a:latin typeface="Arial" panose="020B0604020202020204" pitchFamily="34" charset="0"/>
                        </a:rPr>
                        <a:t>Bobby DeGiosio</a:t>
                      </a:r>
                    </a:p>
                  </a:txBody>
                  <a:tcPr marL="9525" marR="9525" marT="9525" marB="0" anchor="b"/>
                </a:tc>
                <a:tc>
                  <a:txBody>
                    <a:bodyPr/>
                    <a:lstStyle/>
                    <a:p>
                      <a:pPr algn="l" fontAlgn="ctr"/>
                      <a:r>
                        <a:rPr lang="en-US" sz="2200" b="0" i="0" u="none" strike="noStrike">
                          <a:effectLst/>
                          <a:latin typeface="Arial" panose="020B0604020202020204" pitchFamily="34" charset="0"/>
                        </a:rPr>
                        <a:t>Tabitha Gonzales</a:t>
                      </a:r>
                    </a:p>
                  </a:txBody>
                  <a:tcPr marL="9525" marR="9525" marT="9525" marB="0" anchor="ctr"/>
                </a:tc>
                <a:tc>
                  <a:txBody>
                    <a:bodyPr/>
                    <a:lstStyle/>
                    <a:p>
                      <a:pPr algn="l" fontAlgn="ctr"/>
                      <a:r>
                        <a:rPr lang="en-US" sz="2200" b="0" i="0" u="none" strike="noStrike">
                          <a:effectLst/>
                          <a:latin typeface="Arial" panose="020B0604020202020204" pitchFamily="34" charset="0"/>
                        </a:rPr>
                        <a:t>Luv Hope</a:t>
                      </a:r>
                    </a:p>
                  </a:txBody>
                  <a:tcPr marL="9525" marR="9525" marT="9525" marB="0" anchor="ctr"/>
                </a:tc>
                <a:tc>
                  <a:txBody>
                    <a:bodyPr/>
                    <a:lstStyle/>
                    <a:p>
                      <a:pPr algn="l" fontAlgn="ctr"/>
                      <a:r>
                        <a:rPr lang="en-US" sz="2200" b="0" i="0" u="none" strike="noStrike" dirty="0">
                          <a:effectLst/>
                          <a:latin typeface="Arial" panose="020B0604020202020204" pitchFamily="34" charset="0"/>
                        </a:rPr>
                        <a:t>Katie Lehman</a:t>
                      </a:r>
                    </a:p>
                  </a:txBody>
                  <a:tcPr marL="9525" marR="9525" marT="9525" marB="0" anchor="ctr"/>
                </a:tc>
                <a:extLst>
                  <a:ext uri="{0D108BD9-81ED-4DB2-BD59-A6C34878D82A}">
                    <a16:rowId xmlns:a16="http://schemas.microsoft.com/office/drawing/2014/main" val="1035936835"/>
                  </a:ext>
                </a:extLst>
              </a:tr>
              <a:tr h="374734">
                <a:tc>
                  <a:txBody>
                    <a:bodyPr/>
                    <a:lstStyle/>
                    <a:p>
                      <a:pPr algn="ctr" fontAlgn="b"/>
                      <a:r>
                        <a:rPr lang="en-US" sz="2200" b="0" i="0" u="none" strike="noStrike" dirty="0">
                          <a:effectLst/>
                          <a:latin typeface="Arial" panose="020B0604020202020204" pitchFamily="34" charset="0"/>
                        </a:rPr>
                        <a:t>2013</a:t>
                      </a:r>
                    </a:p>
                  </a:txBody>
                  <a:tcPr marL="9525" marR="9525" marT="9525" marB="0" anchor="b"/>
                </a:tc>
                <a:tc>
                  <a:txBody>
                    <a:bodyPr/>
                    <a:lstStyle/>
                    <a:p>
                      <a:pPr algn="l" fontAlgn="ctr"/>
                      <a:r>
                        <a:rPr lang="en-US" sz="2200" b="0" i="0" u="none" strike="noStrike" dirty="0">
                          <a:effectLst/>
                          <a:latin typeface="Arial" panose="020B0604020202020204" pitchFamily="34" charset="0"/>
                        </a:rPr>
                        <a:t>Michelle Turnage</a:t>
                      </a:r>
                    </a:p>
                  </a:txBody>
                  <a:tcPr marL="9525" marR="9525" marT="9525" marB="0" anchor="ctr"/>
                </a:tc>
                <a:tc>
                  <a:txBody>
                    <a:bodyPr/>
                    <a:lstStyle/>
                    <a:p>
                      <a:pPr algn="l" fontAlgn="ctr"/>
                      <a:r>
                        <a:rPr lang="en-US" sz="2200" b="0" i="0" u="none" strike="noStrike">
                          <a:effectLst/>
                          <a:latin typeface="Arial" panose="020B0604020202020204" pitchFamily="34" charset="0"/>
                        </a:rPr>
                        <a:t>Danielle Dillane</a:t>
                      </a:r>
                    </a:p>
                  </a:txBody>
                  <a:tcPr marL="9525" marR="9525" marT="9525" marB="0" anchor="ctr"/>
                </a:tc>
                <a:tc>
                  <a:txBody>
                    <a:bodyPr/>
                    <a:lstStyle/>
                    <a:p>
                      <a:pPr algn="l" fontAlgn="ctr"/>
                      <a:r>
                        <a:rPr lang="en-US" sz="2200" b="0" i="0" u="none" strike="noStrike">
                          <a:effectLst/>
                          <a:latin typeface="Arial" panose="020B0604020202020204" pitchFamily="34" charset="0"/>
                        </a:rPr>
                        <a:t>Stephanie Spencer</a:t>
                      </a:r>
                    </a:p>
                  </a:txBody>
                  <a:tcPr marL="9525" marR="9525" marT="9525" marB="0" anchor="ctr"/>
                </a:tc>
                <a:tc>
                  <a:txBody>
                    <a:bodyPr/>
                    <a:lstStyle/>
                    <a:p>
                      <a:pPr algn="l" fontAlgn="ctr"/>
                      <a:r>
                        <a:rPr lang="en-US" sz="2200" b="0" i="0" u="none" strike="noStrike" dirty="0">
                          <a:effectLst/>
                          <a:latin typeface="Arial" panose="020B0604020202020204" pitchFamily="34" charset="0"/>
                        </a:rPr>
                        <a:t>Michelle </a:t>
                      </a:r>
                      <a:r>
                        <a:rPr lang="en-US" sz="2200" b="0" i="0" u="none" strike="noStrike" dirty="0" err="1">
                          <a:effectLst/>
                          <a:latin typeface="Arial" panose="020B0604020202020204" pitchFamily="34" charset="0"/>
                        </a:rPr>
                        <a:t>Wobles</a:t>
                      </a:r>
                      <a:endParaRPr lang="en-US" sz="22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651343742"/>
                  </a:ext>
                </a:extLst>
              </a:tr>
              <a:tr h="374734">
                <a:tc>
                  <a:txBody>
                    <a:bodyPr/>
                    <a:lstStyle/>
                    <a:p>
                      <a:pPr algn="ctr" fontAlgn="b"/>
                      <a:r>
                        <a:rPr lang="en-US" sz="2200" b="0" i="0" u="none" strike="noStrike" dirty="0">
                          <a:effectLst/>
                          <a:latin typeface="Arial" panose="020B0604020202020204" pitchFamily="34" charset="0"/>
                        </a:rPr>
                        <a:t>2014</a:t>
                      </a:r>
                    </a:p>
                  </a:txBody>
                  <a:tcPr marL="9525" marR="9525" marT="9525" marB="0" anchor="b"/>
                </a:tc>
                <a:tc>
                  <a:txBody>
                    <a:bodyPr/>
                    <a:lstStyle/>
                    <a:p>
                      <a:pPr algn="l" fontAlgn="b"/>
                      <a:r>
                        <a:rPr lang="en-US" sz="2200" b="0" i="0" u="none" strike="noStrike">
                          <a:effectLst/>
                          <a:latin typeface="Arial" panose="020B0604020202020204" pitchFamily="34" charset="0"/>
                        </a:rPr>
                        <a:t>Zachary Short</a:t>
                      </a:r>
                    </a:p>
                  </a:txBody>
                  <a:tcPr marL="9525" marR="9525" marT="9525" marB="0" anchor="b"/>
                </a:tc>
                <a:tc>
                  <a:txBody>
                    <a:bodyPr/>
                    <a:lstStyle/>
                    <a:p>
                      <a:pPr algn="l" fontAlgn="b"/>
                      <a:r>
                        <a:rPr lang="en-US" sz="2200" b="0" i="0" u="none" strike="noStrike">
                          <a:effectLst/>
                          <a:latin typeface="Arial" panose="020B0604020202020204" pitchFamily="34" charset="0"/>
                        </a:rPr>
                        <a:t>Noah Jones</a:t>
                      </a:r>
                    </a:p>
                  </a:txBody>
                  <a:tcPr marL="9525" marR="9525" marT="9525" marB="0" anchor="b"/>
                </a:tc>
                <a:tc>
                  <a:txBody>
                    <a:bodyPr/>
                    <a:lstStyle/>
                    <a:p>
                      <a:pPr algn="l" fontAlgn="ctr"/>
                      <a:r>
                        <a:rPr lang="en-US" sz="2200" b="0" i="0" u="none" strike="noStrike">
                          <a:effectLst/>
                          <a:latin typeface="Arial" panose="020B0604020202020204" pitchFamily="34" charset="0"/>
                        </a:rPr>
                        <a:t>Benjamin Lackey</a:t>
                      </a:r>
                    </a:p>
                  </a:txBody>
                  <a:tcPr marL="9525" marR="9525" marT="9525" marB="0" anchor="ctr"/>
                </a:tc>
                <a:tc>
                  <a:txBody>
                    <a:bodyPr/>
                    <a:lstStyle/>
                    <a:p>
                      <a:pPr algn="l" fontAlgn="b"/>
                      <a:r>
                        <a:rPr lang="en-US" sz="2200" b="0" i="0" u="none" strike="noStrike" dirty="0">
                          <a:effectLst/>
                          <a:latin typeface="Arial" panose="020B0604020202020204" pitchFamily="34" charset="0"/>
                        </a:rPr>
                        <a:t>Landon Stevenson</a:t>
                      </a:r>
                    </a:p>
                  </a:txBody>
                  <a:tcPr marL="9525" marR="9525" marT="9525" marB="0" anchor="b"/>
                </a:tc>
                <a:extLst>
                  <a:ext uri="{0D108BD9-81ED-4DB2-BD59-A6C34878D82A}">
                    <a16:rowId xmlns:a16="http://schemas.microsoft.com/office/drawing/2014/main" val="2552694184"/>
                  </a:ext>
                </a:extLst>
              </a:tr>
              <a:tr h="374734">
                <a:tc>
                  <a:txBody>
                    <a:bodyPr/>
                    <a:lstStyle/>
                    <a:p>
                      <a:pPr algn="ctr" fontAlgn="b"/>
                      <a:r>
                        <a:rPr lang="en-US" sz="2200" b="0" i="0" u="none" strike="noStrike" dirty="0">
                          <a:effectLst/>
                          <a:latin typeface="Arial" panose="020B0604020202020204" pitchFamily="34" charset="0"/>
                        </a:rPr>
                        <a:t>2015</a:t>
                      </a:r>
                    </a:p>
                  </a:txBody>
                  <a:tcPr marL="9525" marR="9525" marT="9525" marB="0" anchor="b"/>
                </a:tc>
                <a:tc>
                  <a:txBody>
                    <a:bodyPr/>
                    <a:lstStyle/>
                    <a:p>
                      <a:pPr algn="l" fontAlgn="b"/>
                      <a:r>
                        <a:rPr lang="en-US" sz="2200" b="0" i="0" u="none" strike="noStrike" dirty="0">
                          <a:effectLst/>
                          <a:latin typeface="Arial" panose="020B0604020202020204" pitchFamily="34" charset="0"/>
                        </a:rPr>
                        <a:t>Matt Hixon</a:t>
                      </a:r>
                    </a:p>
                  </a:txBody>
                  <a:tcPr marL="9525" marR="9525" marT="9525" marB="0" anchor="b"/>
                </a:tc>
                <a:tc>
                  <a:txBody>
                    <a:bodyPr/>
                    <a:lstStyle/>
                    <a:p>
                      <a:pPr algn="l" fontAlgn="b"/>
                      <a:r>
                        <a:rPr lang="en-US" sz="2200" b="0" i="0" u="none" strike="noStrike">
                          <a:effectLst/>
                          <a:latin typeface="Arial" panose="020B0604020202020204" pitchFamily="34" charset="0"/>
                        </a:rPr>
                        <a:t>Jay Cleary</a:t>
                      </a:r>
                    </a:p>
                  </a:txBody>
                  <a:tcPr marL="9525" marR="9525" marT="9525" marB="0" anchor="b"/>
                </a:tc>
                <a:tc>
                  <a:txBody>
                    <a:bodyPr/>
                    <a:lstStyle/>
                    <a:p>
                      <a:pPr algn="l" fontAlgn="ctr"/>
                      <a:r>
                        <a:rPr lang="en-US" sz="2200" b="0" i="0" u="none" strike="noStrike">
                          <a:effectLst/>
                          <a:latin typeface="Arial" panose="020B0604020202020204" pitchFamily="34" charset="0"/>
                        </a:rPr>
                        <a:t>Kasey Wilson</a:t>
                      </a:r>
                    </a:p>
                  </a:txBody>
                  <a:tcPr marL="9525" marR="9525" marT="9525" marB="0" anchor="ctr"/>
                </a:tc>
                <a:tc>
                  <a:txBody>
                    <a:bodyPr/>
                    <a:lstStyle/>
                    <a:p>
                      <a:pPr algn="l" fontAlgn="b"/>
                      <a:r>
                        <a:rPr lang="en-US" sz="2200" b="0" i="0" u="none" strike="noStrike" dirty="0">
                          <a:effectLst/>
                          <a:latin typeface="Arial" panose="020B0604020202020204" pitchFamily="34" charset="0"/>
                        </a:rPr>
                        <a:t>Chase Souza</a:t>
                      </a:r>
                    </a:p>
                  </a:txBody>
                  <a:tcPr marL="9525" marR="9525" marT="9525" marB="0" anchor="b"/>
                </a:tc>
                <a:extLst>
                  <a:ext uri="{0D108BD9-81ED-4DB2-BD59-A6C34878D82A}">
                    <a16:rowId xmlns:a16="http://schemas.microsoft.com/office/drawing/2014/main" val="1004607081"/>
                  </a:ext>
                </a:extLst>
              </a:tr>
              <a:tr h="374734">
                <a:tc>
                  <a:txBody>
                    <a:bodyPr/>
                    <a:lstStyle/>
                    <a:p>
                      <a:pPr algn="ctr" fontAlgn="b"/>
                      <a:r>
                        <a:rPr lang="en-US" sz="2200" b="0" i="0" u="none" strike="noStrike" dirty="0">
                          <a:effectLst/>
                          <a:latin typeface="Arial" panose="020B0604020202020204" pitchFamily="34" charset="0"/>
                        </a:rPr>
                        <a:t>2016</a:t>
                      </a:r>
                    </a:p>
                  </a:txBody>
                  <a:tcPr marL="9525" marR="9525" marT="9525" marB="0" anchor="b"/>
                </a:tc>
                <a:tc>
                  <a:txBody>
                    <a:bodyPr/>
                    <a:lstStyle/>
                    <a:p>
                      <a:pPr algn="l" fontAlgn="b"/>
                      <a:r>
                        <a:rPr lang="en-US" sz="2200" b="0" i="0" u="none" strike="noStrike" dirty="0">
                          <a:effectLst/>
                          <a:latin typeface="Arial" panose="020B0604020202020204" pitchFamily="34" charset="0"/>
                        </a:rPr>
                        <a:t>Mark Bodnar</a:t>
                      </a:r>
                    </a:p>
                  </a:txBody>
                  <a:tcPr marL="9525" marR="9525" marT="9525" marB="0" anchor="b"/>
                </a:tc>
                <a:tc>
                  <a:txBody>
                    <a:bodyPr/>
                    <a:lstStyle/>
                    <a:p>
                      <a:pPr algn="l" fontAlgn="b"/>
                      <a:r>
                        <a:rPr lang="en-US" sz="2200" b="0" i="0" u="none" strike="noStrike">
                          <a:effectLst/>
                          <a:latin typeface="Arial" panose="020B0604020202020204" pitchFamily="34" charset="0"/>
                        </a:rPr>
                        <a:t>Samantha Baucom</a:t>
                      </a:r>
                    </a:p>
                  </a:txBody>
                  <a:tcPr marL="9525" marR="9525" marT="9525" marB="0" anchor="b"/>
                </a:tc>
                <a:tc>
                  <a:txBody>
                    <a:bodyPr/>
                    <a:lstStyle/>
                    <a:p>
                      <a:pPr algn="l" fontAlgn="b"/>
                      <a:r>
                        <a:rPr lang="en-US" sz="2200" b="0" i="0" u="none" strike="noStrike">
                          <a:effectLst/>
                          <a:latin typeface="Arial" panose="020B0604020202020204" pitchFamily="34" charset="0"/>
                        </a:rPr>
                        <a:t>Brian Burgess</a:t>
                      </a:r>
                    </a:p>
                  </a:txBody>
                  <a:tcPr marL="9525" marR="9525" marT="9525" marB="0" anchor="b"/>
                </a:tc>
                <a:tc>
                  <a:txBody>
                    <a:bodyPr/>
                    <a:lstStyle/>
                    <a:p>
                      <a:pPr algn="l" fontAlgn="b"/>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0664429"/>
                  </a:ext>
                </a:extLst>
              </a:tr>
              <a:tr h="374734">
                <a:tc>
                  <a:txBody>
                    <a:bodyPr/>
                    <a:lstStyle/>
                    <a:p>
                      <a:pPr algn="ctr" fontAlgn="b"/>
                      <a:r>
                        <a:rPr lang="en-US" sz="2200" b="0" i="0" u="none" strike="noStrike" dirty="0">
                          <a:effectLst/>
                          <a:latin typeface="Arial" panose="020B0604020202020204" pitchFamily="34" charset="0"/>
                        </a:rPr>
                        <a:t>2017</a:t>
                      </a:r>
                    </a:p>
                  </a:txBody>
                  <a:tcPr marL="9525" marR="9525" marT="9525" marB="0" anchor="b"/>
                </a:tc>
                <a:tc>
                  <a:txBody>
                    <a:bodyPr/>
                    <a:lstStyle/>
                    <a:p>
                      <a:pPr algn="l" fontAlgn="b"/>
                      <a:r>
                        <a:rPr lang="en-US" sz="2200" b="0" i="0" u="none" strike="noStrike">
                          <a:effectLst/>
                          <a:latin typeface="Arial" panose="020B0604020202020204" pitchFamily="34" charset="0"/>
                        </a:rPr>
                        <a:t>Matthew Steeno</a:t>
                      </a:r>
                    </a:p>
                  </a:txBody>
                  <a:tcPr marL="9525" marR="9525" marT="9525" marB="0" anchor="b"/>
                </a:tc>
                <a:tc>
                  <a:txBody>
                    <a:bodyPr/>
                    <a:lstStyle/>
                    <a:p>
                      <a:pPr algn="l" fontAlgn="b"/>
                      <a:r>
                        <a:rPr lang="en-US" sz="2200" b="0" i="0" u="none" strike="noStrike">
                          <a:effectLst/>
                          <a:latin typeface="Arial" panose="020B0604020202020204" pitchFamily="34" charset="0"/>
                        </a:rPr>
                        <a:t>Rachel Bowser</a:t>
                      </a:r>
                    </a:p>
                  </a:txBody>
                  <a:tcPr marL="9525" marR="9525" marT="9525" marB="0" anchor="b"/>
                </a:tc>
                <a:tc>
                  <a:txBody>
                    <a:bodyPr/>
                    <a:lstStyle/>
                    <a:p>
                      <a:pPr algn="l" fontAlgn="ctr"/>
                      <a:r>
                        <a:rPr lang="en-US" sz="2200" b="0" i="0" u="none" strike="noStrike" dirty="0">
                          <a:effectLst/>
                          <a:latin typeface="Arial" panose="020B0604020202020204" pitchFamily="34" charset="0"/>
                        </a:rPr>
                        <a:t>Gerri </a:t>
                      </a:r>
                      <a:r>
                        <a:rPr lang="en-US" sz="2200" b="0" i="0" u="none" strike="noStrike" dirty="0" err="1">
                          <a:effectLst/>
                          <a:latin typeface="Arial" panose="020B0604020202020204" pitchFamily="34" charset="0"/>
                        </a:rPr>
                        <a:t>Maynor</a:t>
                      </a:r>
                      <a:endParaRPr lang="en-US" sz="2200" b="0" i="0" u="none" strike="noStrike" dirty="0">
                        <a:effectLst/>
                        <a:latin typeface="Arial" panose="020B0604020202020204" pitchFamily="34" charset="0"/>
                      </a:endParaRPr>
                    </a:p>
                  </a:txBody>
                  <a:tcPr marL="9525" marR="9525" marT="9525" marB="0" anchor="ctr"/>
                </a:tc>
                <a:tc>
                  <a:txBody>
                    <a:bodyPr/>
                    <a:lstStyle/>
                    <a:p>
                      <a:pPr algn="l" fontAlgn="b"/>
                      <a:endParaRPr lang="en-US" sz="2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995261887"/>
                  </a:ext>
                </a:extLst>
              </a:tr>
            </a:tbl>
          </a:graphicData>
        </a:graphic>
      </p:graphicFrame>
    </p:spTree>
    <p:extLst>
      <p:ext uri="{BB962C8B-B14F-4D97-AF65-F5344CB8AC3E}">
        <p14:creationId xmlns:p14="http://schemas.microsoft.com/office/powerpoint/2010/main" val="154549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199893"/>
            <a:ext cx="10515600" cy="549275"/>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Member Contribution at the National Level</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sz="half" idx="1"/>
            <p:extLst>
              <p:ext uri="{D42A27DB-BD31-4B8C-83A1-F6EECF244321}">
                <p14:modId xmlns:p14="http://schemas.microsoft.com/office/powerpoint/2010/main" val="3732634391"/>
              </p:ext>
            </p:extLst>
          </p:nvPr>
        </p:nvGraphicFramePr>
        <p:xfrm>
          <a:off x="838201" y="772186"/>
          <a:ext cx="4965700" cy="5394934"/>
        </p:xfrm>
        <a:graphic>
          <a:graphicData uri="http://schemas.openxmlformats.org/drawingml/2006/table">
            <a:tbl>
              <a:tblPr firstRow="1" bandRow="1">
                <a:tableStyleId>{5C22544A-7EE6-4342-B048-85BDC9FD1C3A}</a:tableStyleId>
              </a:tblPr>
              <a:tblGrid>
                <a:gridCol w="928859">
                  <a:extLst>
                    <a:ext uri="{9D8B030D-6E8A-4147-A177-3AD203B41FA5}">
                      <a16:colId xmlns:a16="http://schemas.microsoft.com/office/drawing/2014/main" val="1842735017"/>
                    </a:ext>
                  </a:extLst>
                </a:gridCol>
                <a:gridCol w="150640">
                  <a:extLst>
                    <a:ext uri="{9D8B030D-6E8A-4147-A177-3AD203B41FA5}">
                      <a16:colId xmlns:a16="http://schemas.microsoft.com/office/drawing/2014/main" val="2587215417"/>
                    </a:ext>
                  </a:extLst>
                </a:gridCol>
                <a:gridCol w="3886201">
                  <a:extLst>
                    <a:ext uri="{9D8B030D-6E8A-4147-A177-3AD203B41FA5}">
                      <a16:colId xmlns:a16="http://schemas.microsoft.com/office/drawing/2014/main" val="1540272140"/>
                    </a:ext>
                  </a:extLst>
                </a:gridCol>
              </a:tblGrid>
              <a:tr h="240092">
                <a:tc gridSpan="3">
                  <a:txBody>
                    <a:bodyPr/>
                    <a:lstStyle/>
                    <a:p>
                      <a:pPr algn="l"/>
                      <a:r>
                        <a:rPr lang="en-US" sz="1800" dirty="0">
                          <a:latin typeface="Times New Roman" panose="02020603050405020304" pitchFamily="18" charset="0"/>
                          <a:cs typeface="Times New Roman" panose="02020603050405020304" pitchFamily="18" charset="0"/>
                        </a:rPr>
                        <a:t>AARC Officer Positions Held</a:t>
                      </a:r>
                    </a:p>
                  </a:txBody>
                  <a:tcPr marL="110377" marR="110377"/>
                </a:tc>
                <a:tc hMerge="1">
                  <a:txBody>
                    <a:bodyPr/>
                    <a:lstStyle/>
                    <a:p>
                      <a:pPr algn="l"/>
                      <a:endParaRPr lang="en-US" sz="1200" dirty="0">
                        <a:latin typeface="Times New Roman" panose="02020603050405020304" pitchFamily="18" charset="0"/>
                        <a:cs typeface="Times New Roman" panose="02020603050405020304" pitchFamily="18" charset="0"/>
                      </a:endParaRPr>
                    </a:p>
                  </a:txBody>
                  <a:tcPr/>
                </a:tc>
                <a:tc hMerge="1">
                  <a:txBody>
                    <a:bodyPr/>
                    <a:lstStyle/>
                    <a:p>
                      <a:pPr algn="l"/>
                      <a:endParaRPr lang="en-US" sz="1600" dirty="0">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3911806873"/>
                  </a:ext>
                </a:extLst>
              </a:tr>
              <a:tr h="0">
                <a:tc gridSpan="2">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tc hMerge="1">
                  <a:txBody>
                    <a:bodyPr/>
                    <a:lstStyle/>
                    <a:p>
                      <a:pPr algn="l" fontAlgn="b"/>
                      <a:endParaRPr lang="en-US" sz="3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noFill/>
                  </a:tcPr>
                </a:tc>
                <a:tc>
                  <a:txBody>
                    <a:bodyPr/>
                    <a:lstStyle/>
                    <a:p>
                      <a:pPr algn="l" fontAlgn="b"/>
                      <a:endParaRPr lang="en-US" sz="3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noFill/>
                  </a:tcPr>
                </a:tc>
                <a:extLst>
                  <a:ext uri="{0D108BD9-81ED-4DB2-BD59-A6C34878D82A}">
                    <a16:rowId xmlns:a16="http://schemas.microsoft.com/office/drawing/2014/main" val="2723925315"/>
                  </a:ext>
                </a:extLst>
              </a:tr>
              <a:tr h="232243">
                <a:tc gridSpan="3">
                  <a:txBody>
                    <a:bodyPr/>
                    <a:lstStyle/>
                    <a:p>
                      <a:pPr algn="l"/>
                      <a:r>
                        <a:rPr lang="en-US" sz="1800" b="1" dirty="0">
                          <a:latin typeface="Times New Roman" panose="02020603050405020304" pitchFamily="18" charset="0"/>
                          <a:cs typeface="Times New Roman" panose="02020603050405020304" pitchFamily="18" charset="0"/>
                        </a:rPr>
                        <a:t>President</a:t>
                      </a:r>
                    </a:p>
                  </a:txBody>
                  <a:tcPr marL="110377" marR="110377"/>
                </a:tc>
                <a:tc hMerge="1">
                  <a:txBody>
                    <a:bodyPr/>
                    <a:lstStyle/>
                    <a:p>
                      <a:pPr algn="l" fontAlgn="b"/>
                      <a:endParaRPr lang="en-US" sz="16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tc hMerge="1">
                  <a:txBody>
                    <a:bodyPr/>
                    <a:lstStyle/>
                    <a:p>
                      <a:pPr algn="l" fontAlgn="b"/>
                      <a:endParaRPr lang="en-US" sz="16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3136734001"/>
                  </a:ext>
                </a:extLst>
              </a:tr>
              <a:tr h="232243">
                <a:tc>
                  <a:txBody>
                    <a:bodyPr/>
                    <a:lstStyle/>
                    <a:p>
                      <a:pPr algn="l"/>
                      <a:r>
                        <a:rPr lang="en-US" sz="1800" dirty="0">
                          <a:latin typeface="Times New Roman" panose="02020603050405020304" pitchFamily="18" charset="0"/>
                          <a:cs typeface="Times New Roman" panose="02020603050405020304" pitchFamily="18" charset="0"/>
                        </a:rPr>
                        <a:t>1976</a:t>
                      </a:r>
                    </a:p>
                  </a:txBody>
                  <a:tcPr marL="110377" marR="110377"/>
                </a:tc>
                <a:tc gridSpan="2">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Houston Anderson</a:t>
                      </a:r>
                    </a:p>
                  </a:txBody>
                  <a:tcPr marL="11498" marR="11498" marT="9525" marB="0" anchor="ctr"/>
                </a:tc>
                <a:tc hMerge="1">
                  <a:txBody>
                    <a:bodyPr/>
                    <a:lstStyle/>
                    <a:p>
                      <a:pPr algn="l" fontAlgn="b"/>
                      <a:r>
                        <a:rPr lang="en-US" sz="1600" b="0" i="0" u="none" strike="noStrike" dirty="0">
                          <a:effectLst/>
                          <a:latin typeface="Times New Roman" panose="02020603050405020304" pitchFamily="18" charset="0"/>
                          <a:cs typeface="Times New Roman" panose="02020603050405020304" pitchFamily="18" charset="0"/>
                        </a:rPr>
                        <a:t>Houston Anderson</a:t>
                      </a:r>
                    </a:p>
                  </a:txBody>
                  <a:tcPr marL="11498" marR="11498" marT="9525" marB="0" anchor="ctr"/>
                </a:tc>
                <a:extLst>
                  <a:ext uri="{0D108BD9-81ED-4DB2-BD59-A6C34878D82A}">
                    <a16:rowId xmlns:a16="http://schemas.microsoft.com/office/drawing/2014/main" val="948456392"/>
                  </a:ext>
                </a:extLst>
              </a:tr>
              <a:tr h="0">
                <a:tc gridSpan="3">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tc hMerge="1">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extLst>
                  <a:ext uri="{0D108BD9-81ED-4DB2-BD59-A6C34878D82A}">
                    <a16:rowId xmlns:a16="http://schemas.microsoft.com/office/drawing/2014/main" val="918905156"/>
                  </a:ext>
                </a:extLst>
              </a:tr>
              <a:tr h="21838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dirty="0">
                          <a:effectLst/>
                          <a:latin typeface="Times New Roman" panose="02020603050405020304" pitchFamily="18" charset="0"/>
                          <a:cs typeface="Times New Roman" panose="02020603050405020304" pitchFamily="18" charset="0"/>
                        </a:rPr>
                        <a:t>Vice President, Internal Affairs</a:t>
                      </a:r>
                    </a:p>
                  </a:txBody>
                  <a:tcPr marL="110377" marR="110377"/>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dirty="0">
                        <a:effectLst/>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3500091401"/>
                  </a:ext>
                </a:extLst>
              </a:tr>
              <a:tr h="276834">
                <a:tc>
                  <a:txBody>
                    <a:bodyPr/>
                    <a:lstStyle/>
                    <a:p>
                      <a:pPr algn="l"/>
                      <a:r>
                        <a:rPr lang="en-US" sz="1800" dirty="0">
                          <a:latin typeface="Times New Roman" panose="02020603050405020304" pitchFamily="18" charset="0"/>
                          <a:cs typeface="Times New Roman" panose="02020603050405020304" pitchFamily="18" charset="0"/>
                        </a:rPr>
                        <a:t>2011</a:t>
                      </a:r>
                    </a:p>
                  </a:txBody>
                  <a:tcPr marL="110377" marR="110377"/>
                </a:tc>
                <a:tc gridSpan="2">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Susan Rinaldo-Gallo</a:t>
                      </a:r>
                    </a:p>
                  </a:txBody>
                  <a:tcPr marL="11498" marR="11498"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2606408053"/>
                  </a:ext>
                </a:extLst>
              </a:tr>
              <a:tr h="152374">
                <a:tc gridSpan="3">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4118450515"/>
                  </a:ext>
                </a:extLst>
              </a:tr>
              <a:tr h="218388">
                <a:tc gridSpan="3">
                  <a:txBody>
                    <a:bodyPr/>
                    <a:lstStyle/>
                    <a:p>
                      <a:pPr algn="l"/>
                      <a:r>
                        <a:rPr lang="en-US" sz="1800" b="1" dirty="0">
                          <a:latin typeface="Times New Roman" panose="02020603050405020304" pitchFamily="18" charset="0"/>
                          <a:cs typeface="Times New Roman" panose="02020603050405020304" pitchFamily="18" charset="0"/>
                        </a:rPr>
                        <a:t>Secretary / Treasurer</a:t>
                      </a:r>
                    </a:p>
                  </a:txBody>
                  <a:tcPr marL="110377" marR="110377"/>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tc hMerge="1">
                  <a:txBody>
                    <a:bodyPr/>
                    <a:lstStyle/>
                    <a:p>
                      <a:pPr algn="l"/>
                      <a:endParaRPr lang="en-US" sz="1400" dirty="0">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2132937167"/>
                  </a:ext>
                </a:extLst>
              </a:tr>
              <a:tr h="212287">
                <a:tc>
                  <a:txBody>
                    <a:bodyPr/>
                    <a:lstStyle/>
                    <a:p>
                      <a:pPr algn="l"/>
                      <a:r>
                        <a:rPr lang="en-US" sz="1800" dirty="0">
                          <a:latin typeface="Times New Roman" panose="02020603050405020304" pitchFamily="18" charset="0"/>
                          <a:cs typeface="Times New Roman" panose="02020603050405020304" pitchFamily="18" charset="0"/>
                        </a:rPr>
                        <a:t>2002</a:t>
                      </a:r>
                    </a:p>
                  </a:txBody>
                  <a:tcPr marL="110377" marR="110377"/>
                </a:tc>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effectLst/>
                          <a:latin typeface="Times New Roman" panose="02020603050405020304" pitchFamily="18" charset="0"/>
                          <a:cs typeface="Times New Roman" panose="02020603050405020304" pitchFamily="18" charset="0"/>
                        </a:rPr>
                        <a:t>Susan Rinaldo-Gallo</a:t>
                      </a:r>
                    </a:p>
                  </a:txBody>
                  <a:tcPr marL="11498" marR="11498"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1485273626"/>
                  </a:ext>
                </a:extLst>
              </a:tr>
              <a:tr h="218388">
                <a:tc>
                  <a:txBody>
                    <a:bodyPr/>
                    <a:lstStyle/>
                    <a:p>
                      <a:pPr algn="l"/>
                      <a:r>
                        <a:rPr lang="en-US" sz="1800" dirty="0">
                          <a:latin typeface="Times New Roman" panose="02020603050405020304" pitchFamily="18" charset="0"/>
                          <a:cs typeface="Times New Roman" panose="02020603050405020304" pitchFamily="18" charset="0"/>
                        </a:rPr>
                        <a:t>2003</a:t>
                      </a:r>
                    </a:p>
                  </a:txBody>
                  <a:tcPr marL="110377" marR="110377"/>
                </a:tc>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effectLst/>
                          <a:latin typeface="Times New Roman" panose="02020603050405020304" pitchFamily="18" charset="0"/>
                          <a:cs typeface="Times New Roman" panose="02020603050405020304" pitchFamily="18" charset="0"/>
                        </a:rPr>
                        <a:t>Susan Rinaldo-Gallo</a:t>
                      </a:r>
                    </a:p>
                  </a:txBody>
                  <a:tcPr marL="11498" marR="11498"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2507886270"/>
                  </a:ext>
                </a:extLst>
              </a:tr>
              <a:tr h="0">
                <a:tc gridSpan="3">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tc hMerge="1">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extLst>
                  <a:ext uri="{0D108BD9-81ED-4DB2-BD59-A6C34878D82A}">
                    <a16:rowId xmlns:a16="http://schemas.microsoft.com/office/drawing/2014/main" val="1317636078"/>
                  </a:ext>
                </a:extLst>
              </a:tr>
              <a:tr h="218388">
                <a:tc gridSpan="3">
                  <a:txBody>
                    <a:bodyPr/>
                    <a:lstStyle/>
                    <a:p>
                      <a:pPr algn="l"/>
                      <a:r>
                        <a:rPr lang="en-US" sz="1800" b="1" dirty="0">
                          <a:latin typeface="Times New Roman" panose="02020603050405020304" pitchFamily="18" charset="0"/>
                          <a:cs typeface="Times New Roman" panose="02020603050405020304" pitchFamily="18" charset="0"/>
                        </a:rPr>
                        <a:t>Secretary</a:t>
                      </a:r>
                    </a:p>
                  </a:txBody>
                  <a:tcPr marL="110377" marR="110377"/>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b"/>
                </a:tc>
                <a:tc hMerge="1">
                  <a:txBody>
                    <a:bodyPr/>
                    <a:lstStyle/>
                    <a:p>
                      <a:pPr algn="l"/>
                      <a:endParaRPr lang="en-US" sz="1400" dirty="0">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2059186187"/>
                  </a:ext>
                </a:extLst>
              </a:tr>
              <a:tr h="218388">
                <a:tc>
                  <a:txBody>
                    <a:bodyPr/>
                    <a:lstStyle/>
                    <a:p>
                      <a:pPr algn="l"/>
                      <a:r>
                        <a:rPr lang="en-US" sz="1800" dirty="0">
                          <a:latin typeface="Times New Roman" panose="02020603050405020304" pitchFamily="18" charset="0"/>
                          <a:cs typeface="Times New Roman" panose="02020603050405020304" pitchFamily="18" charset="0"/>
                        </a:rPr>
                        <a:t>1969</a:t>
                      </a:r>
                    </a:p>
                  </a:txBody>
                  <a:tcPr marL="110377" marR="110377"/>
                </a:tc>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effectLst/>
                          <a:latin typeface="Times New Roman" panose="02020603050405020304" pitchFamily="18" charset="0"/>
                          <a:cs typeface="Times New Roman" panose="02020603050405020304" pitchFamily="18" charset="0"/>
                        </a:rPr>
                        <a:t>Houston Anderson</a:t>
                      </a:r>
                    </a:p>
                  </a:txBody>
                  <a:tcPr marL="11498" marR="11498"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b"/>
                </a:tc>
                <a:extLst>
                  <a:ext uri="{0D108BD9-81ED-4DB2-BD59-A6C34878D82A}">
                    <a16:rowId xmlns:a16="http://schemas.microsoft.com/office/drawing/2014/main" val="3032535358"/>
                  </a:ext>
                </a:extLst>
              </a:tr>
              <a:tr h="218388">
                <a:tc>
                  <a:txBody>
                    <a:bodyPr/>
                    <a:lstStyle/>
                    <a:p>
                      <a:pPr algn="l"/>
                      <a:r>
                        <a:rPr lang="en-US" sz="1800" dirty="0">
                          <a:latin typeface="Times New Roman" panose="02020603050405020304" pitchFamily="18" charset="0"/>
                          <a:cs typeface="Times New Roman" panose="02020603050405020304" pitchFamily="18" charset="0"/>
                        </a:rPr>
                        <a:t>1993</a:t>
                      </a:r>
                    </a:p>
                  </a:txBody>
                  <a:tcPr marL="110377" marR="110377"/>
                </a:tc>
                <a:tc gridSpan="2">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Jan Thalman</a:t>
                      </a:r>
                    </a:p>
                  </a:txBody>
                  <a:tcPr marL="11498" marR="11498"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b"/>
                </a:tc>
                <a:extLst>
                  <a:ext uri="{0D108BD9-81ED-4DB2-BD59-A6C34878D82A}">
                    <a16:rowId xmlns:a16="http://schemas.microsoft.com/office/drawing/2014/main" val="3285327575"/>
                  </a:ext>
                </a:extLst>
              </a:tr>
              <a:tr h="118719">
                <a:tc gridSpan="3">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b"/>
                </a:tc>
                <a:tc hMerge="1">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extLst>
                  <a:ext uri="{0D108BD9-81ED-4DB2-BD59-A6C34878D82A}">
                    <a16:rowId xmlns:a16="http://schemas.microsoft.com/office/drawing/2014/main" val="3338108605"/>
                  </a:ext>
                </a:extLst>
              </a:tr>
              <a:tr h="218388">
                <a:tc gridSpan="3">
                  <a:txBody>
                    <a:bodyPr/>
                    <a:lstStyle/>
                    <a:p>
                      <a:pPr algn="l"/>
                      <a:r>
                        <a:rPr lang="en-US" sz="1800" b="1" dirty="0">
                          <a:latin typeface="Times New Roman" panose="02020603050405020304" pitchFamily="18" charset="0"/>
                          <a:cs typeface="Times New Roman" panose="02020603050405020304" pitchFamily="18" charset="0"/>
                        </a:rPr>
                        <a:t>Treasurer</a:t>
                      </a:r>
                    </a:p>
                  </a:txBody>
                  <a:tcPr marL="110377" marR="110377"/>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b"/>
                </a:tc>
                <a:tc hMerge="1">
                  <a:txBody>
                    <a:bodyPr/>
                    <a:lstStyle/>
                    <a:p>
                      <a:pPr algn="l"/>
                      <a:endParaRPr lang="en-US" sz="1400" dirty="0">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3160692816"/>
                  </a:ext>
                </a:extLst>
              </a:tr>
              <a:tr h="218388">
                <a:tc>
                  <a:txBody>
                    <a:bodyPr/>
                    <a:lstStyle/>
                    <a:p>
                      <a:pPr algn="l"/>
                      <a:r>
                        <a:rPr lang="en-US" sz="1800" dirty="0">
                          <a:latin typeface="Times New Roman" panose="02020603050405020304" pitchFamily="18" charset="0"/>
                          <a:cs typeface="Times New Roman" panose="02020603050405020304" pitchFamily="18" charset="0"/>
                        </a:rPr>
                        <a:t>1999</a:t>
                      </a:r>
                    </a:p>
                  </a:txBody>
                  <a:tcPr marL="110377" marR="110377"/>
                </a:tc>
                <a:tc gridSpan="2">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Garry Dukes</a:t>
                      </a:r>
                    </a:p>
                  </a:txBody>
                  <a:tcPr marL="11498" marR="11498"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b"/>
                </a:tc>
                <a:extLst>
                  <a:ext uri="{0D108BD9-81ED-4DB2-BD59-A6C34878D82A}">
                    <a16:rowId xmlns:a16="http://schemas.microsoft.com/office/drawing/2014/main" val="3124899614"/>
                  </a:ext>
                </a:extLst>
              </a:tr>
            </a:tbl>
          </a:graphicData>
        </a:graphic>
      </p:graphicFrame>
      <p:graphicFrame>
        <p:nvGraphicFramePr>
          <p:cNvPr id="8" name="Content Placeholder 7">
            <a:extLst>
              <a:ext uri="{FF2B5EF4-FFF2-40B4-BE49-F238E27FC236}">
                <a16:creationId xmlns:a16="http://schemas.microsoft.com/office/drawing/2014/main" id="{93E00B01-49BA-4757-8655-B114362CEBC6}"/>
              </a:ext>
            </a:extLst>
          </p:cNvPr>
          <p:cNvGraphicFramePr>
            <a:graphicFrameLocks noGrp="1"/>
          </p:cNvGraphicFramePr>
          <p:nvPr>
            <p:ph sz="half" idx="2"/>
          </p:nvPr>
        </p:nvGraphicFramePr>
        <p:xfrm>
          <a:off x="6134793" y="749168"/>
          <a:ext cx="5219006" cy="5794796"/>
        </p:xfrm>
        <a:graphic>
          <a:graphicData uri="http://schemas.openxmlformats.org/drawingml/2006/table">
            <a:tbl>
              <a:tblPr firstRow="1" bandRow="1">
                <a:tableStyleId>{5C22544A-7EE6-4342-B048-85BDC9FD1C3A}</a:tableStyleId>
              </a:tblPr>
              <a:tblGrid>
                <a:gridCol w="1485207">
                  <a:extLst>
                    <a:ext uri="{9D8B030D-6E8A-4147-A177-3AD203B41FA5}">
                      <a16:colId xmlns:a16="http://schemas.microsoft.com/office/drawing/2014/main" val="4134889266"/>
                    </a:ext>
                  </a:extLst>
                </a:gridCol>
                <a:gridCol w="3733799">
                  <a:extLst>
                    <a:ext uri="{9D8B030D-6E8A-4147-A177-3AD203B41FA5}">
                      <a16:colId xmlns:a16="http://schemas.microsoft.com/office/drawing/2014/main" val="712578085"/>
                    </a:ext>
                  </a:extLst>
                </a:gridCol>
              </a:tblGrid>
              <a:tr h="175465">
                <a:tc gridSpan="2">
                  <a:txBody>
                    <a:bodyPr/>
                    <a:lstStyle/>
                    <a:p>
                      <a:r>
                        <a:rPr lang="en-US" sz="1700" dirty="0">
                          <a:latin typeface="Times New Roman" panose="02020603050405020304" pitchFamily="18" charset="0"/>
                          <a:cs typeface="Times New Roman" panose="02020603050405020304" pitchFamily="18" charset="0"/>
                        </a:rPr>
                        <a:t>AARC Board of Directors</a:t>
                      </a:r>
                    </a:p>
                  </a:txBody>
                  <a:tcPr/>
                </a:tc>
                <a:tc hMerge="1">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96227588"/>
                  </a:ext>
                </a:extLst>
              </a:tr>
              <a:tr h="0">
                <a:tc gridSpan="2">
                  <a:txBody>
                    <a:bodyPr/>
                    <a:lstStyle/>
                    <a:p>
                      <a:endParaRPr lang="en-US" sz="200" dirty="0">
                        <a:latin typeface="Times New Roman" panose="02020603050405020304" pitchFamily="18" charset="0"/>
                        <a:cs typeface="Times New Roman" panose="02020603050405020304" pitchFamily="18" charset="0"/>
                      </a:endParaRPr>
                    </a:p>
                  </a:txBody>
                  <a:tcPr>
                    <a:noFill/>
                  </a:tcPr>
                </a:tc>
                <a:tc hMerge="1">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59901236"/>
                  </a:ext>
                </a:extLst>
              </a:tr>
              <a:tr h="318167">
                <a:tc>
                  <a:txBody>
                    <a:bodyPr/>
                    <a:lstStyle/>
                    <a:p>
                      <a:r>
                        <a:rPr lang="en-US" sz="1700" dirty="0">
                          <a:latin typeface="Times New Roman" panose="02020603050405020304" pitchFamily="18" charset="0"/>
                          <a:cs typeface="Times New Roman" panose="02020603050405020304" pitchFamily="18" charset="0"/>
                        </a:rPr>
                        <a:t>1972</a:t>
                      </a:r>
                    </a:p>
                  </a:txBody>
                  <a:tcPr/>
                </a:tc>
                <a:tc>
                  <a:txBody>
                    <a:bodyPr/>
                    <a:lstStyle/>
                    <a:p>
                      <a:r>
                        <a:rPr lang="en-US" sz="1700" dirty="0">
                          <a:latin typeface="Times New Roman" panose="02020603050405020304" pitchFamily="18" charset="0"/>
                          <a:cs typeface="Times New Roman" panose="02020603050405020304" pitchFamily="18" charset="0"/>
                        </a:rPr>
                        <a:t>Houston Anderson</a:t>
                      </a:r>
                    </a:p>
                  </a:txBody>
                  <a:tcPr/>
                </a:tc>
                <a:extLst>
                  <a:ext uri="{0D108BD9-81ED-4DB2-BD59-A6C34878D82A}">
                    <a16:rowId xmlns:a16="http://schemas.microsoft.com/office/drawing/2014/main" val="2122225204"/>
                  </a:ext>
                </a:extLst>
              </a:tr>
              <a:tr h="296461">
                <a:tc>
                  <a:txBody>
                    <a:bodyPr/>
                    <a:lstStyle/>
                    <a:p>
                      <a:r>
                        <a:rPr lang="en-US" sz="1700" dirty="0">
                          <a:latin typeface="Times New Roman" panose="02020603050405020304" pitchFamily="18" charset="0"/>
                          <a:cs typeface="Times New Roman" panose="02020603050405020304" pitchFamily="18" charset="0"/>
                        </a:rPr>
                        <a:t>1972</a:t>
                      </a:r>
                    </a:p>
                  </a:txBody>
                  <a:tcPr/>
                </a:tc>
                <a:tc>
                  <a:txBody>
                    <a:bodyPr/>
                    <a:lstStyle/>
                    <a:p>
                      <a:r>
                        <a:rPr lang="en-US" sz="1700" dirty="0">
                          <a:latin typeface="Times New Roman" panose="02020603050405020304" pitchFamily="18" charset="0"/>
                          <a:cs typeface="Times New Roman" panose="02020603050405020304" pitchFamily="18" charset="0"/>
                        </a:rPr>
                        <a:t>Wayne McIntosh</a:t>
                      </a:r>
                    </a:p>
                  </a:txBody>
                  <a:tcPr/>
                </a:tc>
                <a:extLst>
                  <a:ext uri="{0D108BD9-81ED-4DB2-BD59-A6C34878D82A}">
                    <a16:rowId xmlns:a16="http://schemas.microsoft.com/office/drawing/2014/main" val="1271351680"/>
                  </a:ext>
                </a:extLst>
              </a:tr>
              <a:tr h="341258">
                <a:tc>
                  <a:txBody>
                    <a:bodyPr/>
                    <a:lstStyle/>
                    <a:p>
                      <a:r>
                        <a:rPr lang="en-US" sz="1700" dirty="0">
                          <a:latin typeface="Times New Roman" panose="02020603050405020304" pitchFamily="18" charset="0"/>
                          <a:cs typeface="Times New Roman" panose="02020603050405020304" pitchFamily="18" charset="0"/>
                        </a:rPr>
                        <a:t>1998-2001</a:t>
                      </a:r>
                    </a:p>
                  </a:txBody>
                  <a:tcPr/>
                </a:tc>
                <a:tc>
                  <a:txBody>
                    <a:bodyPr/>
                    <a:lstStyle/>
                    <a:p>
                      <a:r>
                        <a:rPr lang="en-US" sz="1700" dirty="0">
                          <a:latin typeface="Times New Roman" panose="02020603050405020304" pitchFamily="18" charset="0"/>
                          <a:cs typeface="Times New Roman" panose="02020603050405020304" pitchFamily="18" charset="0"/>
                        </a:rPr>
                        <a:t>Susan Rinaldo-Gallo</a:t>
                      </a:r>
                    </a:p>
                  </a:txBody>
                  <a:tcPr/>
                </a:tc>
                <a:extLst>
                  <a:ext uri="{0D108BD9-81ED-4DB2-BD59-A6C34878D82A}">
                    <a16:rowId xmlns:a16="http://schemas.microsoft.com/office/drawing/2014/main" val="1753664599"/>
                  </a:ext>
                </a:extLst>
              </a:tr>
              <a:tr h="336178">
                <a:tc>
                  <a:txBody>
                    <a:bodyPr/>
                    <a:lstStyle/>
                    <a:p>
                      <a:r>
                        <a:rPr lang="en-US" sz="1700" dirty="0">
                          <a:latin typeface="Times New Roman" panose="02020603050405020304" pitchFamily="18" charset="0"/>
                          <a:cs typeface="Times New Roman" panose="02020603050405020304" pitchFamily="18" charset="0"/>
                        </a:rPr>
                        <a:t>2001-2005</a:t>
                      </a:r>
                    </a:p>
                  </a:txBody>
                  <a:tcPr/>
                </a:tc>
                <a:tc>
                  <a:txBody>
                    <a:bodyPr/>
                    <a:lstStyle/>
                    <a:p>
                      <a:r>
                        <a:rPr lang="en-US" sz="1700" dirty="0">
                          <a:latin typeface="Times New Roman" panose="02020603050405020304" pitchFamily="18" charset="0"/>
                          <a:cs typeface="Times New Roman" panose="02020603050405020304" pitchFamily="18" charset="0"/>
                        </a:rPr>
                        <a:t>Nick </a:t>
                      </a:r>
                      <a:r>
                        <a:rPr lang="en-US" sz="1700" dirty="0" err="1">
                          <a:latin typeface="Times New Roman" panose="02020603050405020304" pitchFamily="18" charset="0"/>
                          <a:cs typeface="Times New Roman" panose="02020603050405020304" pitchFamily="18" charset="0"/>
                        </a:rPr>
                        <a:t>Widder</a:t>
                      </a:r>
                      <a:endParaRPr lang="en-US" sz="17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86143200"/>
                  </a:ext>
                </a:extLst>
              </a:tr>
              <a:tr h="331098">
                <a:tc>
                  <a:txBody>
                    <a:bodyPr/>
                    <a:lstStyle/>
                    <a:p>
                      <a:r>
                        <a:rPr lang="en-US" sz="1700" dirty="0">
                          <a:latin typeface="Times New Roman" panose="02020603050405020304" pitchFamily="18" charset="0"/>
                          <a:cs typeface="Times New Roman" panose="02020603050405020304" pitchFamily="18" charset="0"/>
                        </a:rPr>
                        <a:t>2004-2009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latin typeface="Times New Roman" panose="02020603050405020304" pitchFamily="18" charset="0"/>
                          <a:cs typeface="Times New Roman" panose="02020603050405020304" pitchFamily="18" charset="0"/>
                        </a:rPr>
                        <a:t>Susan Rinaldo-Gallo</a:t>
                      </a:r>
                    </a:p>
                  </a:txBody>
                  <a:tcPr/>
                </a:tc>
                <a:extLst>
                  <a:ext uri="{0D108BD9-81ED-4DB2-BD59-A6C34878D82A}">
                    <a16:rowId xmlns:a16="http://schemas.microsoft.com/office/drawing/2014/main" val="2948828941"/>
                  </a:ext>
                </a:extLst>
              </a:tr>
              <a:tr h="309392">
                <a:tc>
                  <a:txBody>
                    <a:bodyPr/>
                    <a:lstStyle/>
                    <a:p>
                      <a:r>
                        <a:rPr lang="en-US" sz="1700" dirty="0">
                          <a:latin typeface="Times New Roman" panose="02020603050405020304" pitchFamily="18" charset="0"/>
                          <a:cs typeface="Times New Roman" panose="02020603050405020304" pitchFamily="18" charset="0"/>
                        </a:rPr>
                        <a:t>2007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latin typeface="Times New Roman" panose="02020603050405020304" pitchFamily="18" charset="0"/>
                          <a:cs typeface="Times New Roman" panose="02020603050405020304" pitchFamily="18" charset="0"/>
                        </a:rPr>
                        <a:t>Nick </a:t>
                      </a:r>
                      <a:r>
                        <a:rPr lang="en-US" sz="1700" dirty="0" err="1">
                          <a:latin typeface="Times New Roman" panose="02020603050405020304" pitchFamily="18" charset="0"/>
                          <a:cs typeface="Times New Roman" panose="02020603050405020304" pitchFamily="18" charset="0"/>
                        </a:rPr>
                        <a:t>Widder</a:t>
                      </a:r>
                      <a:endParaRPr lang="en-US" sz="17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5150647"/>
                  </a:ext>
                </a:extLst>
              </a:tr>
              <a:tr h="0">
                <a:tc gridSpan="2">
                  <a:txBody>
                    <a:bodyPr/>
                    <a:lstStyle/>
                    <a:p>
                      <a:endParaRPr lang="en-US" sz="200" dirty="0">
                        <a:latin typeface="Times New Roman" panose="02020603050405020304" pitchFamily="18" charset="0"/>
                        <a:cs typeface="Times New Roman" panose="02020603050405020304" pitchFamily="18" charset="0"/>
                      </a:endParaRPr>
                    </a:p>
                  </a:txBody>
                  <a:tcPr>
                    <a:noFill/>
                  </a:tcPr>
                </a:tc>
                <a:tc hMerge="1">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7185047"/>
                  </a:ext>
                </a:extLst>
              </a:tr>
              <a:tr h="287687">
                <a:tc gridSpan="2">
                  <a:txBody>
                    <a:bodyPr/>
                    <a:lstStyle/>
                    <a:p>
                      <a:r>
                        <a:rPr lang="en-US" sz="1700" b="1" dirty="0">
                          <a:solidFill>
                            <a:schemeClr val="bg1"/>
                          </a:solidFill>
                          <a:latin typeface="Times New Roman" panose="02020603050405020304" pitchFamily="18" charset="0"/>
                          <a:cs typeface="Times New Roman" panose="02020603050405020304" pitchFamily="18" charset="0"/>
                        </a:rPr>
                        <a:t>AARC House of Delegates</a:t>
                      </a:r>
                    </a:p>
                  </a:txBody>
                  <a:tcPr>
                    <a:solidFill>
                      <a:schemeClr val="accent1"/>
                    </a:solidFill>
                  </a:tcPr>
                </a:tc>
                <a:tc hMerge="1">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62694913"/>
                  </a:ext>
                </a:extLst>
              </a:tr>
              <a:tr h="0">
                <a:tc gridSpan="2">
                  <a:txBody>
                    <a:bodyPr/>
                    <a:lstStyle/>
                    <a:p>
                      <a:endParaRPr lang="en-US" sz="200" dirty="0">
                        <a:latin typeface="Times New Roman" panose="02020603050405020304" pitchFamily="18" charset="0"/>
                        <a:cs typeface="Times New Roman" panose="02020603050405020304" pitchFamily="18" charset="0"/>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94263197"/>
                  </a:ext>
                </a:extLst>
              </a:tr>
              <a:tr h="32353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latin typeface="Times New Roman" panose="02020603050405020304" pitchFamily="18" charset="0"/>
                          <a:cs typeface="Times New Roman" panose="02020603050405020304" pitchFamily="18" charset="0"/>
                        </a:rPr>
                        <a:t>Treasurer</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8846954"/>
                  </a:ext>
                </a:extLst>
              </a:tr>
              <a:tr h="302392">
                <a:tc>
                  <a:txBody>
                    <a:bodyPr/>
                    <a:lstStyle/>
                    <a:p>
                      <a:r>
                        <a:rPr lang="en-US" sz="1700" dirty="0">
                          <a:latin typeface="Times New Roman" panose="02020603050405020304" pitchFamily="18" charset="0"/>
                          <a:cs typeface="Times New Roman" panose="02020603050405020304" pitchFamily="18" charset="0"/>
                        </a:rPr>
                        <a:t>1995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latin typeface="Times New Roman" panose="02020603050405020304" pitchFamily="18" charset="0"/>
                          <a:cs typeface="Times New Roman" panose="02020603050405020304" pitchFamily="18" charset="0"/>
                        </a:rPr>
                        <a:t>Susan Rinaldo-Gallo</a:t>
                      </a:r>
                    </a:p>
                  </a:txBody>
                  <a:tcPr/>
                </a:tc>
                <a:extLst>
                  <a:ext uri="{0D108BD9-81ED-4DB2-BD59-A6C34878D82A}">
                    <a16:rowId xmlns:a16="http://schemas.microsoft.com/office/drawing/2014/main" val="2087579686"/>
                  </a:ext>
                </a:extLst>
              </a:tr>
              <a:tr h="317632">
                <a:tc>
                  <a:txBody>
                    <a:bodyPr/>
                    <a:lstStyle/>
                    <a:p>
                      <a:r>
                        <a:rPr lang="en-US" sz="1700" dirty="0">
                          <a:latin typeface="Times New Roman" panose="02020603050405020304" pitchFamily="18" charset="0"/>
                          <a:cs typeface="Times New Roman" panose="02020603050405020304" pitchFamily="18" charset="0"/>
                        </a:rPr>
                        <a:t>1996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latin typeface="Times New Roman" panose="02020603050405020304" pitchFamily="18" charset="0"/>
                          <a:cs typeface="Times New Roman" panose="02020603050405020304" pitchFamily="18" charset="0"/>
                        </a:rPr>
                        <a:t>Susan Rinaldo-Gallo</a:t>
                      </a:r>
                    </a:p>
                  </a:txBody>
                  <a:tcPr/>
                </a:tc>
                <a:extLst>
                  <a:ext uri="{0D108BD9-81ED-4DB2-BD59-A6C34878D82A}">
                    <a16:rowId xmlns:a16="http://schemas.microsoft.com/office/drawing/2014/main" val="647837393"/>
                  </a:ext>
                </a:extLst>
              </a:tr>
              <a:tr h="316247">
                <a:tc>
                  <a:txBody>
                    <a:bodyPr/>
                    <a:lstStyle/>
                    <a:p>
                      <a:r>
                        <a:rPr lang="en-US" sz="1700" dirty="0">
                          <a:latin typeface="Times New Roman" panose="02020603050405020304" pitchFamily="18" charset="0"/>
                          <a:cs typeface="Times New Roman" panose="02020603050405020304" pitchFamily="18" charset="0"/>
                        </a:rPr>
                        <a:t>1997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dirty="0">
                          <a:effectLst/>
                          <a:latin typeface="Times New Roman" panose="02020603050405020304" pitchFamily="18" charset="0"/>
                          <a:cs typeface="Times New Roman" panose="02020603050405020304" pitchFamily="18" charset="0"/>
                        </a:rPr>
                        <a:t>Garry Dukes</a:t>
                      </a:r>
                    </a:p>
                  </a:txBody>
                  <a:tcPr/>
                </a:tc>
                <a:extLst>
                  <a:ext uri="{0D108BD9-81ED-4DB2-BD59-A6C34878D82A}">
                    <a16:rowId xmlns:a16="http://schemas.microsoft.com/office/drawing/2014/main" val="2321543805"/>
                  </a:ext>
                </a:extLst>
              </a:tr>
              <a:tr h="298236">
                <a:tc>
                  <a:txBody>
                    <a:bodyPr/>
                    <a:lstStyle/>
                    <a:p>
                      <a:r>
                        <a:rPr lang="en-US" sz="1700" dirty="0">
                          <a:latin typeface="Times New Roman" panose="02020603050405020304" pitchFamily="18" charset="0"/>
                          <a:cs typeface="Times New Roman" panose="02020603050405020304" pitchFamily="18" charset="0"/>
                        </a:rPr>
                        <a:t>1998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dirty="0">
                          <a:effectLst/>
                          <a:latin typeface="Times New Roman" panose="02020603050405020304" pitchFamily="18" charset="0"/>
                          <a:cs typeface="Times New Roman" panose="02020603050405020304" pitchFamily="18" charset="0"/>
                        </a:rPr>
                        <a:t>Garry Dukes</a:t>
                      </a:r>
                    </a:p>
                  </a:txBody>
                  <a:tcPr/>
                </a:tc>
                <a:extLst>
                  <a:ext uri="{0D108BD9-81ED-4DB2-BD59-A6C34878D82A}">
                    <a16:rowId xmlns:a16="http://schemas.microsoft.com/office/drawing/2014/main" val="1090846390"/>
                  </a:ext>
                </a:extLst>
              </a:tr>
              <a:tr h="130596">
                <a:tc gridSpan="2">
                  <a:txBody>
                    <a:bodyPr/>
                    <a:lstStyle/>
                    <a:p>
                      <a:endParaRPr lang="en-US" sz="200" dirty="0">
                        <a:latin typeface="Times New Roman" panose="02020603050405020304" pitchFamily="18" charset="0"/>
                        <a:cs typeface="Times New Roman" panose="02020603050405020304" pitchFamily="18" charset="0"/>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0" i="0" u="none" strike="noStrike" dirty="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88173694"/>
                  </a:ext>
                </a:extLst>
              </a:tr>
              <a:tr h="370840">
                <a:tc gridSpan="2">
                  <a:txBody>
                    <a:bodyPr/>
                    <a:lstStyle/>
                    <a:p>
                      <a:r>
                        <a:rPr lang="en-US" sz="1700" b="1" dirty="0">
                          <a:solidFill>
                            <a:schemeClr val="bg1"/>
                          </a:solidFill>
                          <a:latin typeface="Times New Roman" panose="02020603050405020304" pitchFamily="18" charset="0"/>
                          <a:cs typeface="Times New Roman" panose="02020603050405020304" pitchFamily="18" charset="0"/>
                        </a:rPr>
                        <a:t>NBRC Officer Position Held - President</a:t>
                      </a:r>
                    </a:p>
                  </a:txBody>
                  <a:tcPr>
                    <a:solidFill>
                      <a:schemeClr val="accent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0" i="0" u="none" strike="noStrike" dirty="0">
                        <a:effectLst/>
                        <a:latin typeface="Times New Roman" panose="02020603050405020304" pitchFamily="18" charset="0"/>
                        <a:cs typeface="Times New Roman" panose="02020603050405020304" pitchFamily="18" charset="0"/>
                      </a:endParaRPr>
                    </a:p>
                  </a:txBody>
                  <a:tcPr>
                    <a:solidFill>
                      <a:schemeClr val="accent1"/>
                    </a:solidFill>
                  </a:tcPr>
                </a:tc>
                <a:extLst>
                  <a:ext uri="{0D108BD9-81ED-4DB2-BD59-A6C34878D82A}">
                    <a16:rowId xmlns:a16="http://schemas.microsoft.com/office/drawing/2014/main" val="2699753286"/>
                  </a:ext>
                </a:extLst>
              </a:tr>
              <a:tr h="370840">
                <a:tc>
                  <a:txBody>
                    <a:bodyPr/>
                    <a:lstStyle/>
                    <a:p>
                      <a:r>
                        <a:rPr lang="en-US" sz="1700" dirty="0">
                          <a:latin typeface="Times New Roman" panose="02020603050405020304" pitchFamily="18" charset="0"/>
                          <a:cs typeface="Times New Roman" panose="02020603050405020304" pitchFamily="18" charset="0"/>
                        </a:rPr>
                        <a:t>1999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0" i="0" u="none" strike="noStrike" dirty="0">
                          <a:effectLst/>
                          <a:latin typeface="Times New Roman" panose="02020603050405020304" pitchFamily="18" charset="0"/>
                          <a:cs typeface="Times New Roman" panose="02020603050405020304" pitchFamily="18" charset="0"/>
                        </a:rPr>
                        <a:t>Barbara Wilson</a:t>
                      </a:r>
                    </a:p>
                  </a:txBody>
                  <a:tcPr/>
                </a:tc>
                <a:extLst>
                  <a:ext uri="{0D108BD9-81ED-4DB2-BD59-A6C34878D82A}">
                    <a16:rowId xmlns:a16="http://schemas.microsoft.com/office/drawing/2014/main" val="3360015974"/>
                  </a:ext>
                </a:extLst>
              </a:tr>
            </a:tbl>
          </a:graphicData>
        </a:graphic>
      </p:graphicFrame>
    </p:spTree>
    <p:extLst>
      <p:ext uri="{BB962C8B-B14F-4D97-AF65-F5344CB8AC3E}">
        <p14:creationId xmlns:p14="http://schemas.microsoft.com/office/powerpoint/2010/main" val="2893148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116378"/>
            <a:ext cx="10515600" cy="731520"/>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Member Contribution at the National Level</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sz="half" idx="1"/>
            <p:extLst>
              <p:ext uri="{D42A27DB-BD31-4B8C-83A1-F6EECF244321}">
                <p14:modId xmlns:p14="http://schemas.microsoft.com/office/powerpoint/2010/main" val="590562397"/>
              </p:ext>
            </p:extLst>
          </p:nvPr>
        </p:nvGraphicFramePr>
        <p:xfrm>
          <a:off x="165100" y="847898"/>
          <a:ext cx="6070599" cy="5415690"/>
        </p:xfrm>
        <a:graphic>
          <a:graphicData uri="http://schemas.openxmlformats.org/drawingml/2006/table">
            <a:tbl>
              <a:tblPr firstRow="1" bandRow="1">
                <a:tableStyleId>{5C22544A-7EE6-4342-B048-85BDC9FD1C3A}</a:tableStyleId>
              </a:tblPr>
              <a:tblGrid>
                <a:gridCol w="1892365">
                  <a:extLst>
                    <a:ext uri="{9D8B030D-6E8A-4147-A177-3AD203B41FA5}">
                      <a16:colId xmlns:a16="http://schemas.microsoft.com/office/drawing/2014/main" val="1842735017"/>
                    </a:ext>
                  </a:extLst>
                </a:gridCol>
                <a:gridCol w="873841">
                  <a:extLst>
                    <a:ext uri="{9D8B030D-6E8A-4147-A177-3AD203B41FA5}">
                      <a16:colId xmlns:a16="http://schemas.microsoft.com/office/drawing/2014/main" val="1480043297"/>
                    </a:ext>
                  </a:extLst>
                </a:gridCol>
                <a:gridCol w="3304393">
                  <a:extLst>
                    <a:ext uri="{9D8B030D-6E8A-4147-A177-3AD203B41FA5}">
                      <a16:colId xmlns:a16="http://schemas.microsoft.com/office/drawing/2014/main" val="1540272140"/>
                    </a:ext>
                  </a:extLst>
                </a:gridCol>
              </a:tblGrid>
              <a:tr h="280784">
                <a:tc gridSpan="3">
                  <a:txBody>
                    <a:bodyPr/>
                    <a:lstStyle/>
                    <a:p>
                      <a:pPr algn="l"/>
                      <a:r>
                        <a:rPr lang="en-US" sz="2000" dirty="0">
                          <a:latin typeface="Times New Roman" panose="02020603050405020304" pitchFamily="18" charset="0"/>
                          <a:cs typeface="Times New Roman" panose="02020603050405020304" pitchFamily="18" charset="0"/>
                        </a:rPr>
                        <a:t>AARC Specialty Section Chair</a:t>
                      </a:r>
                    </a:p>
                  </a:txBody>
                  <a:tcPr marL="247062" marR="247062"/>
                </a:tc>
                <a:tc hMerge="1">
                  <a:txBody>
                    <a:bodyPr/>
                    <a:lstStyle/>
                    <a:p>
                      <a:endParaRPr lang="en-US"/>
                    </a:p>
                  </a:txBody>
                  <a:tcPr/>
                </a:tc>
                <a:tc hMerge="1">
                  <a:txBody>
                    <a:bodyPr/>
                    <a:lstStyle/>
                    <a:p>
                      <a:pPr algn="l"/>
                      <a:endParaRPr lang="en-US" sz="1600" dirty="0">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3911806873"/>
                  </a:ext>
                </a:extLst>
              </a:tr>
              <a:tr h="0">
                <a:tc gridSpan="2">
                  <a:txBody>
                    <a:bodyPr/>
                    <a:lstStyle/>
                    <a:p>
                      <a:pPr algn="l"/>
                      <a:endParaRPr lang="en-US" sz="200" dirty="0">
                        <a:latin typeface="Times New Roman" panose="02020603050405020304" pitchFamily="18" charset="0"/>
                        <a:cs typeface="Times New Roman" panose="02020603050405020304" pitchFamily="18" charset="0"/>
                      </a:endParaRPr>
                    </a:p>
                  </a:txBody>
                  <a:tcPr marL="247062" marR="247062">
                    <a:noFill/>
                  </a:tcPr>
                </a:tc>
                <a:tc hMerge="1">
                  <a:txBody>
                    <a:bodyPr/>
                    <a:lstStyle/>
                    <a:p>
                      <a:pPr algn="l"/>
                      <a:endParaRPr lang="en-US" sz="200" dirty="0">
                        <a:latin typeface="Times New Roman" panose="02020603050405020304" pitchFamily="18" charset="0"/>
                        <a:cs typeface="Times New Roman" panose="02020603050405020304" pitchFamily="18" charset="0"/>
                      </a:endParaRPr>
                    </a:p>
                  </a:txBody>
                  <a:tcPr marL="247062" marR="247062">
                    <a:noFill/>
                  </a:tcPr>
                </a:tc>
                <a:tc>
                  <a:txBody>
                    <a:bodyPr/>
                    <a:lstStyle/>
                    <a:p>
                      <a:pPr algn="l" fontAlgn="b"/>
                      <a:endParaRPr lang="en-US" sz="300" b="0" i="0" u="none" strike="noStrike" dirty="0">
                        <a:effectLst/>
                        <a:latin typeface="Times New Roman" panose="02020603050405020304" pitchFamily="18" charset="0"/>
                        <a:cs typeface="Times New Roman" panose="02020603050405020304" pitchFamily="18" charset="0"/>
                      </a:endParaRPr>
                    </a:p>
                  </a:txBody>
                  <a:tcPr marL="25736" marR="25736" marT="9525" marB="0" anchor="ctr">
                    <a:noFill/>
                  </a:tcPr>
                </a:tc>
                <a:extLst>
                  <a:ext uri="{0D108BD9-81ED-4DB2-BD59-A6C34878D82A}">
                    <a16:rowId xmlns:a16="http://schemas.microsoft.com/office/drawing/2014/main" val="2723925315"/>
                  </a:ext>
                </a:extLst>
              </a:tr>
              <a:tr h="232243">
                <a:tc gridSpan="3">
                  <a:txBody>
                    <a:bodyPr/>
                    <a:lstStyle/>
                    <a:p>
                      <a:pPr algn="l"/>
                      <a:r>
                        <a:rPr lang="en-US" sz="2000" b="1" dirty="0">
                          <a:latin typeface="Times New Roman" panose="02020603050405020304" pitchFamily="18" charset="0"/>
                          <a:cs typeface="Times New Roman" panose="02020603050405020304" pitchFamily="18" charset="0"/>
                        </a:rPr>
                        <a:t>Adult Acute Care Section</a:t>
                      </a:r>
                    </a:p>
                  </a:txBody>
                  <a:tcPr marL="247062" marR="247062"/>
                </a:tc>
                <a:tc hMerge="1">
                  <a:txBody>
                    <a:bodyPr/>
                    <a:lstStyle/>
                    <a:p>
                      <a:endParaRPr lang="en-US"/>
                    </a:p>
                  </a:txBody>
                  <a:tcPr/>
                </a:tc>
                <a:tc hMerge="1">
                  <a:txBody>
                    <a:bodyPr/>
                    <a:lstStyle/>
                    <a:p>
                      <a:pPr algn="l" fontAlgn="b"/>
                      <a:endParaRPr lang="en-US" sz="16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3136734001"/>
                  </a:ext>
                </a:extLst>
              </a:tr>
              <a:tr h="232243">
                <a:tc>
                  <a:txBody>
                    <a:bodyPr/>
                    <a:lstStyle/>
                    <a:p>
                      <a:pPr algn="l"/>
                      <a:r>
                        <a:rPr lang="en-US" sz="2000" dirty="0">
                          <a:latin typeface="Times New Roman" panose="02020603050405020304" pitchFamily="18" charset="0"/>
                          <a:cs typeface="Times New Roman" panose="02020603050405020304" pitchFamily="18" charset="0"/>
                        </a:rPr>
                        <a:t>2000-2005</a:t>
                      </a:r>
                    </a:p>
                  </a:txBody>
                  <a:tcPr marL="247062" marR="247062"/>
                </a:tc>
                <a:tc gridSpan="2">
                  <a:txBody>
                    <a:bodyPr/>
                    <a:lstStyle/>
                    <a:p>
                      <a:r>
                        <a:rPr lang="en-US" sz="2000" b="0" i="0" u="none" strike="noStrike" dirty="0">
                          <a:effectLst/>
                          <a:latin typeface="Times New Roman" panose="02020603050405020304" pitchFamily="18" charset="0"/>
                          <a:cs typeface="Times New Roman" panose="02020603050405020304" pitchFamily="18" charset="0"/>
                        </a:rPr>
                        <a:t>Nick </a:t>
                      </a:r>
                      <a:r>
                        <a:rPr lang="en-US" sz="2000" b="0" i="0" u="none" strike="noStrike" dirty="0" err="1">
                          <a:effectLst/>
                          <a:latin typeface="Times New Roman" panose="02020603050405020304" pitchFamily="18" charset="0"/>
                          <a:cs typeface="Times New Roman" panose="02020603050405020304" pitchFamily="18" charset="0"/>
                        </a:rPr>
                        <a:t>Widder</a:t>
                      </a:r>
                      <a:endParaRPr lang="en-US" sz="2000" dirty="0"/>
                    </a:p>
                  </a:txBody>
                  <a:tcPr marL="25736" marR="25736" marT="9525" marB="0" anchor="ctr"/>
                </a:tc>
                <a:tc hMerge="1">
                  <a:txBody>
                    <a:bodyPr/>
                    <a:lstStyle/>
                    <a:p>
                      <a:endParaRPr lang="en-US"/>
                    </a:p>
                  </a:txBody>
                  <a:tcPr/>
                </a:tc>
                <a:extLst>
                  <a:ext uri="{0D108BD9-81ED-4DB2-BD59-A6C34878D82A}">
                    <a16:rowId xmlns:a16="http://schemas.microsoft.com/office/drawing/2014/main" val="155472775"/>
                  </a:ext>
                </a:extLst>
              </a:tr>
              <a:tr h="232243">
                <a:tc>
                  <a:txBody>
                    <a:bodyPr/>
                    <a:lstStyle/>
                    <a:p>
                      <a:pPr algn="l"/>
                      <a:r>
                        <a:rPr lang="en-US" sz="2000" dirty="0">
                          <a:latin typeface="Times New Roman" panose="02020603050405020304" pitchFamily="18" charset="0"/>
                          <a:cs typeface="Times New Roman" panose="02020603050405020304" pitchFamily="18" charset="0"/>
                        </a:rPr>
                        <a:t>2007</a:t>
                      </a:r>
                    </a:p>
                  </a:txBody>
                  <a:tcPr marL="247062" marR="247062"/>
                </a:tc>
                <a:tc gridSpan="2">
                  <a:txBody>
                    <a:bodyPr/>
                    <a:lstStyle/>
                    <a:p>
                      <a:r>
                        <a:rPr lang="en-US" sz="2000" b="0" i="0" u="none" strike="noStrike" dirty="0">
                          <a:effectLst/>
                          <a:latin typeface="Times New Roman" panose="02020603050405020304" pitchFamily="18" charset="0"/>
                          <a:cs typeface="Times New Roman" panose="02020603050405020304" pitchFamily="18" charset="0"/>
                        </a:rPr>
                        <a:t>Nick </a:t>
                      </a:r>
                      <a:r>
                        <a:rPr lang="en-US" sz="2000" b="0" i="0" u="none" strike="noStrike" dirty="0" err="1">
                          <a:effectLst/>
                          <a:latin typeface="Times New Roman" panose="02020603050405020304" pitchFamily="18" charset="0"/>
                          <a:cs typeface="Times New Roman" panose="02020603050405020304" pitchFamily="18" charset="0"/>
                        </a:rPr>
                        <a:t>Widder</a:t>
                      </a:r>
                      <a:endParaRPr lang="en-US" sz="2000" dirty="0"/>
                    </a:p>
                  </a:txBody>
                  <a:tcPr marL="25736" marR="25736" marT="9525" marB="0" anchor="ctr"/>
                </a:tc>
                <a:tc hMerge="1">
                  <a:txBody>
                    <a:bodyPr/>
                    <a:lstStyle/>
                    <a:p>
                      <a:pPr algn="l" fontAlgn="b"/>
                      <a:r>
                        <a:rPr lang="en-US" sz="1600" b="0" i="0" u="none" strike="noStrike" dirty="0">
                          <a:effectLst/>
                          <a:latin typeface="Times New Roman" panose="02020603050405020304" pitchFamily="18" charset="0"/>
                          <a:cs typeface="Times New Roman" panose="02020603050405020304" pitchFamily="18" charset="0"/>
                        </a:rPr>
                        <a:t>Houston Anderson</a:t>
                      </a:r>
                    </a:p>
                  </a:txBody>
                  <a:tcPr marL="11498" marR="11498" marT="9525" marB="0" anchor="ctr"/>
                </a:tc>
                <a:extLst>
                  <a:ext uri="{0D108BD9-81ED-4DB2-BD59-A6C34878D82A}">
                    <a16:rowId xmlns:a16="http://schemas.microsoft.com/office/drawing/2014/main" val="948456392"/>
                  </a:ext>
                </a:extLst>
              </a:tr>
              <a:tr h="0">
                <a:tc gridSpan="3">
                  <a:txBody>
                    <a:bodyPr/>
                    <a:lstStyle/>
                    <a:p>
                      <a:pPr algn="l"/>
                      <a:endParaRPr lang="en-US" sz="200" dirty="0">
                        <a:latin typeface="Times New Roman" panose="02020603050405020304" pitchFamily="18" charset="0"/>
                        <a:cs typeface="Times New Roman" panose="02020603050405020304" pitchFamily="18" charset="0"/>
                      </a:endParaRPr>
                    </a:p>
                  </a:txBody>
                  <a:tcPr marL="247062" marR="247062">
                    <a:noFill/>
                  </a:tcPr>
                </a:tc>
                <a:tc hMerge="1">
                  <a:txBody>
                    <a:bodyPr/>
                    <a:lstStyle/>
                    <a:p>
                      <a:endParaRPr lang="en-US"/>
                    </a:p>
                  </a:txBody>
                  <a:tcPr/>
                </a:tc>
                <a:tc hMerge="1">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extLst>
                  <a:ext uri="{0D108BD9-81ED-4DB2-BD59-A6C34878D82A}">
                    <a16:rowId xmlns:a16="http://schemas.microsoft.com/office/drawing/2014/main" val="918905156"/>
                  </a:ext>
                </a:extLst>
              </a:tr>
              <a:tr h="21838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dirty="0">
                          <a:solidFill>
                            <a:schemeClr val="bg1"/>
                          </a:solidFill>
                          <a:effectLst/>
                          <a:latin typeface="Times New Roman" panose="02020603050405020304" pitchFamily="18" charset="0"/>
                          <a:cs typeface="Times New Roman" panose="02020603050405020304" pitchFamily="18" charset="0"/>
                        </a:rPr>
                        <a:t>AARC Specialty Section “Practitioner of the Year”</a:t>
                      </a:r>
                    </a:p>
                  </a:txBody>
                  <a:tcPr marL="247062" marR="247062">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7734251"/>
                  </a:ext>
                </a:extLst>
              </a:tr>
              <a:tr h="21838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dirty="0">
                          <a:effectLst/>
                          <a:latin typeface="Times New Roman" panose="02020603050405020304" pitchFamily="18" charset="0"/>
                          <a:cs typeface="Times New Roman" panose="02020603050405020304" pitchFamily="18" charset="0"/>
                        </a:rPr>
                        <a:t>Adult Acute Care Section</a:t>
                      </a:r>
                    </a:p>
                  </a:txBody>
                  <a:tcPr marL="247062" marR="247062"/>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dirty="0">
                        <a:effectLst/>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3500091401"/>
                  </a:ext>
                </a:extLst>
              </a:tr>
              <a:tr h="356671">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1997</a:t>
                      </a:r>
                    </a:p>
                  </a:txBody>
                  <a:tcPr marL="246888" marR="9525" marT="9525" marB="0" anchor="b"/>
                </a:tc>
                <a:tc gridSpan="2">
                  <a:txBody>
                    <a:bodyPr/>
                    <a:lstStyle/>
                    <a:p>
                      <a:r>
                        <a:rPr lang="en-US" sz="2000" dirty="0">
                          <a:latin typeface="Times New Roman" panose="02020603050405020304" pitchFamily="18" charset="0"/>
                          <a:cs typeface="Times New Roman" panose="02020603050405020304" pitchFamily="18" charset="0"/>
                        </a:rPr>
                        <a:t>Nick </a:t>
                      </a:r>
                      <a:r>
                        <a:rPr lang="en-US" sz="2000" dirty="0" err="1">
                          <a:latin typeface="Times New Roman" panose="02020603050405020304" pitchFamily="18" charset="0"/>
                          <a:cs typeface="Times New Roman" panose="02020603050405020304" pitchFamily="18" charset="0"/>
                        </a:rPr>
                        <a:t>Widder</a:t>
                      </a:r>
                      <a:endParaRPr lang="en-US" sz="2000" dirty="0"/>
                    </a:p>
                  </a:txBody>
                  <a:tcPr marL="25736" marR="25736"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2606408053"/>
                  </a:ext>
                </a:extLst>
              </a:tr>
              <a:tr h="304800">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2005</a:t>
                      </a:r>
                    </a:p>
                  </a:txBody>
                  <a:tcPr marL="246888" marR="9525" marT="9525" marB="0" anchor="b"/>
                </a:tc>
                <a:tc gridSpan="2">
                  <a:txBody>
                    <a:bodyPr/>
                    <a:lstStyle/>
                    <a:p>
                      <a:r>
                        <a:rPr lang="en-US" sz="2000" dirty="0">
                          <a:latin typeface="Times New Roman" panose="02020603050405020304" pitchFamily="18" charset="0"/>
                          <a:cs typeface="Times New Roman" panose="02020603050405020304" pitchFamily="18" charset="0"/>
                        </a:rPr>
                        <a:t>Joe Hylton</a:t>
                      </a:r>
                      <a:endParaRPr lang="en-US" sz="2000" dirty="0"/>
                    </a:p>
                  </a:txBody>
                  <a:tcPr marL="25736" marR="25736" marT="9525" marB="0" anchor="ctr"/>
                </a:tc>
                <a:tc hMerge="1">
                  <a:txBody>
                    <a:bodyPr/>
                    <a:lstStyle/>
                    <a:p>
                      <a:endParaRPr lang="en-US" dirty="0"/>
                    </a:p>
                  </a:txBody>
                  <a:tcPr/>
                </a:tc>
                <a:extLst>
                  <a:ext uri="{0D108BD9-81ED-4DB2-BD59-A6C34878D82A}">
                    <a16:rowId xmlns:a16="http://schemas.microsoft.com/office/drawing/2014/main" val="3839251420"/>
                  </a:ext>
                </a:extLst>
              </a:tr>
              <a:tr h="330200">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2007</a:t>
                      </a:r>
                    </a:p>
                  </a:txBody>
                  <a:tcPr marL="246888" marR="9525" marT="9525" marB="0" anchor="b"/>
                </a:tc>
                <a:tc gridSpan="2">
                  <a:txBody>
                    <a:bodyPr/>
                    <a:lstStyle/>
                    <a:p>
                      <a:r>
                        <a:rPr lang="en-US" sz="2000" dirty="0">
                          <a:latin typeface="Times New Roman" panose="02020603050405020304" pitchFamily="18" charset="0"/>
                          <a:cs typeface="Times New Roman" panose="02020603050405020304" pitchFamily="18" charset="0"/>
                        </a:rPr>
                        <a:t>Brady Scott</a:t>
                      </a:r>
                      <a:endParaRPr lang="en-US" sz="2000" dirty="0"/>
                    </a:p>
                  </a:txBody>
                  <a:tcPr marL="25736" marR="25736" marT="9525" marB="0" anchor="ctr"/>
                </a:tc>
                <a:tc hMerge="1">
                  <a:txBody>
                    <a:bodyPr/>
                    <a:lstStyle/>
                    <a:p>
                      <a:endParaRPr lang="en-US"/>
                    </a:p>
                  </a:txBody>
                  <a:tcPr/>
                </a:tc>
                <a:extLst>
                  <a:ext uri="{0D108BD9-81ED-4DB2-BD59-A6C34878D82A}">
                    <a16:rowId xmlns:a16="http://schemas.microsoft.com/office/drawing/2014/main" val="4108940736"/>
                  </a:ext>
                </a:extLst>
              </a:tr>
              <a:tr h="330200">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2008</a:t>
                      </a:r>
                    </a:p>
                  </a:txBody>
                  <a:tcPr marL="246888" marR="9525" marT="9525" marB="0" anchor="b"/>
                </a:tc>
                <a:tc gridSpan="2">
                  <a:txBody>
                    <a:bodyPr/>
                    <a:lstStyle/>
                    <a:p>
                      <a:r>
                        <a:rPr lang="en-US" sz="2000" dirty="0">
                          <a:latin typeface="Times New Roman" panose="02020603050405020304" pitchFamily="18" charset="0"/>
                          <a:cs typeface="Times New Roman" panose="02020603050405020304" pitchFamily="18" charset="0"/>
                        </a:rPr>
                        <a:t>Jhaymie Cappiello</a:t>
                      </a:r>
                      <a:endParaRPr lang="en-US" sz="2000" dirty="0"/>
                    </a:p>
                  </a:txBody>
                  <a:tcPr marL="25736" marR="25736" marT="9525" marB="0" anchor="ctr"/>
                </a:tc>
                <a:tc hMerge="1">
                  <a:txBody>
                    <a:bodyPr/>
                    <a:lstStyle/>
                    <a:p>
                      <a:endParaRPr lang="en-US" dirty="0"/>
                    </a:p>
                  </a:txBody>
                  <a:tcPr/>
                </a:tc>
                <a:extLst>
                  <a:ext uri="{0D108BD9-81ED-4DB2-BD59-A6C34878D82A}">
                    <a16:rowId xmlns:a16="http://schemas.microsoft.com/office/drawing/2014/main" val="2658006380"/>
                  </a:ext>
                </a:extLst>
              </a:tr>
              <a:tr h="152374">
                <a:tc gridSpan="3">
                  <a:txBody>
                    <a:bodyPr/>
                    <a:lstStyle/>
                    <a:p>
                      <a:pPr algn="l"/>
                      <a:endParaRPr lang="en-US" sz="200" dirty="0">
                        <a:latin typeface="Times New Roman" panose="02020603050405020304" pitchFamily="18" charset="0"/>
                        <a:cs typeface="Times New Roman" panose="02020603050405020304" pitchFamily="18" charset="0"/>
                      </a:endParaRPr>
                    </a:p>
                  </a:txBody>
                  <a:tcPr marL="247062" marR="247062">
                    <a:noFill/>
                  </a:tcPr>
                </a:tc>
                <a:tc hMerge="1">
                  <a:txBody>
                    <a:bodyPr/>
                    <a:lstStyle/>
                    <a:p>
                      <a:endParaRPr lang="en-US"/>
                    </a:p>
                  </a:txBody>
                  <a:tcPr/>
                </a:tc>
                <a:tc hMerge="1">
                  <a:txBody>
                    <a:bodyPr/>
                    <a:lstStyle/>
                    <a:p>
                      <a:pPr algn="l" fontAlgn="b"/>
                      <a:endParaRPr lang="en-US" sz="9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4118450515"/>
                  </a:ext>
                </a:extLst>
              </a:tr>
              <a:tr h="218388">
                <a:tc gridSpan="3">
                  <a:txBody>
                    <a:bodyPr/>
                    <a:lstStyle/>
                    <a:p>
                      <a:pPr algn="l"/>
                      <a:r>
                        <a:rPr lang="en-US" sz="2000" b="1" dirty="0">
                          <a:latin typeface="Times New Roman" panose="02020603050405020304" pitchFamily="18" charset="0"/>
                          <a:cs typeface="Times New Roman" panose="02020603050405020304" pitchFamily="18" charset="0"/>
                        </a:rPr>
                        <a:t>AARC Surface and Air Transport Section</a:t>
                      </a:r>
                    </a:p>
                  </a:txBody>
                  <a:tcPr marL="247062" marR="247062"/>
                </a:tc>
                <a:tc hMerge="1">
                  <a:txBody>
                    <a:bodyPr/>
                    <a:lstStyle/>
                    <a:p>
                      <a:endParaRPr lang="en-US"/>
                    </a:p>
                  </a:txBody>
                  <a:tcPr/>
                </a:tc>
                <a:tc hMerge="1">
                  <a:txBody>
                    <a:bodyPr/>
                    <a:lstStyle/>
                    <a:p>
                      <a:pPr algn="l"/>
                      <a:endParaRPr lang="en-US" sz="1400" dirty="0">
                        <a:latin typeface="Times New Roman" panose="02020603050405020304" pitchFamily="18" charset="0"/>
                        <a:cs typeface="Times New Roman" panose="02020603050405020304" pitchFamily="18" charset="0"/>
                      </a:endParaRPr>
                    </a:p>
                  </a:txBody>
                  <a:tcPr marL="110377" marR="110377"/>
                </a:tc>
                <a:extLst>
                  <a:ext uri="{0D108BD9-81ED-4DB2-BD59-A6C34878D82A}">
                    <a16:rowId xmlns:a16="http://schemas.microsoft.com/office/drawing/2014/main" val="2132937167"/>
                  </a:ext>
                </a:extLst>
              </a:tr>
              <a:tr h="212287">
                <a:tc>
                  <a:txBody>
                    <a:bodyPr/>
                    <a:lstStyle/>
                    <a:p>
                      <a:pPr algn="l"/>
                      <a:r>
                        <a:rPr lang="en-US" sz="2000" dirty="0">
                          <a:latin typeface="Times New Roman" panose="02020603050405020304" pitchFamily="18" charset="0"/>
                          <a:cs typeface="Times New Roman" panose="02020603050405020304" pitchFamily="18" charset="0"/>
                        </a:rPr>
                        <a:t>2006</a:t>
                      </a:r>
                    </a:p>
                  </a:txBody>
                  <a:tcPr marL="247062" marR="247062"/>
                </a:tc>
                <a:tc gridSpan="2">
                  <a:txBody>
                    <a:bodyPr/>
                    <a:lstStyle/>
                    <a:p>
                      <a:r>
                        <a:rPr lang="en-US" sz="2000" dirty="0">
                          <a:latin typeface="Times New Roman" panose="02020603050405020304" pitchFamily="18" charset="0"/>
                          <a:cs typeface="Times New Roman" panose="02020603050405020304" pitchFamily="18" charset="0"/>
                        </a:rPr>
                        <a:t>Scott Prater</a:t>
                      </a:r>
                      <a:endParaRPr lang="en-US" sz="2000" dirty="0"/>
                    </a:p>
                  </a:txBody>
                  <a:tcPr marL="25736" marR="25736"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1485273626"/>
                  </a:ext>
                </a:extLst>
              </a:tr>
              <a:tr h="218388">
                <a:tc>
                  <a:txBody>
                    <a:bodyPr/>
                    <a:lstStyle/>
                    <a:p>
                      <a:pPr algn="l"/>
                      <a:r>
                        <a:rPr lang="en-US" sz="2000" dirty="0">
                          <a:latin typeface="Times New Roman" panose="02020603050405020304" pitchFamily="18" charset="0"/>
                          <a:cs typeface="Times New Roman" panose="02020603050405020304" pitchFamily="18" charset="0"/>
                        </a:rPr>
                        <a:t>2015</a:t>
                      </a:r>
                    </a:p>
                  </a:txBody>
                  <a:tcPr marL="247062" marR="247062"/>
                </a:tc>
                <a:tc gridSpan="2">
                  <a:txBody>
                    <a:bodyPr/>
                    <a:lstStyle/>
                    <a:p>
                      <a:r>
                        <a:rPr lang="en-US" sz="2000" dirty="0">
                          <a:latin typeface="Times New Roman" panose="02020603050405020304" pitchFamily="18" charset="0"/>
                          <a:cs typeface="Times New Roman" panose="02020603050405020304" pitchFamily="18" charset="0"/>
                        </a:rPr>
                        <a:t>Joe Hylton</a:t>
                      </a:r>
                      <a:endParaRPr lang="en-US" sz="2000" dirty="0"/>
                    </a:p>
                  </a:txBody>
                  <a:tcPr marL="25736" marR="25736" marT="9525" marB="0" anchor="ctr"/>
                </a:tc>
                <a:tc hMerge="1">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11498" marR="11498" marT="9525" marB="0" anchor="ctr"/>
                </a:tc>
                <a:extLst>
                  <a:ext uri="{0D108BD9-81ED-4DB2-BD59-A6C34878D82A}">
                    <a16:rowId xmlns:a16="http://schemas.microsoft.com/office/drawing/2014/main" val="2507886270"/>
                  </a:ext>
                </a:extLst>
              </a:tr>
              <a:tr h="118719">
                <a:tc gridSpan="3">
                  <a:txBody>
                    <a:bodyPr/>
                    <a:lstStyle/>
                    <a:p>
                      <a:pPr algn="l"/>
                      <a:endParaRPr lang="en-US" sz="200" dirty="0">
                        <a:latin typeface="Times New Roman" panose="02020603050405020304" pitchFamily="18" charset="0"/>
                        <a:cs typeface="Times New Roman" panose="02020603050405020304" pitchFamily="18" charset="0"/>
                      </a:endParaRPr>
                    </a:p>
                  </a:txBody>
                  <a:tcPr marL="247062" marR="247062">
                    <a:noFill/>
                  </a:tcPr>
                </a:tc>
                <a:tc hMerge="1">
                  <a:txBody>
                    <a:bodyPr/>
                    <a:lstStyle/>
                    <a:p>
                      <a:endParaRPr lang="en-US"/>
                    </a:p>
                  </a:txBody>
                  <a:tcPr/>
                </a:tc>
                <a:tc hMerge="1">
                  <a:txBody>
                    <a:bodyPr/>
                    <a:lstStyle/>
                    <a:p>
                      <a:pPr algn="l"/>
                      <a:endParaRPr lang="en-US" sz="200" dirty="0">
                        <a:latin typeface="Times New Roman" panose="02020603050405020304" pitchFamily="18" charset="0"/>
                        <a:cs typeface="Times New Roman" panose="02020603050405020304" pitchFamily="18" charset="0"/>
                      </a:endParaRPr>
                    </a:p>
                  </a:txBody>
                  <a:tcPr marL="110377" marR="110377">
                    <a:noFill/>
                  </a:tcPr>
                </a:tc>
                <a:extLst>
                  <a:ext uri="{0D108BD9-81ED-4DB2-BD59-A6C34878D82A}">
                    <a16:rowId xmlns:a16="http://schemas.microsoft.com/office/drawing/2014/main" val="3338108605"/>
                  </a:ext>
                </a:extLst>
              </a:tr>
            </a:tbl>
          </a:graphicData>
        </a:graphic>
      </p:graphicFrame>
      <p:graphicFrame>
        <p:nvGraphicFramePr>
          <p:cNvPr id="14" name="Content Placeholder 13">
            <a:extLst>
              <a:ext uri="{FF2B5EF4-FFF2-40B4-BE49-F238E27FC236}">
                <a16:creationId xmlns:a16="http://schemas.microsoft.com/office/drawing/2014/main" id="{AAB1061E-E7E5-4EA0-8D01-06913C990351}"/>
              </a:ext>
            </a:extLst>
          </p:cNvPr>
          <p:cNvGraphicFramePr>
            <a:graphicFrameLocks noGrp="1"/>
          </p:cNvGraphicFramePr>
          <p:nvPr>
            <p:ph sz="half" idx="2"/>
            <p:extLst>
              <p:ext uri="{D42A27DB-BD31-4B8C-83A1-F6EECF244321}">
                <p14:modId xmlns:p14="http://schemas.microsoft.com/office/powerpoint/2010/main" val="1702301610"/>
              </p:ext>
            </p:extLst>
          </p:nvPr>
        </p:nvGraphicFramePr>
        <p:xfrm>
          <a:off x="6324600" y="847898"/>
          <a:ext cx="5702300" cy="5232862"/>
        </p:xfrm>
        <a:graphic>
          <a:graphicData uri="http://schemas.openxmlformats.org/drawingml/2006/table">
            <a:tbl>
              <a:tblPr firstRow="1" bandRow="1">
                <a:tableStyleId>{5C22544A-7EE6-4342-B048-85BDC9FD1C3A}</a:tableStyleId>
              </a:tblPr>
              <a:tblGrid>
                <a:gridCol w="1567493">
                  <a:extLst>
                    <a:ext uri="{9D8B030D-6E8A-4147-A177-3AD203B41FA5}">
                      <a16:colId xmlns:a16="http://schemas.microsoft.com/office/drawing/2014/main" val="2097698238"/>
                    </a:ext>
                  </a:extLst>
                </a:gridCol>
                <a:gridCol w="1472089">
                  <a:extLst>
                    <a:ext uri="{9D8B030D-6E8A-4147-A177-3AD203B41FA5}">
                      <a16:colId xmlns:a16="http://schemas.microsoft.com/office/drawing/2014/main" val="3718687393"/>
                    </a:ext>
                  </a:extLst>
                </a:gridCol>
                <a:gridCol w="2662718">
                  <a:extLst>
                    <a:ext uri="{9D8B030D-6E8A-4147-A177-3AD203B41FA5}">
                      <a16:colId xmlns:a16="http://schemas.microsoft.com/office/drawing/2014/main" val="674844681"/>
                    </a:ext>
                  </a:extLst>
                </a:gridCol>
              </a:tblGrid>
              <a:tr h="370840">
                <a:tc gridSpan="2">
                  <a:txBody>
                    <a:bodyPr/>
                    <a:lstStyle/>
                    <a:p>
                      <a:endParaRPr lang="en-US" sz="2800" dirty="0"/>
                    </a:p>
                  </a:txBody>
                  <a:tcPr>
                    <a:noFill/>
                  </a:tcPr>
                </a:tc>
                <a:tc hMerge="1">
                  <a:txBody>
                    <a:bodyPr/>
                    <a:lstStyle/>
                    <a:p>
                      <a:endParaRPr lang="en-US" sz="2400" dirty="0"/>
                    </a:p>
                  </a:txBody>
                  <a:tcPr>
                    <a:noFill/>
                  </a:tcPr>
                </a:tc>
                <a:tc>
                  <a:txBody>
                    <a:bodyPr/>
                    <a:lstStyle/>
                    <a:p>
                      <a:endParaRPr lang="en-US" dirty="0"/>
                    </a:p>
                  </a:txBody>
                  <a:tcPr>
                    <a:noFill/>
                  </a:tcPr>
                </a:tc>
                <a:extLst>
                  <a:ext uri="{0D108BD9-81ED-4DB2-BD59-A6C34878D82A}">
                    <a16:rowId xmlns:a16="http://schemas.microsoft.com/office/drawing/2014/main" val="1831244819"/>
                  </a:ext>
                </a:extLst>
              </a:tr>
              <a:tr h="370840">
                <a:tc gridSpan="2">
                  <a:txBody>
                    <a:bodyPr/>
                    <a:lstStyle/>
                    <a:p>
                      <a:endParaRPr lang="en-US" sz="2800" dirty="0"/>
                    </a:p>
                  </a:txBody>
                  <a:tcPr>
                    <a:noFill/>
                  </a:tcPr>
                </a:tc>
                <a:tc hMerge="1">
                  <a:txBody>
                    <a:bodyPr/>
                    <a:lstStyle/>
                    <a:p>
                      <a:endParaRPr lang="en-US"/>
                    </a:p>
                  </a:txBody>
                  <a:tcPr>
                    <a:noFill/>
                  </a:tcPr>
                </a:tc>
                <a:tc>
                  <a:txBody>
                    <a:bodyPr/>
                    <a:lstStyle/>
                    <a:p>
                      <a:endParaRPr lang="en-US" dirty="0"/>
                    </a:p>
                  </a:txBody>
                  <a:tcPr>
                    <a:noFill/>
                  </a:tcPr>
                </a:tc>
                <a:extLst>
                  <a:ext uri="{0D108BD9-81ED-4DB2-BD59-A6C34878D82A}">
                    <a16:rowId xmlns:a16="http://schemas.microsoft.com/office/drawing/2014/main" val="2278394403"/>
                  </a:ext>
                </a:extLst>
              </a:tr>
              <a:tr h="370840">
                <a:tc gridSpan="2">
                  <a:txBody>
                    <a:bodyPr/>
                    <a:lstStyle/>
                    <a:p>
                      <a:endParaRPr lang="en-US" dirty="0"/>
                    </a:p>
                  </a:txBody>
                  <a:tcPr>
                    <a:noFill/>
                  </a:tcPr>
                </a:tc>
                <a:tc hMerge="1">
                  <a:txBody>
                    <a:bodyPr/>
                    <a:lstStyle/>
                    <a:p>
                      <a:endParaRPr lang="en-US"/>
                    </a:p>
                  </a:txBody>
                  <a:tcPr>
                    <a:noFill/>
                  </a:tcPr>
                </a:tc>
                <a:tc>
                  <a:txBody>
                    <a:bodyPr/>
                    <a:lstStyle/>
                    <a:p>
                      <a:endParaRPr lang="en-US" dirty="0"/>
                    </a:p>
                  </a:txBody>
                  <a:tcPr>
                    <a:noFill/>
                  </a:tcPr>
                </a:tc>
                <a:extLst>
                  <a:ext uri="{0D108BD9-81ED-4DB2-BD59-A6C34878D82A}">
                    <a16:rowId xmlns:a16="http://schemas.microsoft.com/office/drawing/2014/main" val="1974770676"/>
                  </a:ext>
                </a:extLst>
              </a:tr>
              <a:tr h="370840">
                <a:tc gridSpan="2">
                  <a:txBody>
                    <a:bodyPr/>
                    <a:lstStyle/>
                    <a:p>
                      <a:endParaRPr lang="en-US" sz="2000" dirty="0"/>
                    </a:p>
                  </a:txBody>
                  <a:tcPr>
                    <a:noFill/>
                  </a:tcPr>
                </a:tc>
                <a:tc hMerge="1">
                  <a:txBody>
                    <a:bodyPr/>
                    <a:lstStyle/>
                    <a:p>
                      <a:endParaRPr lang="en-US"/>
                    </a:p>
                  </a:txBody>
                  <a:tcPr>
                    <a:noFill/>
                  </a:tcPr>
                </a:tc>
                <a:tc>
                  <a:txBody>
                    <a:bodyPr/>
                    <a:lstStyle/>
                    <a:p>
                      <a:endParaRPr lang="en-US" dirty="0"/>
                    </a:p>
                  </a:txBody>
                  <a:tcPr>
                    <a:noFill/>
                  </a:tcPr>
                </a:tc>
                <a:extLst>
                  <a:ext uri="{0D108BD9-81ED-4DB2-BD59-A6C34878D82A}">
                    <a16:rowId xmlns:a16="http://schemas.microsoft.com/office/drawing/2014/main" val="2838691579"/>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dirty="0">
                          <a:solidFill>
                            <a:schemeClr val="bg1"/>
                          </a:solidFill>
                          <a:effectLst/>
                          <a:latin typeface="Times New Roman" panose="02020603050405020304" pitchFamily="18" charset="0"/>
                          <a:cs typeface="Times New Roman" panose="02020603050405020304" pitchFamily="18" charset="0"/>
                        </a:rPr>
                        <a:t>AARC Specialty Section “Practitioner of the Year”</a:t>
                      </a:r>
                    </a:p>
                  </a:txBody>
                  <a:tcPr>
                    <a:solidFill>
                      <a:schemeClr val="accent1"/>
                    </a:solidFill>
                  </a:tcPr>
                </a:tc>
                <a:tc hMerge="1">
                  <a:txBody>
                    <a:bodyPr/>
                    <a:lstStyle/>
                    <a:p>
                      <a:endParaRPr lang="en-US"/>
                    </a:p>
                  </a:txBody>
                  <a:tcPr/>
                </a:tc>
                <a:tc hMerge="1">
                  <a:txBody>
                    <a:bodyPr/>
                    <a:lstStyle/>
                    <a:p>
                      <a:endParaRPr lang="en-US" dirty="0"/>
                    </a:p>
                  </a:txBody>
                  <a:tcPr>
                    <a:solidFill>
                      <a:schemeClr val="accent1"/>
                    </a:solidFill>
                  </a:tcPr>
                </a:tc>
                <a:extLst>
                  <a:ext uri="{0D108BD9-81ED-4DB2-BD59-A6C34878D82A}">
                    <a16:rowId xmlns:a16="http://schemas.microsoft.com/office/drawing/2014/main" val="345491451"/>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Times New Roman" panose="02020603050405020304" pitchFamily="18" charset="0"/>
                          <a:cs typeface="Times New Roman" panose="02020603050405020304" pitchFamily="18" charset="0"/>
                        </a:rPr>
                        <a:t>AARC Management Section</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4028805659"/>
                  </a:ext>
                </a:extLst>
              </a:tr>
              <a:tr h="370840">
                <a:tc>
                  <a:txBody>
                    <a:bodyPr/>
                    <a:lstStyle/>
                    <a:p>
                      <a:r>
                        <a:rPr lang="en-US" sz="2000" dirty="0">
                          <a:latin typeface="Times New Roman" panose="02020603050405020304" pitchFamily="18" charset="0"/>
                          <a:cs typeface="Times New Roman" panose="02020603050405020304" pitchFamily="18" charset="0"/>
                        </a:rPr>
                        <a:t>2015</a:t>
                      </a:r>
                    </a:p>
                  </a:txBody>
                  <a:tcPr/>
                </a:tc>
                <a:tc gridSpan="2">
                  <a:txBody>
                    <a:bodyPr/>
                    <a:lstStyle/>
                    <a:p>
                      <a:r>
                        <a:rPr lang="en-US" sz="2000" dirty="0">
                          <a:latin typeface="Times New Roman" panose="02020603050405020304" pitchFamily="18" charset="0"/>
                          <a:cs typeface="Times New Roman" panose="02020603050405020304" pitchFamily="18" charset="0"/>
                        </a:rPr>
                        <a:t>Garry Kauffman</a:t>
                      </a:r>
                    </a:p>
                  </a:txBody>
                  <a:tcPr/>
                </a:tc>
                <a:tc hMerge="1">
                  <a:txBody>
                    <a:bodyPr/>
                    <a:lstStyle/>
                    <a:p>
                      <a:endParaRPr lang="en-US"/>
                    </a:p>
                  </a:txBody>
                  <a:tcPr/>
                </a:tc>
                <a:extLst>
                  <a:ext uri="{0D108BD9-81ED-4DB2-BD59-A6C34878D82A}">
                    <a16:rowId xmlns:a16="http://schemas.microsoft.com/office/drawing/2014/main" val="1052590947"/>
                  </a:ext>
                </a:extLst>
              </a:tr>
              <a:tr h="0">
                <a:tc>
                  <a:txBody>
                    <a:bodyPr/>
                    <a:lstStyle/>
                    <a:p>
                      <a:endParaRPr lang="en-US" sz="200" dirty="0"/>
                    </a:p>
                  </a:txBody>
                  <a:tcPr>
                    <a:noFill/>
                  </a:tcPr>
                </a:tc>
                <a:tc gridSpan="2">
                  <a:txBody>
                    <a:bodyPr/>
                    <a:lstStyle/>
                    <a:p>
                      <a:endParaRPr lang="en-US" sz="200" dirty="0"/>
                    </a:p>
                  </a:txBody>
                  <a:tcPr>
                    <a:noFill/>
                  </a:tcPr>
                </a:tc>
                <a:tc hMerge="1">
                  <a:txBody>
                    <a:bodyPr/>
                    <a:lstStyle/>
                    <a:p>
                      <a:endParaRPr lang="en-US"/>
                    </a:p>
                  </a:txBody>
                  <a:tcPr/>
                </a:tc>
                <a:extLst>
                  <a:ext uri="{0D108BD9-81ED-4DB2-BD59-A6C34878D82A}">
                    <a16:rowId xmlns:a16="http://schemas.microsoft.com/office/drawing/2014/main" val="2666950813"/>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Times New Roman" panose="02020603050405020304" pitchFamily="18" charset="0"/>
                          <a:cs typeface="Times New Roman" panose="02020603050405020304" pitchFamily="18" charset="0"/>
                        </a:rPr>
                        <a:t>AARC Neonatal-Pediatrics Section</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04509264"/>
                  </a:ext>
                </a:extLst>
              </a:tr>
              <a:tr h="370840">
                <a:tc>
                  <a:txBody>
                    <a:bodyPr/>
                    <a:lstStyle/>
                    <a:p>
                      <a:r>
                        <a:rPr lang="en-US" sz="2000" dirty="0">
                          <a:latin typeface="Times New Roman" panose="02020603050405020304" pitchFamily="18" charset="0"/>
                          <a:cs typeface="Times New Roman" panose="02020603050405020304" pitchFamily="18" charset="0"/>
                        </a:rPr>
                        <a:t>2007</a:t>
                      </a:r>
                    </a:p>
                  </a:txBody>
                  <a:tcPr/>
                </a:tc>
                <a:tc gridSpan="2">
                  <a:txBody>
                    <a:bodyPr/>
                    <a:lstStyle/>
                    <a:p>
                      <a:r>
                        <a:rPr lang="en-US" sz="2000" dirty="0">
                          <a:latin typeface="Times New Roman" panose="02020603050405020304" pitchFamily="18" charset="0"/>
                          <a:cs typeface="Times New Roman" panose="02020603050405020304" pitchFamily="18" charset="0"/>
                        </a:rPr>
                        <a:t>Tiffany </a:t>
                      </a:r>
                      <a:r>
                        <a:rPr lang="en-US" sz="2000" dirty="0" err="1">
                          <a:latin typeface="Times New Roman" panose="02020603050405020304" pitchFamily="18" charset="0"/>
                          <a:cs typeface="Times New Roman" panose="02020603050405020304" pitchFamily="18" charset="0"/>
                        </a:rPr>
                        <a:t>Mabe</a:t>
                      </a:r>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extLst>
                  <a:ext uri="{0D108BD9-81ED-4DB2-BD59-A6C34878D82A}">
                    <a16:rowId xmlns:a16="http://schemas.microsoft.com/office/drawing/2014/main" val="3166611907"/>
                  </a:ext>
                </a:extLst>
              </a:tr>
              <a:tr h="370840">
                <a:tc>
                  <a:txBody>
                    <a:bodyPr/>
                    <a:lstStyle/>
                    <a:p>
                      <a:r>
                        <a:rPr lang="en-US" sz="2000" dirty="0">
                          <a:latin typeface="Times New Roman" panose="02020603050405020304" pitchFamily="18" charset="0"/>
                          <a:cs typeface="Times New Roman" panose="02020603050405020304" pitchFamily="18" charset="0"/>
                        </a:rPr>
                        <a:t>2014</a:t>
                      </a:r>
                    </a:p>
                  </a:txBody>
                  <a:tcPr/>
                </a:tc>
                <a:tc gridSpan="2">
                  <a:txBody>
                    <a:bodyPr/>
                    <a:lstStyle/>
                    <a:p>
                      <a:r>
                        <a:rPr lang="en-US" sz="2000" dirty="0">
                          <a:latin typeface="Times New Roman" panose="02020603050405020304" pitchFamily="18" charset="0"/>
                          <a:cs typeface="Times New Roman" panose="02020603050405020304" pitchFamily="18" charset="0"/>
                        </a:rPr>
                        <a:t>Karl Kaminski</a:t>
                      </a:r>
                    </a:p>
                  </a:txBody>
                  <a:tcPr/>
                </a:tc>
                <a:tc hMerge="1">
                  <a:txBody>
                    <a:bodyPr/>
                    <a:lstStyle/>
                    <a:p>
                      <a:endParaRPr lang="en-US" dirty="0"/>
                    </a:p>
                  </a:txBody>
                  <a:tcPr/>
                </a:tc>
                <a:extLst>
                  <a:ext uri="{0D108BD9-81ED-4DB2-BD59-A6C34878D82A}">
                    <a16:rowId xmlns:a16="http://schemas.microsoft.com/office/drawing/2014/main" val="649651192"/>
                  </a:ext>
                </a:extLst>
              </a:tr>
              <a:tr h="137622">
                <a:tc gridSpan="3">
                  <a:txBody>
                    <a:bodyPr/>
                    <a:lstStyle/>
                    <a:p>
                      <a:endParaRPr lang="en-US" sz="200" dirty="0"/>
                    </a:p>
                  </a:txBody>
                  <a:tcPr>
                    <a:no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328496954"/>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Times New Roman" panose="02020603050405020304" pitchFamily="18" charset="0"/>
                          <a:cs typeface="Times New Roman" panose="02020603050405020304" pitchFamily="18" charset="0"/>
                        </a:rPr>
                        <a:t>AARC Continuing Care / Rehabilitation Section</a:t>
                      </a:r>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232553150"/>
                  </a:ext>
                </a:extLst>
              </a:tr>
              <a:tr h="370840">
                <a:tc>
                  <a:txBody>
                    <a:bodyPr/>
                    <a:lstStyle/>
                    <a:p>
                      <a:r>
                        <a:rPr lang="en-US" sz="2000" dirty="0">
                          <a:latin typeface="Times New Roman" panose="02020603050405020304" pitchFamily="18" charset="0"/>
                          <a:cs typeface="Times New Roman" panose="02020603050405020304" pitchFamily="18" charset="0"/>
                        </a:rPr>
                        <a:t>2013</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Connie Paladenech</a:t>
                      </a:r>
                    </a:p>
                  </a:txBody>
                  <a:tcPr/>
                </a:tc>
                <a:tc hMerge="1">
                  <a:txBody>
                    <a:bodyPr/>
                    <a:lstStyle/>
                    <a:p>
                      <a:endParaRPr lang="en-US" dirty="0"/>
                    </a:p>
                  </a:txBody>
                  <a:tcPr/>
                </a:tc>
                <a:extLst>
                  <a:ext uri="{0D108BD9-81ED-4DB2-BD59-A6C34878D82A}">
                    <a16:rowId xmlns:a16="http://schemas.microsoft.com/office/drawing/2014/main" val="1293010953"/>
                  </a:ext>
                </a:extLst>
              </a:tr>
            </a:tbl>
          </a:graphicData>
        </a:graphic>
      </p:graphicFrame>
    </p:spTree>
    <p:extLst>
      <p:ext uri="{BB962C8B-B14F-4D97-AF65-F5344CB8AC3E}">
        <p14:creationId xmlns:p14="http://schemas.microsoft.com/office/powerpoint/2010/main" val="658620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225425"/>
            <a:ext cx="10515600" cy="561975"/>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Member Honored at the National Level</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sz="half" idx="1"/>
            <p:extLst>
              <p:ext uri="{D42A27DB-BD31-4B8C-83A1-F6EECF244321}">
                <p14:modId xmlns:p14="http://schemas.microsoft.com/office/powerpoint/2010/main" val="2402788052"/>
              </p:ext>
            </p:extLst>
          </p:nvPr>
        </p:nvGraphicFramePr>
        <p:xfrm>
          <a:off x="330200" y="787400"/>
          <a:ext cx="4813300" cy="3526648"/>
        </p:xfrm>
        <a:graphic>
          <a:graphicData uri="http://schemas.openxmlformats.org/drawingml/2006/table">
            <a:tbl>
              <a:tblPr firstRow="1" bandRow="1">
                <a:tableStyleId>{5C22544A-7EE6-4342-B048-85BDC9FD1C3A}</a:tableStyleId>
              </a:tblPr>
              <a:tblGrid>
                <a:gridCol w="1187516">
                  <a:extLst>
                    <a:ext uri="{9D8B030D-6E8A-4147-A177-3AD203B41FA5}">
                      <a16:colId xmlns:a16="http://schemas.microsoft.com/office/drawing/2014/main" val="1842735017"/>
                    </a:ext>
                  </a:extLst>
                </a:gridCol>
                <a:gridCol w="3625784">
                  <a:extLst>
                    <a:ext uri="{9D8B030D-6E8A-4147-A177-3AD203B41FA5}">
                      <a16:colId xmlns:a16="http://schemas.microsoft.com/office/drawing/2014/main" val="429517857"/>
                    </a:ext>
                  </a:extLst>
                </a:gridCol>
              </a:tblGrid>
              <a:tr h="471041">
                <a:tc gridSpan="2">
                  <a:txBody>
                    <a:bodyPr/>
                    <a:lstStyle/>
                    <a:p>
                      <a:pPr algn="l"/>
                      <a:r>
                        <a:rPr lang="en-US" sz="2000" dirty="0">
                          <a:latin typeface="Times New Roman" panose="02020603050405020304" pitchFamily="18" charset="0"/>
                          <a:cs typeface="Times New Roman" panose="02020603050405020304" pitchFamily="18" charset="0"/>
                        </a:rPr>
                        <a:t>AARC Jimmy A. Young Award</a:t>
                      </a:r>
                    </a:p>
                  </a:txBody>
                  <a:tcPr marL="42564" marR="42564"/>
                </a:tc>
                <a:tc hMerge="1">
                  <a:txBody>
                    <a:bodyPr/>
                    <a:lstStyle/>
                    <a:p>
                      <a:pPr algn="l"/>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1806873"/>
                  </a:ext>
                </a:extLst>
              </a:tr>
              <a:tr h="373662">
                <a:tc>
                  <a:txBody>
                    <a:bodyPr/>
                    <a:lstStyle/>
                    <a:p>
                      <a:pPr algn="ctr" fontAlgn="b"/>
                      <a:r>
                        <a:rPr lang="en-US" sz="2000" b="0" i="0" u="none" strike="noStrike" dirty="0">
                          <a:effectLst/>
                          <a:latin typeface="Times New Roman" panose="02020603050405020304" pitchFamily="18" charset="0"/>
                          <a:cs typeface="Times New Roman" panose="02020603050405020304" pitchFamily="18" charset="0"/>
                        </a:rPr>
                        <a:t>1990</a:t>
                      </a:r>
                    </a:p>
                  </a:txBody>
                  <a:tcPr marL="4434" marR="4434" marT="9525" marB="0" anchor="b"/>
                </a:tc>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Houston Anderson</a:t>
                      </a:r>
                    </a:p>
                  </a:txBody>
                  <a:tcPr marL="114923" marR="4434" marT="9525" marB="0" anchor="b"/>
                </a:tc>
                <a:extLst>
                  <a:ext uri="{0D108BD9-81ED-4DB2-BD59-A6C34878D82A}">
                    <a16:rowId xmlns:a16="http://schemas.microsoft.com/office/drawing/2014/main" val="3746629406"/>
                  </a:ext>
                </a:extLst>
              </a:tr>
              <a:tr h="373662">
                <a:tc>
                  <a:txBody>
                    <a:bodyPr/>
                    <a:lstStyle/>
                    <a:p>
                      <a:pPr algn="ctr" fontAlgn="b"/>
                      <a:r>
                        <a:rPr lang="en-US" sz="2000" b="0" i="0" u="none" strike="noStrike" dirty="0">
                          <a:effectLst/>
                          <a:latin typeface="Times New Roman" panose="02020603050405020304" pitchFamily="18" charset="0"/>
                          <a:cs typeface="Times New Roman" panose="02020603050405020304" pitchFamily="18" charset="0"/>
                        </a:rPr>
                        <a:t>2007</a:t>
                      </a:r>
                    </a:p>
                  </a:txBody>
                  <a:tcPr marL="4434" marR="4434" marT="9525" marB="0" anchor="b"/>
                </a:tc>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Neil </a:t>
                      </a:r>
                      <a:r>
                        <a:rPr lang="en-US" sz="2000" b="0" i="0" u="none" strike="noStrike" dirty="0" err="1">
                          <a:effectLst/>
                          <a:latin typeface="Times New Roman" panose="02020603050405020304" pitchFamily="18" charset="0"/>
                          <a:cs typeface="Times New Roman" panose="02020603050405020304" pitchFamily="18" charset="0"/>
                        </a:rPr>
                        <a:t>MacIntyre</a:t>
                      </a:r>
                      <a:endParaRPr lang="en-US" sz="2000" b="0" i="0" u="none" strike="noStrike" dirty="0">
                        <a:effectLst/>
                        <a:latin typeface="Times New Roman" panose="02020603050405020304" pitchFamily="18" charset="0"/>
                        <a:cs typeface="Times New Roman" panose="02020603050405020304" pitchFamily="18" charset="0"/>
                      </a:endParaRPr>
                    </a:p>
                  </a:txBody>
                  <a:tcPr marL="114923" marR="4434" marT="9525" marB="0" anchor="b"/>
                </a:tc>
                <a:extLst>
                  <a:ext uri="{0D108BD9-81ED-4DB2-BD59-A6C34878D82A}">
                    <a16:rowId xmlns:a16="http://schemas.microsoft.com/office/drawing/2014/main" val="362757693"/>
                  </a:ext>
                </a:extLst>
              </a:tr>
              <a:tr h="373662">
                <a:tc>
                  <a:txBody>
                    <a:bodyPr/>
                    <a:lstStyle/>
                    <a:p>
                      <a:pPr algn="ctr" fontAlgn="b"/>
                      <a:endParaRPr lang="en-US" sz="2000" b="0" i="0" u="none" strike="noStrike" dirty="0">
                        <a:effectLst/>
                        <a:latin typeface="Arial" panose="020B0604020202020204" pitchFamily="34" charset="0"/>
                      </a:endParaRPr>
                    </a:p>
                  </a:txBody>
                  <a:tcPr marL="4434" marR="4434" marT="9525" marB="0" anchor="b">
                    <a:noFill/>
                  </a:tcPr>
                </a:tc>
                <a:tc>
                  <a:txBody>
                    <a:bodyPr/>
                    <a:lstStyle/>
                    <a:p>
                      <a:pPr algn="l" fontAlgn="b"/>
                      <a:endParaRPr lang="en-US" sz="2000" b="0" i="0" u="none" strike="noStrike" dirty="0">
                        <a:effectLst/>
                        <a:latin typeface="Arial" panose="020B0604020202020204" pitchFamily="34" charset="0"/>
                      </a:endParaRPr>
                    </a:p>
                  </a:txBody>
                  <a:tcPr marL="4434" marR="4434" marT="9525" marB="0" anchor="b">
                    <a:noFill/>
                  </a:tcPr>
                </a:tc>
                <a:extLst>
                  <a:ext uri="{0D108BD9-81ED-4DB2-BD59-A6C34878D82A}">
                    <a16:rowId xmlns:a16="http://schemas.microsoft.com/office/drawing/2014/main" val="2059186187"/>
                  </a:ext>
                </a:extLst>
              </a:tr>
              <a:tr h="439973">
                <a:tc gridSpan="2">
                  <a:txBody>
                    <a:bodyPr/>
                    <a:lstStyle/>
                    <a:p>
                      <a:pPr algn="l" fontAlgn="b"/>
                      <a:r>
                        <a:rPr lang="en-US" sz="2000" b="1" i="0" u="none" strike="noStrike" dirty="0">
                          <a:solidFill>
                            <a:schemeClr val="bg1"/>
                          </a:solidFill>
                          <a:effectLst/>
                          <a:latin typeface="Times New Roman" panose="02020603050405020304" pitchFamily="18" charset="0"/>
                          <a:cs typeface="Times New Roman" panose="02020603050405020304" pitchFamily="18" charset="0"/>
                        </a:rPr>
                        <a:t>American Respiratory Care Foundation</a:t>
                      </a:r>
                    </a:p>
                  </a:txBody>
                  <a:tcPr marL="45720" marR="4434" marT="9525" marB="0" anchor="ctr">
                    <a:solidFill>
                      <a:schemeClr val="accent1"/>
                    </a:solidFill>
                  </a:tcPr>
                </a:tc>
                <a:tc hMerge="1">
                  <a:txBody>
                    <a:bodyPr/>
                    <a:lstStyle/>
                    <a:p>
                      <a:pPr algn="l" fontAlgn="b"/>
                      <a:endParaRPr lang="en-US"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32535358"/>
                  </a:ext>
                </a:extLst>
              </a:tr>
              <a:tr h="373662">
                <a:tc gridSpan="2">
                  <a:txBody>
                    <a:bodyPr/>
                    <a:lstStyle/>
                    <a:p>
                      <a:pPr algn="ctr" fontAlgn="b"/>
                      <a:r>
                        <a:rPr lang="en-US" sz="2000" b="1" i="0" u="none" strike="noStrike" dirty="0">
                          <a:effectLst/>
                          <a:latin typeface="Times New Roman" panose="02020603050405020304" pitchFamily="18" charset="0"/>
                          <a:cs typeface="Times New Roman" panose="02020603050405020304" pitchFamily="18" charset="0"/>
                        </a:rPr>
                        <a:t>Allen and </a:t>
                      </a:r>
                      <a:r>
                        <a:rPr lang="en-US" sz="2000" b="1" i="0" u="none" strike="noStrike" dirty="0" err="1">
                          <a:effectLst/>
                          <a:latin typeface="Times New Roman" panose="02020603050405020304" pitchFamily="18" charset="0"/>
                          <a:cs typeface="Times New Roman" panose="02020603050405020304" pitchFamily="18" charset="0"/>
                        </a:rPr>
                        <a:t>Hansbury</a:t>
                      </a:r>
                      <a:r>
                        <a:rPr lang="en-US" sz="2000" b="1" i="0" u="none" strike="noStrike" dirty="0">
                          <a:effectLst/>
                          <a:latin typeface="Times New Roman" panose="02020603050405020304" pitchFamily="18" charset="0"/>
                          <a:cs typeface="Times New Roman" panose="02020603050405020304" pitchFamily="18" charset="0"/>
                        </a:rPr>
                        <a:t> Award</a:t>
                      </a:r>
                    </a:p>
                  </a:txBody>
                  <a:tcPr marL="4434" marR="4434" marT="9525" marB="0" anchor="b"/>
                </a:tc>
                <a:tc hMerge="1">
                  <a:txBody>
                    <a:bodyPr/>
                    <a:lstStyle/>
                    <a:p>
                      <a:pPr algn="l" fontAlgn="b"/>
                      <a:endParaRPr lang="en-US" sz="2000" b="0" i="0" u="none" strike="noStrike" dirty="0">
                        <a:effectLst/>
                        <a:latin typeface="Arial" panose="020B0604020202020204" pitchFamily="34" charset="0"/>
                      </a:endParaRPr>
                    </a:p>
                  </a:txBody>
                  <a:tcPr marL="4434" marR="4434" marT="9525" marB="0" anchor="b"/>
                </a:tc>
                <a:extLst>
                  <a:ext uri="{0D108BD9-81ED-4DB2-BD59-A6C34878D82A}">
                    <a16:rowId xmlns:a16="http://schemas.microsoft.com/office/drawing/2014/main" val="3285327575"/>
                  </a:ext>
                </a:extLst>
              </a:tr>
              <a:tr h="373662">
                <a:tc>
                  <a:txBody>
                    <a:bodyPr/>
                    <a:lstStyle/>
                    <a:p>
                      <a:pPr algn="ctr" fontAlgn="b"/>
                      <a:r>
                        <a:rPr lang="en-US" sz="2000" b="0" i="0" u="none" strike="noStrike" dirty="0">
                          <a:effectLst/>
                          <a:latin typeface="Times New Roman" panose="02020603050405020304" pitchFamily="18" charset="0"/>
                          <a:cs typeface="Times New Roman" panose="02020603050405020304" pitchFamily="18" charset="0"/>
                        </a:rPr>
                        <a:t>1993</a:t>
                      </a:r>
                    </a:p>
                  </a:txBody>
                  <a:tcPr marL="4434" marR="4434" marT="9525" marB="0" anchor="b"/>
                </a:tc>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Susan Rinaldo-Gallo</a:t>
                      </a:r>
                    </a:p>
                  </a:txBody>
                  <a:tcPr marL="4434" marR="4434" marT="9525" marB="0" anchor="b"/>
                </a:tc>
                <a:extLst>
                  <a:ext uri="{0D108BD9-81ED-4DB2-BD59-A6C34878D82A}">
                    <a16:rowId xmlns:a16="http://schemas.microsoft.com/office/drawing/2014/main" val="3338108605"/>
                  </a:ext>
                </a:extLst>
              </a:tr>
              <a:tr h="373662">
                <a:tc>
                  <a:txBody>
                    <a:bodyPr/>
                    <a:lstStyle/>
                    <a:p>
                      <a:pPr algn="ctr" fontAlgn="b"/>
                      <a:r>
                        <a:rPr lang="en-US" sz="2000" b="0" i="0" u="none" strike="noStrike" dirty="0">
                          <a:effectLst/>
                          <a:latin typeface="Times New Roman" panose="02020603050405020304" pitchFamily="18" charset="0"/>
                          <a:cs typeface="Times New Roman" panose="02020603050405020304" pitchFamily="18" charset="0"/>
                        </a:rPr>
                        <a:t>1993</a:t>
                      </a:r>
                    </a:p>
                  </a:txBody>
                  <a:tcPr marL="4434" marR="4434" marT="9525" marB="0" anchor="b"/>
                </a:tc>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Jan Thalman</a:t>
                      </a:r>
                    </a:p>
                  </a:txBody>
                  <a:tcPr marL="4434" marR="4434" marT="9525" marB="0" anchor="b"/>
                </a:tc>
                <a:extLst>
                  <a:ext uri="{0D108BD9-81ED-4DB2-BD59-A6C34878D82A}">
                    <a16:rowId xmlns:a16="http://schemas.microsoft.com/office/drawing/2014/main" val="3160692816"/>
                  </a:ext>
                </a:extLst>
              </a:tr>
              <a:tr h="373662">
                <a:tc>
                  <a:txBody>
                    <a:bodyPr/>
                    <a:lstStyle/>
                    <a:p>
                      <a:pPr algn="ctr" fontAlgn="b"/>
                      <a:r>
                        <a:rPr lang="en-US" sz="2000" b="0" i="0" u="none" strike="noStrike" dirty="0">
                          <a:effectLst/>
                          <a:latin typeface="Times New Roman" panose="02020603050405020304" pitchFamily="18" charset="0"/>
                          <a:cs typeface="Times New Roman" panose="02020603050405020304" pitchFamily="18" charset="0"/>
                        </a:rPr>
                        <a:t>1993</a:t>
                      </a:r>
                    </a:p>
                  </a:txBody>
                  <a:tcPr marL="4434" marR="4434" marT="9525" marB="0" anchor="b"/>
                </a:tc>
                <a:tc>
                  <a:txBody>
                    <a:bodyPr/>
                    <a:lstStyle/>
                    <a:p>
                      <a:pPr algn="l" fontAlgn="b"/>
                      <a:r>
                        <a:rPr lang="en-US" sz="2000" b="0" i="0" u="none" strike="noStrike" dirty="0">
                          <a:effectLst/>
                          <a:latin typeface="Times New Roman" panose="02020603050405020304" pitchFamily="18" charset="0"/>
                          <a:cs typeface="Times New Roman" panose="02020603050405020304" pitchFamily="18" charset="0"/>
                        </a:rPr>
                        <a:t>Neil </a:t>
                      </a:r>
                      <a:r>
                        <a:rPr lang="en-US" sz="2000" b="0" i="0" u="none" strike="noStrike" dirty="0" err="1">
                          <a:effectLst/>
                          <a:latin typeface="Times New Roman" panose="02020603050405020304" pitchFamily="18" charset="0"/>
                          <a:cs typeface="Times New Roman" panose="02020603050405020304" pitchFamily="18" charset="0"/>
                        </a:rPr>
                        <a:t>MacIntyre</a:t>
                      </a:r>
                      <a:r>
                        <a:rPr lang="en-US" sz="2000" b="0" i="0" u="none" strike="noStrike" dirty="0">
                          <a:effectLst/>
                          <a:latin typeface="Times New Roman" panose="02020603050405020304" pitchFamily="18" charset="0"/>
                          <a:cs typeface="Times New Roman" panose="02020603050405020304" pitchFamily="18" charset="0"/>
                        </a:rPr>
                        <a:t>, MD</a:t>
                      </a:r>
                    </a:p>
                  </a:txBody>
                  <a:tcPr marL="4434" marR="4434" marT="9525" marB="0" anchor="b"/>
                </a:tc>
                <a:extLst>
                  <a:ext uri="{0D108BD9-81ED-4DB2-BD59-A6C34878D82A}">
                    <a16:rowId xmlns:a16="http://schemas.microsoft.com/office/drawing/2014/main" val="3124899614"/>
                  </a:ext>
                </a:extLst>
              </a:tr>
            </a:tbl>
          </a:graphicData>
        </a:graphic>
      </p:graphicFrame>
      <p:graphicFrame>
        <p:nvGraphicFramePr>
          <p:cNvPr id="3" name="Content Placeholder 2">
            <a:extLst>
              <a:ext uri="{FF2B5EF4-FFF2-40B4-BE49-F238E27FC236}">
                <a16:creationId xmlns:a16="http://schemas.microsoft.com/office/drawing/2014/main" id="{82FD5054-CBFB-44F9-89DB-ED3CD7D104BD}"/>
              </a:ext>
            </a:extLst>
          </p:cNvPr>
          <p:cNvGraphicFramePr>
            <a:graphicFrameLocks noGrp="1"/>
          </p:cNvGraphicFramePr>
          <p:nvPr>
            <p:ph sz="half" idx="2"/>
            <p:extLst>
              <p:ext uri="{D42A27DB-BD31-4B8C-83A1-F6EECF244321}">
                <p14:modId xmlns:p14="http://schemas.microsoft.com/office/powerpoint/2010/main" val="3197027756"/>
              </p:ext>
            </p:extLst>
          </p:nvPr>
        </p:nvGraphicFramePr>
        <p:xfrm>
          <a:off x="5359400" y="787400"/>
          <a:ext cx="6502400" cy="5845171"/>
        </p:xfrm>
        <a:graphic>
          <a:graphicData uri="http://schemas.openxmlformats.org/drawingml/2006/table">
            <a:tbl>
              <a:tblPr firstRow="1" bandRow="1">
                <a:tableStyleId>{5C22544A-7EE6-4342-B048-85BDC9FD1C3A}</a:tableStyleId>
              </a:tblPr>
              <a:tblGrid>
                <a:gridCol w="1917700">
                  <a:extLst>
                    <a:ext uri="{9D8B030D-6E8A-4147-A177-3AD203B41FA5}">
                      <a16:colId xmlns:a16="http://schemas.microsoft.com/office/drawing/2014/main" val="3880263913"/>
                    </a:ext>
                  </a:extLst>
                </a:gridCol>
                <a:gridCol w="4584700">
                  <a:extLst>
                    <a:ext uri="{9D8B030D-6E8A-4147-A177-3AD203B41FA5}">
                      <a16:colId xmlns:a16="http://schemas.microsoft.com/office/drawing/2014/main" val="210633714"/>
                    </a:ext>
                  </a:extLst>
                </a:gridCol>
              </a:tblGrid>
              <a:tr h="3941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Times New Roman" panose="02020603050405020304" pitchFamily="18" charset="0"/>
                          <a:cs typeface="Times New Roman" panose="02020603050405020304" pitchFamily="18" charset="0"/>
                        </a:rPr>
                        <a:t>Fellow of the American Association for Respiratory Care </a:t>
                      </a:r>
                      <a:endParaRPr lang="en-US" sz="1800" dirty="0"/>
                    </a:p>
                  </a:txBody>
                  <a:tcPr/>
                </a:tc>
                <a:tc hMerge="1">
                  <a:txBody>
                    <a:bodyPr/>
                    <a:lstStyle/>
                    <a:p>
                      <a:endParaRPr lang="en-US" dirty="0"/>
                    </a:p>
                  </a:txBody>
                  <a:tcPr/>
                </a:tc>
                <a:extLst>
                  <a:ext uri="{0D108BD9-81ED-4DB2-BD59-A6C34878D82A}">
                    <a16:rowId xmlns:a16="http://schemas.microsoft.com/office/drawing/2014/main" val="4056486152"/>
                  </a:ext>
                </a:extLst>
              </a:tr>
              <a:tr h="340686">
                <a:tc>
                  <a:txBody>
                    <a:bodyPr/>
                    <a:lstStyle/>
                    <a:p>
                      <a:r>
                        <a:rPr lang="en-US" sz="1600" dirty="0"/>
                        <a:t>1998</a:t>
                      </a:r>
                    </a:p>
                  </a:txBody>
                  <a:tcPr/>
                </a:tc>
                <a:tc>
                  <a:txBody>
                    <a:bodyPr/>
                    <a:lstStyle/>
                    <a:p>
                      <a:r>
                        <a:rPr lang="en-US" sz="1600" dirty="0"/>
                        <a:t>Neil </a:t>
                      </a:r>
                      <a:r>
                        <a:rPr lang="en-US" sz="1600" dirty="0" err="1"/>
                        <a:t>MacIntyre</a:t>
                      </a:r>
                      <a:r>
                        <a:rPr lang="en-US" sz="1600" dirty="0"/>
                        <a:t>, MD</a:t>
                      </a:r>
                    </a:p>
                  </a:txBody>
                  <a:tcPr/>
                </a:tc>
                <a:extLst>
                  <a:ext uri="{0D108BD9-81ED-4DB2-BD59-A6C34878D82A}">
                    <a16:rowId xmlns:a16="http://schemas.microsoft.com/office/drawing/2014/main" val="2378449439"/>
                  </a:ext>
                </a:extLst>
              </a:tr>
              <a:tr h="340686">
                <a:tc>
                  <a:txBody>
                    <a:bodyPr/>
                    <a:lstStyle/>
                    <a:p>
                      <a:r>
                        <a:rPr lang="en-US" sz="1600" dirty="0"/>
                        <a:t>1999</a:t>
                      </a:r>
                    </a:p>
                  </a:txBody>
                  <a:tcPr/>
                </a:tc>
                <a:tc>
                  <a:txBody>
                    <a:bodyPr/>
                    <a:lstStyle/>
                    <a:p>
                      <a:r>
                        <a:rPr lang="en-US" sz="1600" dirty="0"/>
                        <a:t>Houston Anderson</a:t>
                      </a:r>
                    </a:p>
                  </a:txBody>
                  <a:tcPr/>
                </a:tc>
                <a:extLst>
                  <a:ext uri="{0D108BD9-81ED-4DB2-BD59-A6C34878D82A}">
                    <a16:rowId xmlns:a16="http://schemas.microsoft.com/office/drawing/2014/main" val="2077466976"/>
                  </a:ext>
                </a:extLst>
              </a:tr>
              <a:tr h="340686">
                <a:tc>
                  <a:txBody>
                    <a:bodyPr/>
                    <a:lstStyle/>
                    <a:p>
                      <a:r>
                        <a:rPr lang="en-US" sz="1600" dirty="0"/>
                        <a:t>1999</a:t>
                      </a:r>
                    </a:p>
                  </a:txBody>
                  <a:tcPr/>
                </a:tc>
                <a:tc>
                  <a:txBody>
                    <a:bodyPr/>
                    <a:lstStyle/>
                    <a:p>
                      <a:r>
                        <a:rPr lang="en-US" sz="1600" dirty="0"/>
                        <a:t>Jan Thalman</a:t>
                      </a:r>
                    </a:p>
                  </a:txBody>
                  <a:tcPr/>
                </a:tc>
                <a:extLst>
                  <a:ext uri="{0D108BD9-81ED-4DB2-BD59-A6C34878D82A}">
                    <a16:rowId xmlns:a16="http://schemas.microsoft.com/office/drawing/2014/main" val="807460320"/>
                  </a:ext>
                </a:extLst>
              </a:tr>
              <a:tr h="340686">
                <a:tc>
                  <a:txBody>
                    <a:bodyPr/>
                    <a:lstStyle/>
                    <a:p>
                      <a:r>
                        <a:rPr lang="en-US" sz="1600" dirty="0"/>
                        <a:t>2001</a:t>
                      </a:r>
                    </a:p>
                  </a:txBody>
                  <a:tcPr/>
                </a:tc>
                <a:tc>
                  <a:txBody>
                    <a:bodyPr/>
                    <a:lstStyle/>
                    <a:p>
                      <a:r>
                        <a:rPr lang="en-US" sz="1600" dirty="0"/>
                        <a:t>Bruce Rubin, MD</a:t>
                      </a:r>
                    </a:p>
                  </a:txBody>
                  <a:tcPr/>
                </a:tc>
                <a:extLst>
                  <a:ext uri="{0D108BD9-81ED-4DB2-BD59-A6C34878D82A}">
                    <a16:rowId xmlns:a16="http://schemas.microsoft.com/office/drawing/2014/main" val="2382855691"/>
                  </a:ext>
                </a:extLst>
              </a:tr>
              <a:tr h="340686">
                <a:tc>
                  <a:txBody>
                    <a:bodyPr/>
                    <a:lstStyle/>
                    <a:p>
                      <a:r>
                        <a:rPr lang="en-US" sz="1600" dirty="0"/>
                        <a:t>2002</a:t>
                      </a:r>
                    </a:p>
                  </a:txBody>
                  <a:tcPr/>
                </a:tc>
                <a:tc>
                  <a:txBody>
                    <a:bodyPr/>
                    <a:lstStyle/>
                    <a:p>
                      <a:r>
                        <a:rPr lang="en-US" sz="1600" dirty="0"/>
                        <a:t>Ira </a:t>
                      </a:r>
                      <a:r>
                        <a:rPr lang="en-US" sz="1600" dirty="0" err="1"/>
                        <a:t>Cheifetz</a:t>
                      </a:r>
                      <a:r>
                        <a:rPr lang="en-US" sz="1600" dirty="0"/>
                        <a:t>, MD</a:t>
                      </a:r>
                    </a:p>
                  </a:txBody>
                  <a:tcPr/>
                </a:tc>
                <a:extLst>
                  <a:ext uri="{0D108BD9-81ED-4DB2-BD59-A6C34878D82A}">
                    <a16:rowId xmlns:a16="http://schemas.microsoft.com/office/drawing/2014/main" val="479405472"/>
                  </a:ext>
                </a:extLst>
              </a:tr>
              <a:tr h="340686">
                <a:tc>
                  <a:txBody>
                    <a:bodyPr/>
                    <a:lstStyle/>
                    <a:p>
                      <a:r>
                        <a:rPr lang="en-US" sz="1600" dirty="0"/>
                        <a:t>2003</a:t>
                      </a:r>
                    </a:p>
                  </a:txBody>
                  <a:tcPr/>
                </a:tc>
                <a:tc>
                  <a:txBody>
                    <a:bodyPr/>
                    <a:lstStyle/>
                    <a:p>
                      <a:r>
                        <a:rPr lang="en-US" sz="1600" dirty="0"/>
                        <a:t>Donna </a:t>
                      </a:r>
                      <a:r>
                        <a:rPr lang="en-US" sz="1600" dirty="0" err="1"/>
                        <a:t>Hammel</a:t>
                      </a:r>
                      <a:endParaRPr lang="en-US" sz="1600" dirty="0"/>
                    </a:p>
                  </a:txBody>
                  <a:tcPr/>
                </a:tc>
                <a:extLst>
                  <a:ext uri="{0D108BD9-81ED-4DB2-BD59-A6C34878D82A}">
                    <a16:rowId xmlns:a16="http://schemas.microsoft.com/office/drawing/2014/main" val="2931417445"/>
                  </a:ext>
                </a:extLst>
              </a:tr>
              <a:tr h="340686">
                <a:tc>
                  <a:txBody>
                    <a:bodyPr/>
                    <a:lstStyle/>
                    <a:p>
                      <a:r>
                        <a:rPr lang="en-US" sz="1600" dirty="0"/>
                        <a:t>2004</a:t>
                      </a:r>
                    </a:p>
                  </a:txBody>
                  <a:tcPr/>
                </a:tc>
                <a:tc>
                  <a:txBody>
                    <a:bodyPr/>
                    <a:lstStyle/>
                    <a:p>
                      <a:r>
                        <a:rPr lang="en-US" sz="1600" dirty="0"/>
                        <a:t>Dan Grady</a:t>
                      </a:r>
                    </a:p>
                  </a:txBody>
                  <a:tcPr/>
                </a:tc>
                <a:extLst>
                  <a:ext uri="{0D108BD9-81ED-4DB2-BD59-A6C34878D82A}">
                    <a16:rowId xmlns:a16="http://schemas.microsoft.com/office/drawing/2014/main" val="1716021661"/>
                  </a:ext>
                </a:extLst>
              </a:tr>
              <a:tr h="340686">
                <a:tc>
                  <a:txBody>
                    <a:bodyPr/>
                    <a:lstStyle/>
                    <a:p>
                      <a:r>
                        <a:rPr lang="en-US" sz="1600" dirty="0"/>
                        <a:t>2004</a:t>
                      </a:r>
                    </a:p>
                  </a:txBody>
                  <a:tcPr/>
                </a:tc>
                <a:tc>
                  <a:txBody>
                    <a:bodyPr/>
                    <a:lstStyle/>
                    <a:p>
                      <a:r>
                        <a:rPr lang="en-US" sz="1600" dirty="0"/>
                        <a:t>Mike Gentile</a:t>
                      </a:r>
                    </a:p>
                  </a:txBody>
                  <a:tcPr/>
                </a:tc>
                <a:extLst>
                  <a:ext uri="{0D108BD9-81ED-4DB2-BD59-A6C34878D82A}">
                    <a16:rowId xmlns:a16="http://schemas.microsoft.com/office/drawing/2014/main" val="935424985"/>
                  </a:ext>
                </a:extLst>
              </a:tr>
              <a:tr h="340686">
                <a:tc>
                  <a:txBody>
                    <a:bodyPr/>
                    <a:lstStyle/>
                    <a:p>
                      <a:r>
                        <a:rPr lang="en-US" sz="1600" dirty="0"/>
                        <a:t>2005</a:t>
                      </a:r>
                    </a:p>
                  </a:txBody>
                  <a:tcPr/>
                </a:tc>
                <a:tc>
                  <a:txBody>
                    <a:bodyPr/>
                    <a:lstStyle/>
                    <a:p>
                      <a:r>
                        <a:rPr lang="en-US" sz="1600" dirty="0"/>
                        <a:t>John Davies</a:t>
                      </a:r>
                    </a:p>
                  </a:txBody>
                  <a:tcPr/>
                </a:tc>
                <a:extLst>
                  <a:ext uri="{0D108BD9-81ED-4DB2-BD59-A6C34878D82A}">
                    <a16:rowId xmlns:a16="http://schemas.microsoft.com/office/drawing/2014/main" val="1042971570"/>
                  </a:ext>
                </a:extLst>
              </a:tr>
              <a:tr h="340686">
                <a:tc>
                  <a:txBody>
                    <a:bodyPr/>
                    <a:lstStyle/>
                    <a:p>
                      <a:r>
                        <a:rPr lang="en-US" sz="1600" dirty="0"/>
                        <a:t>2009</a:t>
                      </a:r>
                    </a:p>
                  </a:txBody>
                  <a:tcPr/>
                </a:tc>
                <a:tc>
                  <a:txBody>
                    <a:bodyPr/>
                    <a:lstStyle/>
                    <a:p>
                      <a:r>
                        <a:rPr lang="en-US" sz="1600" dirty="0"/>
                        <a:t>Susan Rinaldo-Gallo</a:t>
                      </a:r>
                    </a:p>
                  </a:txBody>
                  <a:tcPr/>
                </a:tc>
                <a:extLst>
                  <a:ext uri="{0D108BD9-81ED-4DB2-BD59-A6C34878D82A}">
                    <a16:rowId xmlns:a16="http://schemas.microsoft.com/office/drawing/2014/main" val="1378791384"/>
                  </a:ext>
                </a:extLst>
              </a:tr>
              <a:tr h="340686">
                <a:tc>
                  <a:txBody>
                    <a:bodyPr/>
                    <a:lstStyle/>
                    <a:p>
                      <a:r>
                        <a:rPr lang="en-US" sz="1600" dirty="0"/>
                        <a:t>2009</a:t>
                      </a:r>
                    </a:p>
                  </a:txBody>
                  <a:tcPr/>
                </a:tc>
                <a:tc>
                  <a:txBody>
                    <a:bodyPr/>
                    <a:lstStyle/>
                    <a:p>
                      <a:r>
                        <a:rPr lang="en-US" sz="1600" dirty="0"/>
                        <a:t>John Riggs</a:t>
                      </a:r>
                    </a:p>
                  </a:txBody>
                  <a:tcPr/>
                </a:tc>
                <a:extLst>
                  <a:ext uri="{0D108BD9-81ED-4DB2-BD59-A6C34878D82A}">
                    <a16:rowId xmlns:a16="http://schemas.microsoft.com/office/drawing/2014/main" val="1831830469"/>
                  </a:ext>
                </a:extLst>
              </a:tr>
              <a:tr h="340686">
                <a:tc>
                  <a:txBody>
                    <a:bodyPr/>
                    <a:lstStyle/>
                    <a:p>
                      <a:r>
                        <a:rPr lang="en-US" sz="1600" dirty="0"/>
                        <a:t>2010</a:t>
                      </a:r>
                    </a:p>
                  </a:txBody>
                  <a:tcPr/>
                </a:tc>
                <a:tc>
                  <a:txBody>
                    <a:bodyPr/>
                    <a:lstStyle/>
                    <a:p>
                      <a:r>
                        <a:rPr lang="en-US" sz="1600" dirty="0"/>
                        <a:t>Joe Hylton</a:t>
                      </a:r>
                    </a:p>
                  </a:txBody>
                  <a:tcPr/>
                </a:tc>
                <a:extLst>
                  <a:ext uri="{0D108BD9-81ED-4DB2-BD59-A6C34878D82A}">
                    <a16:rowId xmlns:a16="http://schemas.microsoft.com/office/drawing/2014/main" val="3185135157"/>
                  </a:ext>
                </a:extLst>
              </a:tr>
              <a:tr h="340686">
                <a:tc>
                  <a:txBody>
                    <a:bodyPr/>
                    <a:lstStyle/>
                    <a:p>
                      <a:r>
                        <a:rPr lang="en-US" sz="1600" dirty="0"/>
                        <a:t>2013</a:t>
                      </a:r>
                    </a:p>
                  </a:txBody>
                  <a:tcPr/>
                </a:tc>
                <a:tc>
                  <a:txBody>
                    <a:bodyPr/>
                    <a:lstStyle/>
                    <a:p>
                      <a:r>
                        <a:rPr lang="en-US" sz="1600" dirty="0"/>
                        <a:t>Garry Dukes</a:t>
                      </a:r>
                    </a:p>
                  </a:txBody>
                  <a:tcPr/>
                </a:tc>
                <a:extLst>
                  <a:ext uri="{0D108BD9-81ED-4DB2-BD59-A6C34878D82A}">
                    <a16:rowId xmlns:a16="http://schemas.microsoft.com/office/drawing/2014/main" val="1377634894"/>
                  </a:ext>
                </a:extLst>
              </a:tr>
              <a:tr h="340686">
                <a:tc>
                  <a:txBody>
                    <a:bodyPr/>
                    <a:lstStyle/>
                    <a:p>
                      <a:r>
                        <a:rPr lang="en-US" sz="1600" dirty="0"/>
                        <a:t>2013</a:t>
                      </a:r>
                    </a:p>
                  </a:txBody>
                  <a:tcPr/>
                </a:tc>
                <a:tc>
                  <a:txBody>
                    <a:bodyPr/>
                    <a:lstStyle/>
                    <a:p>
                      <a:r>
                        <a:rPr lang="en-US" sz="1600" dirty="0"/>
                        <a:t>Kathy Short</a:t>
                      </a:r>
                    </a:p>
                  </a:txBody>
                  <a:tcPr/>
                </a:tc>
                <a:extLst>
                  <a:ext uri="{0D108BD9-81ED-4DB2-BD59-A6C34878D82A}">
                    <a16:rowId xmlns:a16="http://schemas.microsoft.com/office/drawing/2014/main" val="1891280601"/>
                  </a:ext>
                </a:extLst>
              </a:tr>
              <a:tr h="340686">
                <a:tc>
                  <a:txBody>
                    <a:bodyPr/>
                    <a:lstStyle/>
                    <a:p>
                      <a:r>
                        <a:rPr lang="en-US" sz="1600" dirty="0"/>
                        <a:t>2014</a:t>
                      </a:r>
                    </a:p>
                  </a:txBody>
                  <a:tcPr/>
                </a:tc>
                <a:tc>
                  <a:txBody>
                    <a:bodyPr/>
                    <a:lstStyle/>
                    <a:p>
                      <a:r>
                        <a:rPr lang="en-US" sz="1600" dirty="0"/>
                        <a:t>Floyd Boyer</a:t>
                      </a:r>
                    </a:p>
                  </a:txBody>
                  <a:tcPr/>
                </a:tc>
                <a:extLst>
                  <a:ext uri="{0D108BD9-81ED-4DB2-BD59-A6C34878D82A}">
                    <a16:rowId xmlns:a16="http://schemas.microsoft.com/office/drawing/2014/main" val="1925523415"/>
                  </a:ext>
                </a:extLst>
              </a:tr>
              <a:tr h="340686">
                <a:tc>
                  <a:txBody>
                    <a:bodyPr/>
                    <a:lstStyle/>
                    <a:p>
                      <a:r>
                        <a:rPr lang="en-US" sz="1600" dirty="0"/>
                        <a:t>2015</a:t>
                      </a:r>
                    </a:p>
                  </a:txBody>
                  <a:tcPr/>
                </a:tc>
                <a:tc>
                  <a:txBody>
                    <a:bodyPr/>
                    <a:lstStyle/>
                    <a:p>
                      <a:r>
                        <a:rPr lang="en-US" sz="1600" dirty="0"/>
                        <a:t>Connie Paladenech</a:t>
                      </a:r>
                    </a:p>
                  </a:txBody>
                  <a:tcPr/>
                </a:tc>
                <a:extLst>
                  <a:ext uri="{0D108BD9-81ED-4DB2-BD59-A6C34878D82A}">
                    <a16:rowId xmlns:a16="http://schemas.microsoft.com/office/drawing/2014/main" val="3030758590"/>
                  </a:ext>
                </a:extLst>
              </a:tr>
            </a:tbl>
          </a:graphicData>
        </a:graphic>
      </p:graphicFrame>
    </p:spTree>
    <p:extLst>
      <p:ext uri="{BB962C8B-B14F-4D97-AF65-F5344CB8AC3E}">
        <p14:creationId xmlns:p14="http://schemas.microsoft.com/office/powerpoint/2010/main" val="286193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ABD9EF-3438-4A54-9ABE-34B6338BB8C5}"/>
              </a:ext>
            </a:extLst>
          </p:cNvPr>
          <p:cNvSpPr>
            <a:spLocks noGrp="1"/>
          </p:cNvSpPr>
          <p:nvPr>
            <p:ph type="title"/>
          </p:nvPr>
        </p:nvSpPr>
        <p:spPr>
          <a:xfrm>
            <a:off x="838200" y="187325"/>
            <a:ext cx="10515600" cy="574675"/>
          </a:xfrm>
        </p:spPr>
        <p:txBody>
          <a:bodyPr>
            <a:normAutofit/>
          </a:bodyPr>
          <a:lstStyle/>
          <a:p>
            <a:pPr algn="ctr"/>
            <a:r>
              <a:rPr lang="en-US" sz="3200" b="1" dirty="0">
                <a:latin typeface="Times New Roman" panose="02020603050405020304" pitchFamily="18" charset="0"/>
                <a:cs typeface="Times New Roman" panose="02020603050405020304" pitchFamily="18" charset="0"/>
              </a:rPr>
              <a:t>Significant Events in NCSRC History</a:t>
            </a:r>
          </a:p>
        </p:txBody>
      </p:sp>
      <p:graphicFrame>
        <p:nvGraphicFramePr>
          <p:cNvPr id="3" name="Content Placeholder 2">
            <a:extLst>
              <a:ext uri="{FF2B5EF4-FFF2-40B4-BE49-F238E27FC236}">
                <a16:creationId xmlns:a16="http://schemas.microsoft.com/office/drawing/2014/main" id="{FF52CC73-9503-478B-A5AC-59A433C7D582}"/>
              </a:ext>
            </a:extLst>
          </p:cNvPr>
          <p:cNvGraphicFramePr>
            <a:graphicFrameLocks noGrp="1"/>
          </p:cNvGraphicFramePr>
          <p:nvPr>
            <p:ph idx="1"/>
            <p:extLst>
              <p:ext uri="{D42A27DB-BD31-4B8C-83A1-F6EECF244321}">
                <p14:modId xmlns:p14="http://schemas.microsoft.com/office/powerpoint/2010/main" val="1234012215"/>
              </p:ext>
            </p:extLst>
          </p:nvPr>
        </p:nvGraphicFramePr>
        <p:xfrm>
          <a:off x="838200" y="784227"/>
          <a:ext cx="10515600" cy="5786436"/>
        </p:xfrm>
        <a:graphic>
          <a:graphicData uri="http://schemas.openxmlformats.org/drawingml/2006/table">
            <a:tbl>
              <a:tblPr firstRow="1" bandRow="1">
                <a:tableStyleId>{5C22544A-7EE6-4342-B048-85BDC9FD1C3A}</a:tableStyleId>
              </a:tblPr>
              <a:tblGrid>
                <a:gridCol w="800100">
                  <a:extLst>
                    <a:ext uri="{9D8B030D-6E8A-4147-A177-3AD203B41FA5}">
                      <a16:colId xmlns:a16="http://schemas.microsoft.com/office/drawing/2014/main" val="60853130"/>
                    </a:ext>
                  </a:extLst>
                </a:gridCol>
                <a:gridCol w="9715500">
                  <a:extLst>
                    <a:ext uri="{9D8B030D-6E8A-4147-A177-3AD203B41FA5}">
                      <a16:colId xmlns:a16="http://schemas.microsoft.com/office/drawing/2014/main" val="558436295"/>
                    </a:ext>
                  </a:extLst>
                </a:gridCol>
              </a:tblGrid>
              <a:tr h="320673">
                <a:tc>
                  <a:txBody>
                    <a:bodyPr/>
                    <a:lstStyle/>
                    <a:p>
                      <a:r>
                        <a:rPr lang="en-US" dirty="0"/>
                        <a:t>Date</a:t>
                      </a:r>
                    </a:p>
                  </a:txBody>
                  <a:tcPr/>
                </a:tc>
                <a:tc>
                  <a:txBody>
                    <a:bodyPr/>
                    <a:lstStyle/>
                    <a:p>
                      <a:endParaRPr lang="en-US" dirty="0"/>
                    </a:p>
                  </a:txBody>
                  <a:tcPr/>
                </a:tc>
                <a:extLst>
                  <a:ext uri="{0D108BD9-81ED-4DB2-BD59-A6C34878D82A}">
                    <a16:rowId xmlns:a16="http://schemas.microsoft.com/office/drawing/2014/main" val="3748547496"/>
                  </a:ext>
                </a:extLst>
              </a:tr>
              <a:tr h="465772">
                <a:tc>
                  <a:txBody>
                    <a:bodyPr/>
                    <a:lstStyle/>
                    <a:p>
                      <a:r>
                        <a:rPr lang="en-US" sz="1600" dirty="0"/>
                        <a:t>1965</a:t>
                      </a:r>
                    </a:p>
                  </a:txBody>
                  <a:tcPr/>
                </a:tc>
                <a:tc>
                  <a:txBody>
                    <a:bodyPr/>
                    <a:lstStyle/>
                    <a:p>
                      <a:r>
                        <a:rPr lang="en-US" sz="1600" dirty="0"/>
                        <a:t>A group of salesmen from Bennett, Inc and from Air Products and Chemicals, Inc offered financial sponsorship for a group of Inhalation Therapists from North and South Carolina to meet. This group had two meetings, in Winston-Salem, NC and Charlotte, NC. Shortly thereafter, and stemming from these meetings, the NC/SC Society of Inhalation Therapy was formed.</a:t>
                      </a:r>
                    </a:p>
                  </a:txBody>
                  <a:tcPr/>
                </a:tc>
                <a:extLst>
                  <a:ext uri="{0D108BD9-81ED-4DB2-BD59-A6C34878D82A}">
                    <a16:rowId xmlns:a16="http://schemas.microsoft.com/office/drawing/2014/main" val="2553182213"/>
                  </a:ext>
                </a:extLst>
              </a:tr>
              <a:tr h="465772">
                <a:tc>
                  <a:txBody>
                    <a:bodyPr/>
                    <a:lstStyle/>
                    <a:p>
                      <a:r>
                        <a:rPr lang="en-US" sz="1600" dirty="0"/>
                        <a:t>1968</a:t>
                      </a:r>
                    </a:p>
                  </a:txBody>
                  <a:tcPr/>
                </a:tc>
                <a:tc>
                  <a:txBody>
                    <a:bodyPr/>
                    <a:lstStyle/>
                    <a:p>
                      <a:r>
                        <a:rPr lang="en-US" sz="1600" dirty="0"/>
                        <a:t>NC and SC split into two individual societies. Houston Anderson served as the first president of the North Carolina Society of the American Association for Inhalation Therapy</a:t>
                      </a:r>
                    </a:p>
                  </a:txBody>
                  <a:tcPr/>
                </a:tc>
                <a:extLst>
                  <a:ext uri="{0D108BD9-81ED-4DB2-BD59-A6C34878D82A}">
                    <a16:rowId xmlns:a16="http://schemas.microsoft.com/office/drawing/2014/main" val="3311939103"/>
                  </a:ext>
                </a:extLst>
              </a:tr>
              <a:tr h="465772">
                <a:tc>
                  <a:txBody>
                    <a:bodyPr/>
                    <a:lstStyle/>
                    <a:p>
                      <a:r>
                        <a:rPr lang="en-US" sz="1600" dirty="0"/>
                        <a:t>1968</a:t>
                      </a:r>
                    </a:p>
                  </a:txBody>
                  <a:tcPr/>
                </a:tc>
                <a:tc>
                  <a:txBody>
                    <a:bodyPr/>
                    <a:lstStyle/>
                    <a:p>
                      <a:r>
                        <a:rPr lang="en-US" sz="1600" dirty="0"/>
                        <a:t>The North Carolina Society of the American Association for Inhalation Therapy became a Chartered Affiliate of the American Association for Inhalation Therapy</a:t>
                      </a:r>
                    </a:p>
                  </a:txBody>
                  <a:tcPr/>
                </a:tc>
                <a:extLst>
                  <a:ext uri="{0D108BD9-81ED-4DB2-BD59-A6C34878D82A}">
                    <a16:rowId xmlns:a16="http://schemas.microsoft.com/office/drawing/2014/main" val="987070255"/>
                  </a:ext>
                </a:extLst>
              </a:tr>
              <a:tr h="465772">
                <a:tc>
                  <a:txBody>
                    <a:bodyPr/>
                    <a:lstStyle/>
                    <a:p>
                      <a:r>
                        <a:rPr lang="en-US" sz="1600" dirty="0"/>
                        <a:t>1970’s</a:t>
                      </a:r>
                    </a:p>
                  </a:txBody>
                  <a:tcPr/>
                </a:tc>
                <a:tc>
                  <a:txBody>
                    <a:bodyPr/>
                    <a:lstStyle/>
                    <a:p>
                      <a:r>
                        <a:rPr lang="en-US" sz="1600" dirty="0"/>
                        <a:t>During this decade, the Society sponsored or endorsed two annual seminars, the "Symposium by the Sea" in the fall in the eastern part of the state, and the "Breath of Spring" in the spring in the western part of the state</a:t>
                      </a:r>
                    </a:p>
                  </a:txBody>
                  <a:tcPr/>
                </a:tc>
                <a:extLst>
                  <a:ext uri="{0D108BD9-81ED-4DB2-BD59-A6C34878D82A}">
                    <a16:rowId xmlns:a16="http://schemas.microsoft.com/office/drawing/2014/main" val="2495059175"/>
                  </a:ext>
                </a:extLst>
              </a:tr>
              <a:tr h="465772">
                <a:tc>
                  <a:txBody>
                    <a:bodyPr/>
                    <a:lstStyle/>
                    <a:p>
                      <a:r>
                        <a:rPr lang="en-US" sz="1600" dirty="0"/>
                        <a:t>1980</a:t>
                      </a:r>
                    </a:p>
                  </a:txBody>
                  <a:tcPr/>
                </a:tc>
                <a:tc>
                  <a:txBody>
                    <a:bodyPr/>
                    <a:lstStyle/>
                    <a:p>
                      <a:r>
                        <a:rPr lang="en-US" sz="1600" dirty="0"/>
                        <a:t>The first Sputum Bowl competition was held at that year's Symposium by the Sea</a:t>
                      </a:r>
                    </a:p>
                  </a:txBody>
                  <a:tcPr/>
                </a:tc>
                <a:extLst>
                  <a:ext uri="{0D108BD9-81ED-4DB2-BD59-A6C34878D82A}">
                    <a16:rowId xmlns:a16="http://schemas.microsoft.com/office/drawing/2014/main" val="2834057597"/>
                  </a:ext>
                </a:extLst>
              </a:tr>
              <a:tr h="465772">
                <a:tc>
                  <a:txBody>
                    <a:bodyPr/>
                    <a:lstStyle/>
                    <a:p>
                      <a:r>
                        <a:rPr lang="en-US" sz="1600" dirty="0"/>
                        <a:t>1986</a:t>
                      </a:r>
                    </a:p>
                  </a:txBody>
                  <a:tcPr/>
                </a:tc>
                <a:tc>
                  <a:txBody>
                    <a:bodyPr/>
                    <a:lstStyle/>
                    <a:p>
                      <a:r>
                        <a:rPr lang="en-US" sz="1600" dirty="0"/>
                        <a:t>March 14th - At its BOD Meeting, the NCSRC BOD voted in favor of the pursuit of legal credentialing of respiratory therapists in NC</a:t>
                      </a:r>
                    </a:p>
                  </a:txBody>
                  <a:tcPr/>
                </a:tc>
                <a:extLst>
                  <a:ext uri="{0D108BD9-81ED-4DB2-BD59-A6C34878D82A}">
                    <a16:rowId xmlns:a16="http://schemas.microsoft.com/office/drawing/2014/main" val="4135769127"/>
                  </a:ext>
                </a:extLst>
              </a:tr>
              <a:tr h="465772">
                <a:tc>
                  <a:txBody>
                    <a:bodyPr/>
                    <a:lstStyle/>
                    <a:p>
                      <a:r>
                        <a:rPr lang="en-US" dirty="0"/>
                        <a:t>1987</a:t>
                      </a:r>
                    </a:p>
                  </a:txBody>
                  <a:tcPr/>
                </a:tc>
                <a:tc>
                  <a:txBody>
                    <a:bodyPr/>
                    <a:lstStyle/>
                    <a:p>
                      <a:r>
                        <a:rPr lang="en-US" dirty="0"/>
                        <a:t>The Symposium by the Sea was moved for a few years to Myrtle Beach, SC, but the BOD passed a motion to permanently move it back to NC, where it has been held ever since.</a:t>
                      </a:r>
                    </a:p>
                  </a:txBody>
                  <a:tcPr/>
                </a:tc>
                <a:extLst>
                  <a:ext uri="{0D108BD9-81ED-4DB2-BD59-A6C34878D82A}">
                    <a16:rowId xmlns:a16="http://schemas.microsoft.com/office/drawing/2014/main" val="2443585003"/>
                  </a:ext>
                </a:extLst>
              </a:tr>
              <a:tr h="465772">
                <a:tc>
                  <a:txBody>
                    <a:bodyPr/>
                    <a:lstStyle/>
                    <a:p>
                      <a:r>
                        <a:rPr lang="en-US" dirty="0"/>
                        <a:t>1991</a:t>
                      </a:r>
                    </a:p>
                  </a:txBody>
                  <a:tcPr/>
                </a:tc>
                <a:tc>
                  <a:txBody>
                    <a:bodyPr/>
                    <a:lstStyle/>
                    <a:p>
                      <a:r>
                        <a:rPr lang="en-US" dirty="0"/>
                        <a:t>Three regions for the NCSRC were defined, and the regionalization concept began</a:t>
                      </a:r>
                    </a:p>
                  </a:txBody>
                  <a:tcPr/>
                </a:tc>
                <a:extLst>
                  <a:ext uri="{0D108BD9-81ED-4DB2-BD59-A6C34878D82A}">
                    <a16:rowId xmlns:a16="http://schemas.microsoft.com/office/drawing/2014/main" val="680710597"/>
                  </a:ext>
                </a:extLst>
              </a:tr>
              <a:tr h="465772">
                <a:tc>
                  <a:txBody>
                    <a:bodyPr/>
                    <a:lstStyle/>
                    <a:p>
                      <a:r>
                        <a:rPr lang="en-US" dirty="0"/>
                        <a:t>1991</a:t>
                      </a:r>
                    </a:p>
                  </a:txBody>
                  <a:tcPr/>
                </a:tc>
                <a:tc>
                  <a:txBody>
                    <a:bodyPr/>
                    <a:lstStyle/>
                    <a:p>
                      <a:r>
                        <a:rPr lang="en-US" dirty="0"/>
                        <a:t>Vendor Representative position was conceived as an advisory role in the NSCRC governance</a:t>
                      </a:r>
                    </a:p>
                  </a:txBody>
                  <a:tcPr/>
                </a:tc>
                <a:extLst>
                  <a:ext uri="{0D108BD9-81ED-4DB2-BD59-A6C34878D82A}">
                    <a16:rowId xmlns:a16="http://schemas.microsoft.com/office/drawing/2014/main" val="528948905"/>
                  </a:ext>
                </a:extLst>
              </a:tr>
            </a:tbl>
          </a:graphicData>
        </a:graphic>
      </p:graphicFrame>
    </p:spTree>
    <p:extLst>
      <p:ext uri="{BB962C8B-B14F-4D97-AF65-F5344CB8AC3E}">
        <p14:creationId xmlns:p14="http://schemas.microsoft.com/office/powerpoint/2010/main" val="192895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ABD9EF-3438-4A54-9ABE-34B6338BB8C5}"/>
              </a:ext>
            </a:extLst>
          </p:cNvPr>
          <p:cNvSpPr>
            <a:spLocks noGrp="1"/>
          </p:cNvSpPr>
          <p:nvPr>
            <p:ph type="title"/>
          </p:nvPr>
        </p:nvSpPr>
        <p:spPr>
          <a:xfrm>
            <a:off x="838200" y="187325"/>
            <a:ext cx="10515600" cy="574675"/>
          </a:xfrm>
        </p:spPr>
        <p:txBody>
          <a:bodyPr>
            <a:normAutofit/>
          </a:bodyPr>
          <a:lstStyle/>
          <a:p>
            <a:pPr algn="ctr"/>
            <a:r>
              <a:rPr lang="en-US" sz="3200" b="1" dirty="0">
                <a:latin typeface="Times New Roman" panose="02020603050405020304" pitchFamily="18" charset="0"/>
                <a:cs typeface="Times New Roman" panose="02020603050405020304" pitchFamily="18" charset="0"/>
              </a:rPr>
              <a:t>Significant Events in NCSRC History</a:t>
            </a:r>
          </a:p>
        </p:txBody>
      </p:sp>
      <p:graphicFrame>
        <p:nvGraphicFramePr>
          <p:cNvPr id="3" name="Content Placeholder 2">
            <a:extLst>
              <a:ext uri="{FF2B5EF4-FFF2-40B4-BE49-F238E27FC236}">
                <a16:creationId xmlns:a16="http://schemas.microsoft.com/office/drawing/2014/main" id="{FF52CC73-9503-478B-A5AC-59A433C7D582}"/>
              </a:ext>
            </a:extLst>
          </p:cNvPr>
          <p:cNvGraphicFramePr>
            <a:graphicFrameLocks noGrp="1"/>
          </p:cNvGraphicFramePr>
          <p:nvPr>
            <p:ph idx="1"/>
            <p:extLst>
              <p:ext uri="{D42A27DB-BD31-4B8C-83A1-F6EECF244321}">
                <p14:modId xmlns:p14="http://schemas.microsoft.com/office/powerpoint/2010/main" val="2957526872"/>
              </p:ext>
            </p:extLst>
          </p:nvPr>
        </p:nvGraphicFramePr>
        <p:xfrm>
          <a:off x="838200" y="784227"/>
          <a:ext cx="10515600" cy="5715948"/>
        </p:xfrm>
        <a:graphic>
          <a:graphicData uri="http://schemas.openxmlformats.org/drawingml/2006/table">
            <a:tbl>
              <a:tblPr firstRow="1" bandRow="1">
                <a:tableStyleId>{5C22544A-7EE6-4342-B048-85BDC9FD1C3A}</a:tableStyleId>
              </a:tblPr>
              <a:tblGrid>
                <a:gridCol w="800100">
                  <a:extLst>
                    <a:ext uri="{9D8B030D-6E8A-4147-A177-3AD203B41FA5}">
                      <a16:colId xmlns:a16="http://schemas.microsoft.com/office/drawing/2014/main" val="60853130"/>
                    </a:ext>
                  </a:extLst>
                </a:gridCol>
                <a:gridCol w="9715500">
                  <a:extLst>
                    <a:ext uri="{9D8B030D-6E8A-4147-A177-3AD203B41FA5}">
                      <a16:colId xmlns:a16="http://schemas.microsoft.com/office/drawing/2014/main" val="558436295"/>
                    </a:ext>
                  </a:extLst>
                </a:gridCol>
              </a:tblGrid>
              <a:tr h="320673">
                <a:tc>
                  <a:txBody>
                    <a:bodyPr/>
                    <a:lstStyle/>
                    <a:p>
                      <a:r>
                        <a:rPr lang="en-US" dirty="0"/>
                        <a:t>Date</a:t>
                      </a:r>
                    </a:p>
                  </a:txBody>
                  <a:tcPr/>
                </a:tc>
                <a:tc>
                  <a:txBody>
                    <a:bodyPr/>
                    <a:lstStyle/>
                    <a:p>
                      <a:endParaRPr lang="en-US" dirty="0"/>
                    </a:p>
                  </a:txBody>
                  <a:tcPr/>
                </a:tc>
                <a:extLst>
                  <a:ext uri="{0D108BD9-81ED-4DB2-BD59-A6C34878D82A}">
                    <a16:rowId xmlns:a16="http://schemas.microsoft.com/office/drawing/2014/main" val="3748547496"/>
                  </a:ext>
                </a:extLst>
              </a:tr>
              <a:tr h="465772">
                <a:tc>
                  <a:txBody>
                    <a:bodyPr/>
                    <a:lstStyle/>
                    <a:p>
                      <a:r>
                        <a:rPr lang="en-US" sz="1600" dirty="0"/>
                        <a:t>1991</a:t>
                      </a:r>
                    </a:p>
                  </a:txBody>
                  <a:tcPr/>
                </a:tc>
                <a:tc>
                  <a:txBody>
                    <a:bodyPr/>
                    <a:lstStyle/>
                    <a:p>
                      <a:r>
                        <a:rPr lang="en-US" sz="1600" dirty="0"/>
                        <a:t>North Carolina won the AARC’s National Sputum Bowl Competition</a:t>
                      </a:r>
                    </a:p>
                  </a:txBody>
                  <a:tcPr/>
                </a:tc>
                <a:extLst>
                  <a:ext uri="{0D108BD9-81ED-4DB2-BD59-A6C34878D82A}">
                    <a16:rowId xmlns:a16="http://schemas.microsoft.com/office/drawing/2014/main" val="2553182213"/>
                  </a:ext>
                </a:extLst>
              </a:tr>
              <a:tr h="465772">
                <a:tc>
                  <a:txBody>
                    <a:bodyPr/>
                    <a:lstStyle/>
                    <a:p>
                      <a:r>
                        <a:rPr lang="en-US" sz="1600" dirty="0"/>
                        <a:t>1992</a:t>
                      </a:r>
                    </a:p>
                  </a:txBody>
                  <a:tcPr/>
                </a:tc>
                <a:tc>
                  <a:txBody>
                    <a:bodyPr/>
                    <a:lstStyle/>
                    <a:p>
                      <a:pPr algn="l" fontAlgn="b"/>
                      <a:r>
                        <a:rPr lang="en-US" sz="1600" b="0" i="0" u="none" strike="noStrike" dirty="0">
                          <a:effectLst/>
                          <a:latin typeface="+mn-lt"/>
                        </a:rPr>
                        <a:t>  NC Sputum Bowl Team won the International Sputum Bowl Competition</a:t>
                      </a:r>
                    </a:p>
                  </a:txBody>
                  <a:tcPr marL="9525" marR="9525" marT="9525" marB="0" anchor="ctr"/>
                </a:tc>
                <a:extLst>
                  <a:ext uri="{0D108BD9-81ED-4DB2-BD59-A6C34878D82A}">
                    <a16:rowId xmlns:a16="http://schemas.microsoft.com/office/drawing/2014/main" val="3311939103"/>
                  </a:ext>
                </a:extLst>
              </a:tr>
              <a:tr h="465772">
                <a:tc>
                  <a:txBody>
                    <a:bodyPr/>
                    <a:lstStyle/>
                    <a:p>
                      <a:r>
                        <a:rPr lang="en-US" sz="1600" dirty="0"/>
                        <a:t>1996</a:t>
                      </a:r>
                    </a:p>
                  </a:txBody>
                  <a:tcPr/>
                </a:tc>
                <a:tc>
                  <a:txBody>
                    <a:bodyPr/>
                    <a:lstStyle/>
                    <a:p>
                      <a:r>
                        <a:rPr lang="en-US" sz="1600" dirty="0">
                          <a:latin typeface="+mn-lt"/>
                        </a:rPr>
                        <a:t>The NCSRC hired an Executive Secretary</a:t>
                      </a:r>
                    </a:p>
                  </a:txBody>
                  <a:tcPr anchor="ctr"/>
                </a:tc>
                <a:extLst>
                  <a:ext uri="{0D108BD9-81ED-4DB2-BD59-A6C34878D82A}">
                    <a16:rowId xmlns:a16="http://schemas.microsoft.com/office/drawing/2014/main" val="987070255"/>
                  </a:ext>
                </a:extLst>
              </a:tr>
              <a:tr h="465772">
                <a:tc>
                  <a:txBody>
                    <a:bodyPr/>
                    <a:lstStyle/>
                    <a:p>
                      <a:r>
                        <a:rPr lang="en-US" sz="1600" dirty="0"/>
                        <a:t>1996</a:t>
                      </a:r>
                    </a:p>
                  </a:txBody>
                  <a:tcPr/>
                </a:tc>
                <a:tc>
                  <a:txBody>
                    <a:bodyPr/>
                    <a:lstStyle/>
                    <a:p>
                      <a:r>
                        <a:rPr lang="en-US" sz="1600" dirty="0">
                          <a:latin typeface="+mn-lt"/>
                        </a:rPr>
                        <a:t>The NCSRC first developed its Internet Web Site</a:t>
                      </a:r>
                    </a:p>
                  </a:txBody>
                  <a:tcPr anchor="ctr"/>
                </a:tc>
                <a:extLst>
                  <a:ext uri="{0D108BD9-81ED-4DB2-BD59-A6C34878D82A}">
                    <a16:rowId xmlns:a16="http://schemas.microsoft.com/office/drawing/2014/main" val="2495059175"/>
                  </a:ext>
                </a:extLst>
              </a:tr>
              <a:tr h="465772">
                <a:tc>
                  <a:txBody>
                    <a:bodyPr/>
                    <a:lstStyle/>
                    <a:p>
                      <a:r>
                        <a:rPr lang="en-US" sz="1600" dirty="0"/>
                        <a:t>1999</a:t>
                      </a:r>
                    </a:p>
                  </a:txBody>
                  <a:tcPr/>
                </a:tc>
                <a:tc>
                  <a:txBody>
                    <a:bodyPr/>
                    <a:lstStyle/>
                    <a:p>
                      <a:r>
                        <a:rPr lang="en-US" sz="1600" dirty="0">
                          <a:latin typeface="+mn-lt"/>
                        </a:rPr>
                        <a:t>The Political Advocacy Contact Team (PACT) was initiated in NC as a part of the AARC's plan for advocacy</a:t>
                      </a:r>
                    </a:p>
                  </a:txBody>
                  <a:tcPr anchor="ctr"/>
                </a:tc>
                <a:extLst>
                  <a:ext uri="{0D108BD9-81ED-4DB2-BD59-A6C34878D82A}">
                    <a16:rowId xmlns:a16="http://schemas.microsoft.com/office/drawing/2014/main" val="2834057597"/>
                  </a:ext>
                </a:extLst>
              </a:tr>
              <a:tr h="465772">
                <a:tc>
                  <a:txBody>
                    <a:bodyPr/>
                    <a:lstStyle/>
                    <a:p>
                      <a:r>
                        <a:rPr lang="en-US" sz="1600" dirty="0"/>
                        <a:t>1999</a:t>
                      </a:r>
                    </a:p>
                  </a:txBody>
                  <a:tcPr/>
                </a:tc>
                <a:tc>
                  <a:txBody>
                    <a:bodyPr/>
                    <a:lstStyle/>
                    <a:p>
                      <a:r>
                        <a:rPr lang="en-US" sz="1600" dirty="0">
                          <a:latin typeface="+mn-lt"/>
                        </a:rPr>
                        <a:t>After the initial lecture, attendees to the Symposium by the Sea were evacuated from Atlantic Beach due to the approach of Hurricane Floyd</a:t>
                      </a:r>
                    </a:p>
                  </a:txBody>
                  <a:tcPr anchor="ctr"/>
                </a:tc>
                <a:extLst>
                  <a:ext uri="{0D108BD9-81ED-4DB2-BD59-A6C34878D82A}">
                    <a16:rowId xmlns:a16="http://schemas.microsoft.com/office/drawing/2014/main" val="4135769127"/>
                  </a:ext>
                </a:extLst>
              </a:tr>
              <a:tr h="465772">
                <a:tc>
                  <a:txBody>
                    <a:bodyPr/>
                    <a:lstStyle/>
                    <a:p>
                      <a:r>
                        <a:rPr lang="en-US" dirty="0"/>
                        <a:t>2000</a:t>
                      </a:r>
                    </a:p>
                  </a:txBody>
                  <a:tcPr/>
                </a:tc>
                <a:tc>
                  <a:txBody>
                    <a:bodyPr/>
                    <a:lstStyle/>
                    <a:p>
                      <a:r>
                        <a:rPr lang="en-US" sz="1600" dirty="0">
                          <a:latin typeface="+mn-lt"/>
                        </a:rPr>
                        <a:t>The NC Legislature passed the Respiratory Care Practice Act</a:t>
                      </a:r>
                    </a:p>
                  </a:txBody>
                  <a:tcPr anchor="ctr"/>
                </a:tc>
                <a:extLst>
                  <a:ext uri="{0D108BD9-81ED-4DB2-BD59-A6C34878D82A}">
                    <a16:rowId xmlns:a16="http://schemas.microsoft.com/office/drawing/2014/main" val="2443585003"/>
                  </a:ext>
                </a:extLst>
              </a:tr>
              <a:tr h="465772">
                <a:tc>
                  <a:txBody>
                    <a:bodyPr/>
                    <a:lstStyle/>
                    <a:p>
                      <a:r>
                        <a:rPr lang="en-US" dirty="0"/>
                        <a:t>2001</a:t>
                      </a:r>
                    </a:p>
                  </a:txBody>
                  <a:tcPr/>
                </a:tc>
                <a:tc>
                  <a:txBody>
                    <a:bodyPr/>
                    <a:lstStyle/>
                    <a:p>
                      <a:r>
                        <a:rPr lang="en-US" sz="1600" dirty="0">
                          <a:latin typeface="+mn-lt"/>
                        </a:rPr>
                        <a:t>Requested the North Carolina Respiratory Care Educators (NCARE) to be the administrator of the NCSRC funded student scholarship program.</a:t>
                      </a:r>
                    </a:p>
                  </a:txBody>
                  <a:tcPr anchor="ctr"/>
                </a:tc>
                <a:extLst>
                  <a:ext uri="{0D108BD9-81ED-4DB2-BD59-A6C34878D82A}">
                    <a16:rowId xmlns:a16="http://schemas.microsoft.com/office/drawing/2014/main" val="3102767824"/>
                  </a:ext>
                </a:extLst>
              </a:tr>
              <a:tr h="465772">
                <a:tc>
                  <a:txBody>
                    <a:bodyPr/>
                    <a:lstStyle/>
                    <a:p>
                      <a:r>
                        <a:rPr lang="en-US" dirty="0"/>
                        <a:t>2002</a:t>
                      </a:r>
                    </a:p>
                  </a:txBody>
                  <a:tcPr/>
                </a:tc>
                <a:tc>
                  <a:txBody>
                    <a:bodyPr/>
                    <a:lstStyle/>
                    <a:p>
                      <a:r>
                        <a:rPr lang="en-US" sz="1600" dirty="0">
                          <a:latin typeface="+mn-lt"/>
                        </a:rPr>
                        <a:t>October 1st - Licensure of Respiratory Care Practitioners in NC became effective</a:t>
                      </a:r>
                    </a:p>
                  </a:txBody>
                  <a:tcPr anchor="ctr"/>
                </a:tc>
                <a:extLst>
                  <a:ext uri="{0D108BD9-81ED-4DB2-BD59-A6C34878D82A}">
                    <a16:rowId xmlns:a16="http://schemas.microsoft.com/office/drawing/2014/main" val="1055783782"/>
                  </a:ext>
                </a:extLst>
              </a:tr>
              <a:tr h="465772">
                <a:tc>
                  <a:txBody>
                    <a:bodyPr/>
                    <a:lstStyle/>
                    <a:p>
                      <a:r>
                        <a:rPr lang="en-US" dirty="0"/>
                        <a:t>2003</a:t>
                      </a:r>
                    </a:p>
                  </a:txBody>
                  <a:tcPr/>
                </a:tc>
                <a:tc>
                  <a:txBody>
                    <a:bodyPr/>
                    <a:lstStyle/>
                    <a:p>
                      <a:r>
                        <a:rPr lang="en-US" sz="1600" dirty="0">
                          <a:latin typeface="+mn-lt"/>
                        </a:rPr>
                        <a:t>The NCSRC BOD voted to rotate the annual meeting to all geographical areas of the state</a:t>
                      </a:r>
                    </a:p>
                  </a:txBody>
                  <a:tcPr anchor="ctr"/>
                </a:tc>
                <a:extLst>
                  <a:ext uri="{0D108BD9-81ED-4DB2-BD59-A6C34878D82A}">
                    <a16:rowId xmlns:a16="http://schemas.microsoft.com/office/drawing/2014/main" val="680710597"/>
                  </a:ext>
                </a:extLst>
              </a:tr>
              <a:tr h="465772">
                <a:tc>
                  <a:txBody>
                    <a:bodyPr/>
                    <a:lstStyle/>
                    <a:p>
                      <a:r>
                        <a:rPr lang="en-US" dirty="0"/>
                        <a:t>2004</a:t>
                      </a:r>
                    </a:p>
                  </a:txBody>
                  <a:tcPr/>
                </a:tc>
                <a:tc>
                  <a:txBody>
                    <a:bodyPr/>
                    <a:lstStyle/>
                    <a:p>
                      <a:r>
                        <a:rPr lang="en-US" sz="1600" dirty="0">
                          <a:latin typeface="+mn-lt"/>
                        </a:rPr>
                        <a:t>The NCSRC wins the AARC Summit Award, recognizing the Chartered Affiliate of the Year</a:t>
                      </a:r>
                    </a:p>
                  </a:txBody>
                  <a:tcPr anchor="ctr"/>
                </a:tc>
                <a:extLst>
                  <a:ext uri="{0D108BD9-81ED-4DB2-BD59-A6C34878D82A}">
                    <a16:rowId xmlns:a16="http://schemas.microsoft.com/office/drawing/2014/main" val="528948905"/>
                  </a:ext>
                </a:extLst>
              </a:tr>
            </a:tbl>
          </a:graphicData>
        </a:graphic>
      </p:graphicFrame>
    </p:spTree>
    <p:extLst>
      <p:ext uri="{BB962C8B-B14F-4D97-AF65-F5344CB8AC3E}">
        <p14:creationId xmlns:p14="http://schemas.microsoft.com/office/powerpoint/2010/main" val="927896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ABD9EF-3438-4A54-9ABE-34B6338BB8C5}"/>
              </a:ext>
            </a:extLst>
          </p:cNvPr>
          <p:cNvSpPr>
            <a:spLocks noGrp="1"/>
          </p:cNvSpPr>
          <p:nvPr>
            <p:ph type="title"/>
          </p:nvPr>
        </p:nvSpPr>
        <p:spPr>
          <a:xfrm>
            <a:off x="838200" y="187325"/>
            <a:ext cx="10515600" cy="574675"/>
          </a:xfrm>
        </p:spPr>
        <p:txBody>
          <a:bodyPr>
            <a:normAutofit/>
          </a:bodyPr>
          <a:lstStyle/>
          <a:p>
            <a:pPr algn="ctr"/>
            <a:r>
              <a:rPr lang="en-US" sz="3200" b="1" dirty="0">
                <a:latin typeface="Times New Roman" panose="02020603050405020304" pitchFamily="18" charset="0"/>
                <a:cs typeface="Times New Roman" panose="02020603050405020304" pitchFamily="18" charset="0"/>
              </a:rPr>
              <a:t>Significant Events in NCSRC History</a:t>
            </a:r>
          </a:p>
        </p:txBody>
      </p:sp>
      <p:graphicFrame>
        <p:nvGraphicFramePr>
          <p:cNvPr id="3" name="Content Placeholder 2">
            <a:extLst>
              <a:ext uri="{FF2B5EF4-FFF2-40B4-BE49-F238E27FC236}">
                <a16:creationId xmlns:a16="http://schemas.microsoft.com/office/drawing/2014/main" id="{FF52CC73-9503-478B-A5AC-59A433C7D582}"/>
              </a:ext>
            </a:extLst>
          </p:cNvPr>
          <p:cNvGraphicFramePr>
            <a:graphicFrameLocks noGrp="1"/>
          </p:cNvGraphicFramePr>
          <p:nvPr>
            <p:ph idx="1"/>
            <p:extLst>
              <p:ext uri="{D42A27DB-BD31-4B8C-83A1-F6EECF244321}">
                <p14:modId xmlns:p14="http://schemas.microsoft.com/office/powerpoint/2010/main" val="2428200631"/>
              </p:ext>
            </p:extLst>
          </p:nvPr>
        </p:nvGraphicFramePr>
        <p:xfrm>
          <a:off x="876300" y="784227"/>
          <a:ext cx="10477500" cy="5829296"/>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60853130"/>
                    </a:ext>
                  </a:extLst>
                </a:gridCol>
                <a:gridCol w="9715500">
                  <a:extLst>
                    <a:ext uri="{9D8B030D-6E8A-4147-A177-3AD203B41FA5}">
                      <a16:colId xmlns:a16="http://schemas.microsoft.com/office/drawing/2014/main" val="558436295"/>
                    </a:ext>
                  </a:extLst>
                </a:gridCol>
              </a:tblGrid>
              <a:tr h="320673">
                <a:tc>
                  <a:txBody>
                    <a:bodyPr/>
                    <a:lstStyle/>
                    <a:p>
                      <a:r>
                        <a:rPr lang="en-US" dirty="0"/>
                        <a:t>Date</a:t>
                      </a:r>
                    </a:p>
                  </a:txBody>
                  <a:tcPr/>
                </a:tc>
                <a:tc>
                  <a:txBody>
                    <a:bodyPr/>
                    <a:lstStyle/>
                    <a:p>
                      <a:endParaRPr lang="en-US" dirty="0"/>
                    </a:p>
                  </a:txBody>
                  <a:tcPr/>
                </a:tc>
                <a:extLst>
                  <a:ext uri="{0D108BD9-81ED-4DB2-BD59-A6C34878D82A}">
                    <a16:rowId xmlns:a16="http://schemas.microsoft.com/office/drawing/2014/main" val="3748547496"/>
                  </a:ext>
                </a:extLst>
              </a:tr>
              <a:tr h="465772">
                <a:tc>
                  <a:txBody>
                    <a:bodyPr/>
                    <a:lstStyle/>
                    <a:p>
                      <a:r>
                        <a:rPr lang="en-US" sz="1600" dirty="0"/>
                        <a:t>2004</a:t>
                      </a:r>
                    </a:p>
                  </a:txBody>
                  <a:tcPr/>
                </a:tc>
                <a:tc>
                  <a:txBody>
                    <a:bodyPr/>
                    <a:lstStyle/>
                    <a:p>
                      <a:r>
                        <a:rPr lang="en-US" sz="1600" dirty="0"/>
                        <a:t>The Annual Symposium was held at the Grove Park Inn in Asheville, NC. Attendees were treated to heavy flooding in area and water outages associated with the remnant of a hurricane passing through the area.</a:t>
                      </a:r>
                    </a:p>
                  </a:txBody>
                  <a:tcPr/>
                </a:tc>
                <a:extLst>
                  <a:ext uri="{0D108BD9-81ED-4DB2-BD59-A6C34878D82A}">
                    <a16:rowId xmlns:a16="http://schemas.microsoft.com/office/drawing/2014/main" val="2553182213"/>
                  </a:ext>
                </a:extLst>
              </a:tr>
              <a:tr h="465772">
                <a:tc>
                  <a:txBody>
                    <a:bodyPr/>
                    <a:lstStyle/>
                    <a:p>
                      <a:r>
                        <a:rPr lang="en-US" sz="1600" dirty="0"/>
                        <a:t>2005</a:t>
                      </a:r>
                    </a:p>
                  </a:txBody>
                  <a:tcPr/>
                </a:tc>
                <a:tc>
                  <a:txBody>
                    <a:bodyPr/>
                    <a:lstStyle/>
                    <a:p>
                      <a:pPr algn="l" fontAlgn="b"/>
                      <a:r>
                        <a:rPr lang="en-US" sz="1600" b="0" i="0" u="none" strike="noStrike" dirty="0">
                          <a:effectLst/>
                          <a:latin typeface="+mn-lt"/>
                        </a:rPr>
                        <a:t>  NCSRC Vendor Hall officially designated as the Shelton "Boogie" Dixon Memorial Vendor Hall</a:t>
                      </a:r>
                    </a:p>
                  </a:txBody>
                  <a:tcPr marL="9525" marR="9525" marT="9525" marB="0" anchor="ctr"/>
                </a:tc>
                <a:extLst>
                  <a:ext uri="{0D108BD9-81ED-4DB2-BD59-A6C34878D82A}">
                    <a16:rowId xmlns:a16="http://schemas.microsoft.com/office/drawing/2014/main" val="3311939103"/>
                  </a:ext>
                </a:extLst>
              </a:tr>
              <a:tr h="465772">
                <a:tc>
                  <a:txBody>
                    <a:bodyPr/>
                    <a:lstStyle/>
                    <a:p>
                      <a:r>
                        <a:rPr lang="en-US" sz="1600" dirty="0"/>
                        <a:t>2007</a:t>
                      </a:r>
                    </a:p>
                  </a:txBody>
                  <a:tcPr/>
                </a:tc>
                <a:tc>
                  <a:txBody>
                    <a:bodyPr/>
                    <a:lstStyle/>
                    <a:p>
                      <a:r>
                        <a:rPr lang="en-US" sz="1600" dirty="0">
                          <a:latin typeface="+mn-lt"/>
                        </a:rPr>
                        <a:t>The NCSRC wins the AARC Summit Award, recognizing the Chartered Affiliate of the Year</a:t>
                      </a:r>
                    </a:p>
                  </a:txBody>
                  <a:tcPr anchor="ctr"/>
                </a:tc>
                <a:extLst>
                  <a:ext uri="{0D108BD9-81ED-4DB2-BD59-A6C34878D82A}">
                    <a16:rowId xmlns:a16="http://schemas.microsoft.com/office/drawing/2014/main" val="987070255"/>
                  </a:ext>
                </a:extLst>
              </a:tr>
              <a:tr h="465772">
                <a:tc>
                  <a:txBody>
                    <a:bodyPr/>
                    <a:lstStyle/>
                    <a:p>
                      <a:r>
                        <a:rPr lang="en-US" sz="1600" dirty="0"/>
                        <a:t>2009</a:t>
                      </a:r>
                    </a:p>
                  </a:txBody>
                  <a:tcPr/>
                </a:tc>
                <a:tc>
                  <a:txBody>
                    <a:bodyPr/>
                    <a:lstStyle/>
                    <a:p>
                      <a:r>
                        <a:rPr lang="en-US" sz="1600" dirty="0">
                          <a:latin typeface="+mn-lt"/>
                        </a:rPr>
                        <a:t>The NCSRC funded student scholarships were designated as the Jim Whitley Memorial Scholarship Program</a:t>
                      </a:r>
                    </a:p>
                  </a:txBody>
                  <a:tcPr anchor="ctr"/>
                </a:tc>
                <a:extLst>
                  <a:ext uri="{0D108BD9-81ED-4DB2-BD59-A6C34878D82A}">
                    <a16:rowId xmlns:a16="http://schemas.microsoft.com/office/drawing/2014/main" val="2495059175"/>
                  </a:ext>
                </a:extLst>
              </a:tr>
              <a:tr h="465772">
                <a:tc>
                  <a:txBody>
                    <a:bodyPr/>
                    <a:lstStyle/>
                    <a:p>
                      <a:r>
                        <a:rPr lang="en-US" sz="1600" dirty="0"/>
                        <a:t>2009</a:t>
                      </a:r>
                    </a:p>
                  </a:txBody>
                  <a:tcPr/>
                </a:tc>
                <a:tc>
                  <a:txBody>
                    <a:bodyPr/>
                    <a:lstStyle/>
                    <a:p>
                      <a:r>
                        <a:rPr lang="en-US" sz="1600" dirty="0">
                          <a:latin typeface="+mn-lt"/>
                        </a:rPr>
                        <a:t>The NCSRC initiated the Respiratory Therapy Student Mentoring Program</a:t>
                      </a:r>
                    </a:p>
                  </a:txBody>
                  <a:tcPr anchor="ctr"/>
                </a:tc>
                <a:extLst>
                  <a:ext uri="{0D108BD9-81ED-4DB2-BD59-A6C34878D82A}">
                    <a16:rowId xmlns:a16="http://schemas.microsoft.com/office/drawing/2014/main" val="2834057597"/>
                  </a:ext>
                </a:extLst>
              </a:tr>
              <a:tr h="465772">
                <a:tc>
                  <a:txBody>
                    <a:bodyPr/>
                    <a:lstStyle/>
                    <a:p>
                      <a:r>
                        <a:rPr lang="en-US" sz="1600" dirty="0"/>
                        <a:t>2010</a:t>
                      </a:r>
                    </a:p>
                  </a:txBody>
                  <a:tcPr/>
                </a:tc>
                <a:tc>
                  <a:txBody>
                    <a:bodyPr/>
                    <a:lstStyle/>
                    <a:p>
                      <a:r>
                        <a:rPr lang="en-US" sz="1600" dirty="0">
                          <a:latin typeface="+mn-lt"/>
                        </a:rPr>
                        <a:t>Attendees at the Annual Symposium, held in Wilmington, were treated to record rainfall resulting in area flooding.</a:t>
                      </a:r>
                    </a:p>
                  </a:txBody>
                  <a:tcPr anchor="ctr"/>
                </a:tc>
                <a:extLst>
                  <a:ext uri="{0D108BD9-81ED-4DB2-BD59-A6C34878D82A}">
                    <a16:rowId xmlns:a16="http://schemas.microsoft.com/office/drawing/2014/main" val="4135769127"/>
                  </a:ext>
                </a:extLst>
              </a:tr>
              <a:tr h="465772">
                <a:tc>
                  <a:txBody>
                    <a:bodyPr/>
                    <a:lstStyle/>
                    <a:p>
                      <a:r>
                        <a:rPr lang="en-US" sz="1600" dirty="0"/>
                        <a:t>2011</a:t>
                      </a:r>
                    </a:p>
                  </a:txBody>
                  <a:tcPr/>
                </a:tc>
                <a:tc>
                  <a:txBody>
                    <a:bodyPr/>
                    <a:lstStyle/>
                    <a:p>
                      <a:r>
                        <a:rPr lang="en-US" sz="1600" dirty="0">
                          <a:latin typeface="+mn-lt"/>
                        </a:rPr>
                        <a:t>The NCSRC BOD voted to name one of the lectures at the NCSRC Annual Meeting in honor of Rick Sells for his long and devoted lifetime contribution to the NCSRC.</a:t>
                      </a:r>
                    </a:p>
                  </a:txBody>
                  <a:tcPr anchor="ctr"/>
                </a:tc>
                <a:extLst>
                  <a:ext uri="{0D108BD9-81ED-4DB2-BD59-A6C34878D82A}">
                    <a16:rowId xmlns:a16="http://schemas.microsoft.com/office/drawing/2014/main" val="2443585003"/>
                  </a:ext>
                </a:extLst>
              </a:tr>
              <a:tr h="465772">
                <a:tc>
                  <a:txBody>
                    <a:bodyPr/>
                    <a:lstStyle/>
                    <a:p>
                      <a:r>
                        <a:rPr lang="en-US" dirty="0"/>
                        <a:t>2011</a:t>
                      </a:r>
                    </a:p>
                  </a:txBody>
                  <a:tcPr/>
                </a:tc>
                <a:tc>
                  <a:txBody>
                    <a:bodyPr/>
                    <a:lstStyle/>
                    <a:p>
                      <a:r>
                        <a:rPr lang="en-US" sz="1600" dirty="0">
                          <a:latin typeface="+mn-lt"/>
                        </a:rPr>
                        <a:t>The NCSRC Bylaws and Standing Rules were revised to enable a two year term for the officer positions of President and Treasurer.</a:t>
                      </a:r>
                    </a:p>
                  </a:txBody>
                  <a:tcPr anchor="ctr"/>
                </a:tc>
                <a:extLst>
                  <a:ext uri="{0D108BD9-81ED-4DB2-BD59-A6C34878D82A}">
                    <a16:rowId xmlns:a16="http://schemas.microsoft.com/office/drawing/2014/main" val="3102767824"/>
                  </a:ext>
                </a:extLst>
              </a:tr>
              <a:tr h="465772">
                <a:tc>
                  <a:txBody>
                    <a:bodyPr/>
                    <a:lstStyle/>
                    <a:p>
                      <a:r>
                        <a:rPr lang="en-US" sz="1600" dirty="0"/>
                        <a:t>2012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North Carolina won the AARC’s National Sputum Bowl Competition</a:t>
                      </a:r>
                    </a:p>
                  </a:txBody>
                  <a:tcPr anchor="ctr"/>
                </a:tc>
                <a:extLst>
                  <a:ext uri="{0D108BD9-81ED-4DB2-BD59-A6C34878D82A}">
                    <a16:rowId xmlns:a16="http://schemas.microsoft.com/office/drawing/2014/main" val="1055783782"/>
                  </a:ext>
                </a:extLst>
              </a:tr>
              <a:tr h="465772">
                <a:tc>
                  <a:txBody>
                    <a:bodyPr/>
                    <a:lstStyle/>
                    <a:p>
                      <a:r>
                        <a:rPr lang="en-US" dirty="0"/>
                        <a:t>2012</a:t>
                      </a:r>
                    </a:p>
                  </a:txBody>
                  <a:tcPr/>
                </a:tc>
                <a:tc>
                  <a:txBody>
                    <a:bodyPr/>
                    <a:lstStyle/>
                    <a:p>
                      <a:r>
                        <a:rPr lang="en-US" sz="1600" dirty="0">
                          <a:latin typeface="+mn-lt"/>
                        </a:rPr>
                        <a:t>The NCSRC Educator of the Year Award was officially designed as the Gail </a:t>
                      </a:r>
                      <a:r>
                        <a:rPr lang="en-US" sz="1600" dirty="0" err="1">
                          <a:latin typeface="+mn-lt"/>
                        </a:rPr>
                        <a:t>Gane</a:t>
                      </a:r>
                      <a:r>
                        <a:rPr lang="en-US" sz="1600" dirty="0">
                          <a:latin typeface="+mn-lt"/>
                        </a:rPr>
                        <a:t> Educator of the Year Award</a:t>
                      </a:r>
                    </a:p>
                  </a:txBody>
                  <a:tcPr anchor="ctr"/>
                </a:tc>
                <a:extLst>
                  <a:ext uri="{0D108BD9-81ED-4DB2-BD59-A6C34878D82A}">
                    <a16:rowId xmlns:a16="http://schemas.microsoft.com/office/drawing/2014/main" val="680710597"/>
                  </a:ext>
                </a:extLst>
              </a:tr>
              <a:tr h="465772">
                <a:tc>
                  <a:txBody>
                    <a:bodyPr/>
                    <a:lstStyle/>
                    <a:p>
                      <a:r>
                        <a:rPr lang="en-US" dirty="0"/>
                        <a:t>2013</a:t>
                      </a:r>
                    </a:p>
                  </a:txBody>
                  <a:tcPr/>
                </a:tc>
                <a:tc>
                  <a:txBody>
                    <a:bodyPr/>
                    <a:lstStyle/>
                    <a:p>
                      <a:r>
                        <a:rPr lang="en-US" sz="1600" dirty="0">
                          <a:latin typeface="+mn-lt"/>
                        </a:rPr>
                        <a:t>The NCSRC BOD voted to approve a Social Media Policy, and initiated a Facebook page.</a:t>
                      </a:r>
                    </a:p>
                  </a:txBody>
                  <a:tcPr anchor="ctr"/>
                </a:tc>
                <a:extLst>
                  <a:ext uri="{0D108BD9-81ED-4DB2-BD59-A6C34878D82A}">
                    <a16:rowId xmlns:a16="http://schemas.microsoft.com/office/drawing/2014/main" val="528948905"/>
                  </a:ext>
                </a:extLst>
              </a:tr>
            </a:tbl>
          </a:graphicData>
        </a:graphic>
      </p:graphicFrame>
    </p:spTree>
    <p:extLst>
      <p:ext uri="{BB962C8B-B14F-4D97-AF65-F5344CB8AC3E}">
        <p14:creationId xmlns:p14="http://schemas.microsoft.com/office/powerpoint/2010/main" val="36920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ABD9EF-3438-4A54-9ABE-34B6338BB8C5}"/>
              </a:ext>
            </a:extLst>
          </p:cNvPr>
          <p:cNvSpPr>
            <a:spLocks noGrp="1"/>
          </p:cNvSpPr>
          <p:nvPr>
            <p:ph type="title"/>
          </p:nvPr>
        </p:nvSpPr>
        <p:spPr>
          <a:xfrm>
            <a:off x="838200" y="187325"/>
            <a:ext cx="10515600" cy="574675"/>
          </a:xfrm>
        </p:spPr>
        <p:txBody>
          <a:bodyPr>
            <a:normAutofit/>
          </a:bodyPr>
          <a:lstStyle/>
          <a:p>
            <a:pPr algn="ctr"/>
            <a:r>
              <a:rPr lang="en-US" sz="3200" b="1" dirty="0">
                <a:latin typeface="Times New Roman" panose="02020603050405020304" pitchFamily="18" charset="0"/>
                <a:cs typeface="Times New Roman" panose="02020603050405020304" pitchFamily="18" charset="0"/>
              </a:rPr>
              <a:t>Significant Events in NCSRC History</a:t>
            </a:r>
          </a:p>
        </p:txBody>
      </p:sp>
      <p:graphicFrame>
        <p:nvGraphicFramePr>
          <p:cNvPr id="3" name="Content Placeholder 2">
            <a:extLst>
              <a:ext uri="{FF2B5EF4-FFF2-40B4-BE49-F238E27FC236}">
                <a16:creationId xmlns:a16="http://schemas.microsoft.com/office/drawing/2014/main" id="{FF52CC73-9503-478B-A5AC-59A433C7D582}"/>
              </a:ext>
            </a:extLst>
          </p:cNvPr>
          <p:cNvGraphicFramePr>
            <a:graphicFrameLocks noGrp="1"/>
          </p:cNvGraphicFramePr>
          <p:nvPr>
            <p:ph idx="1"/>
            <p:extLst>
              <p:ext uri="{D42A27DB-BD31-4B8C-83A1-F6EECF244321}">
                <p14:modId xmlns:p14="http://schemas.microsoft.com/office/powerpoint/2010/main" val="1890595364"/>
              </p:ext>
            </p:extLst>
          </p:nvPr>
        </p:nvGraphicFramePr>
        <p:xfrm>
          <a:off x="927100" y="1089027"/>
          <a:ext cx="10426700" cy="3630928"/>
        </p:xfrm>
        <a:graphic>
          <a:graphicData uri="http://schemas.openxmlformats.org/drawingml/2006/table">
            <a:tbl>
              <a:tblPr firstRow="1" bandRow="1">
                <a:tableStyleId>{5C22544A-7EE6-4342-B048-85BDC9FD1C3A}</a:tableStyleId>
              </a:tblPr>
              <a:tblGrid>
                <a:gridCol w="711200">
                  <a:extLst>
                    <a:ext uri="{9D8B030D-6E8A-4147-A177-3AD203B41FA5}">
                      <a16:colId xmlns:a16="http://schemas.microsoft.com/office/drawing/2014/main" val="60853130"/>
                    </a:ext>
                  </a:extLst>
                </a:gridCol>
                <a:gridCol w="9715500">
                  <a:extLst>
                    <a:ext uri="{9D8B030D-6E8A-4147-A177-3AD203B41FA5}">
                      <a16:colId xmlns:a16="http://schemas.microsoft.com/office/drawing/2014/main" val="558436295"/>
                    </a:ext>
                  </a:extLst>
                </a:gridCol>
              </a:tblGrid>
              <a:tr h="320673">
                <a:tc>
                  <a:txBody>
                    <a:bodyPr/>
                    <a:lstStyle/>
                    <a:p>
                      <a:r>
                        <a:rPr lang="en-US" dirty="0"/>
                        <a:t>Date</a:t>
                      </a:r>
                    </a:p>
                  </a:txBody>
                  <a:tcPr/>
                </a:tc>
                <a:tc>
                  <a:txBody>
                    <a:bodyPr/>
                    <a:lstStyle/>
                    <a:p>
                      <a:endParaRPr lang="en-US" dirty="0"/>
                    </a:p>
                  </a:txBody>
                  <a:tcPr/>
                </a:tc>
                <a:extLst>
                  <a:ext uri="{0D108BD9-81ED-4DB2-BD59-A6C34878D82A}">
                    <a16:rowId xmlns:a16="http://schemas.microsoft.com/office/drawing/2014/main" val="3748547496"/>
                  </a:ext>
                </a:extLst>
              </a:tr>
              <a:tr h="465772">
                <a:tc>
                  <a:txBody>
                    <a:bodyPr/>
                    <a:lstStyle/>
                    <a:p>
                      <a:r>
                        <a:rPr lang="en-US" sz="1600" dirty="0"/>
                        <a:t>2013</a:t>
                      </a:r>
                    </a:p>
                  </a:txBody>
                  <a:tcPr/>
                </a:tc>
                <a:tc>
                  <a:txBody>
                    <a:bodyPr/>
                    <a:lstStyle/>
                    <a:p>
                      <a:r>
                        <a:rPr lang="en-US" sz="1600" dirty="0"/>
                        <a:t>The NCSRC Manager of the Year Award was officially designated as the Harvey Jacobs Leadership Award</a:t>
                      </a:r>
                    </a:p>
                  </a:txBody>
                  <a:tcPr/>
                </a:tc>
                <a:extLst>
                  <a:ext uri="{0D108BD9-81ED-4DB2-BD59-A6C34878D82A}">
                    <a16:rowId xmlns:a16="http://schemas.microsoft.com/office/drawing/2014/main" val="2553182213"/>
                  </a:ext>
                </a:extLst>
              </a:tr>
              <a:tr h="465772">
                <a:tc>
                  <a:txBody>
                    <a:bodyPr/>
                    <a:lstStyle/>
                    <a:p>
                      <a:r>
                        <a:rPr lang="en-US" sz="1600" dirty="0"/>
                        <a:t>2014</a:t>
                      </a:r>
                    </a:p>
                  </a:txBody>
                  <a:tcPr/>
                </a:tc>
                <a:tc>
                  <a:txBody>
                    <a:bodyPr/>
                    <a:lstStyle/>
                    <a:p>
                      <a:r>
                        <a:rPr lang="en-US" sz="1600" b="0" i="0" u="none" strike="noStrike" dirty="0">
                          <a:effectLst/>
                          <a:latin typeface="+mn-lt"/>
                        </a:rPr>
                        <a:t>The NCSRC BOD voted to name the Open Forum portion of the NCSRC Annual Meeting in honor of Dan Grady for his contributions to the science and research in Respiratory Care in North Carolina.</a:t>
                      </a:r>
                      <a:endParaRPr lang="en-US" sz="1600" dirty="0">
                        <a:latin typeface="+mn-lt"/>
                      </a:endParaRPr>
                    </a:p>
                  </a:txBody>
                  <a:tcPr anchor="ctr"/>
                </a:tc>
                <a:extLst>
                  <a:ext uri="{0D108BD9-81ED-4DB2-BD59-A6C34878D82A}">
                    <a16:rowId xmlns:a16="http://schemas.microsoft.com/office/drawing/2014/main" val="987070255"/>
                  </a:ext>
                </a:extLst>
              </a:tr>
              <a:tr h="465772">
                <a:tc>
                  <a:txBody>
                    <a:bodyPr/>
                    <a:lstStyle/>
                    <a:p>
                      <a:r>
                        <a:rPr lang="en-US" sz="1600" dirty="0"/>
                        <a:t>2015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North Carolina won the AARC’s National Sputum Bowl Competition</a:t>
                      </a:r>
                    </a:p>
                  </a:txBody>
                  <a:tcPr anchor="ctr"/>
                </a:tc>
                <a:extLst>
                  <a:ext uri="{0D108BD9-81ED-4DB2-BD59-A6C34878D82A}">
                    <a16:rowId xmlns:a16="http://schemas.microsoft.com/office/drawing/2014/main" val="3433494897"/>
                  </a:ext>
                </a:extLst>
              </a:tr>
              <a:tr h="465772">
                <a:tc>
                  <a:txBody>
                    <a:bodyPr/>
                    <a:lstStyle/>
                    <a:p>
                      <a:r>
                        <a:rPr lang="en-US" sz="1600" dirty="0"/>
                        <a:t>2017</a:t>
                      </a:r>
                    </a:p>
                  </a:txBody>
                  <a:tcPr/>
                </a:tc>
                <a:tc>
                  <a:txBody>
                    <a:bodyPr/>
                    <a:lstStyle/>
                    <a:p>
                      <a:r>
                        <a:rPr lang="en-US" sz="1600" dirty="0">
                          <a:latin typeface="+mn-lt"/>
                        </a:rPr>
                        <a:t>With the resignation of the President-Elect, the BOD voted to extend the term of the existing President, Ricky Bowen. With this vote, Ricky became only the second president to serve for 3 year. Don Fletcher served for 3 years total over the course of 3 separate terms.</a:t>
                      </a:r>
                    </a:p>
                  </a:txBody>
                  <a:tcPr anchor="ctr"/>
                </a:tc>
                <a:extLst>
                  <a:ext uri="{0D108BD9-81ED-4DB2-BD59-A6C34878D82A}">
                    <a16:rowId xmlns:a16="http://schemas.microsoft.com/office/drawing/2014/main" val="2495059175"/>
                  </a:ext>
                </a:extLst>
              </a:tr>
              <a:tr h="465772">
                <a:tc>
                  <a:txBody>
                    <a:bodyPr/>
                    <a:lstStyle/>
                    <a:p>
                      <a:r>
                        <a:rPr lang="en-US" sz="1600" dirty="0"/>
                        <a:t>2018</a:t>
                      </a:r>
                    </a:p>
                  </a:txBody>
                  <a:tcPr/>
                </a:tc>
                <a:tc>
                  <a:txBody>
                    <a:bodyPr/>
                    <a:lstStyle/>
                    <a:p>
                      <a:r>
                        <a:rPr lang="en-US" sz="1600" dirty="0">
                          <a:latin typeface="+mn-lt"/>
                        </a:rPr>
                        <a:t>The NCRCB adopted a Declaratory Ruling for Advanced Practice Respiratory Therapist.</a:t>
                      </a:r>
                    </a:p>
                  </a:txBody>
                  <a:tcPr anchor="ctr"/>
                </a:tc>
                <a:extLst>
                  <a:ext uri="{0D108BD9-81ED-4DB2-BD59-A6C34878D82A}">
                    <a16:rowId xmlns:a16="http://schemas.microsoft.com/office/drawing/2014/main" val="2834057597"/>
                  </a:ext>
                </a:extLst>
              </a:tr>
              <a:tr h="465772">
                <a:tc>
                  <a:txBody>
                    <a:bodyPr/>
                    <a:lstStyle/>
                    <a:p>
                      <a:endParaRPr lang="en-US" sz="1600" dirty="0"/>
                    </a:p>
                  </a:txBody>
                  <a:tcPr/>
                </a:tc>
                <a:tc>
                  <a:txBody>
                    <a:bodyPr/>
                    <a:lstStyle/>
                    <a:p>
                      <a:endParaRPr lang="en-US" sz="1600" dirty="0">
                        <a:latin typeface="+mn-lt"/>
                      </a:endParaRPr>
                    </a:p>
                  </a:txBody>
                  <a:tcPr anchor="ctr"/>
                </a:tc>
                <a:extLst>
                  <a:ext uri="{0D108BD9-81ED-4DB2-BD59-A6C34878D82A}">
                    <a16:rowId xmlns:a16="http://schemas.microsoft.com/office/drawing/2014/main" val="4135769127"/>
                  </a:ext>
                </a:extLst>
              </a:tr>
            </a:tbl>
          </a:graphicData>
        </a:graphic>
      </p:graphicFrame>
    </p:spTree>
    <p:extLst>
      <p:ext uri="{BB962C8B-B14F-4D97-AF65-F5344CB8AC3E}">
        <p14:creationId xmlns:p14="http://schemas.microsoft.com/office/powerpoint/2010/main" val="194155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ABD9EF-3438-4A54-9ABE-34B6338BB8C5}"/>
              </a:ext>
            </a:extLst>
          </p:cNvPr>
          <p:cNvSpPr>
            <a:spLocks noGrp="1"/>
          </p:cNvSpPr>
          <p:nvPr>
            <p:ph type="title"/>
          </p:nvPr>
        </p:nvSpPr>
        <p:spPr>
          <a:xfrm>
            <a:off x="838200" y="365125"/>
            <a:ext cx="10515600" cy="625475"/>
          </a:xfrm>
        </p:spPr>
        <p:txBody>
          <a:bodyPr>
            <a:normAutofit/>
          </a:bodyPr>
          <a:lstStyle/>
          <a:p>
            <a:pPr algn="ctr"/>
            <a:r>
              <a:rPr lang="en-US" sz="3200" b="1" dirty="0">
                <a:latin typeface="Times New Roman" panose="02020603050405020304" pitchFamily="18" charset="0"/>
                <a:cs typeface="Times New Roman" panose="02020603050405020304" pitchFamily="18" charset="0"/>
              </a:rPr>
              <a:t>History of Respiratory Care Education in North Carolina</a:t>
            </a:r>
          </a:p>
        </p:txBody>
      </p:sp>
      <p:sp>
        <p:nvSpPr>
          <p:cNvPr id="5" name="Content Placeholder 4">
            <a:extLst>
              <a:ext uri="{FF2B5EF4-FFF2-40B4-BE49-F238E27FC236}">
                <a16:creationId xmlns:a16="http://schemas.microsoft.com/office/drawing/2014/main" id="{A09F5887-A468-4BB3-8D55-81D74E95D3CF}"/>
              </a:ext>
            </a:extLst>
          </p:cNvPr>
          <p:cNvSpPr>
            <a:spLocks noGrp="1"/>
          </p:cNvSpPr>
          <p:nvPr>
            <p:ph sz="half" idx="1"/>
          </p:nvPr>
        </p:nvSpPr>
        <p:spPr>
          <a:xfrm>
            <a:off x="495300" y="1104900"/>
            <a:ext cx="5524500" cy="5072063"/>
          </a:xfrm>
        </p:spPr>
        <p:txBody>
          <a:bodyPr>
            <a:normAutofit/>
          </a:bodyPr>
          <a:lstStyle/>
          <a:p>
            <a:r>
              <a:rPr lang="en-US" sz="1800" dirty="0">
                <a:latin typeface="Times New Roman" panose="02020603050405020304" pitchFamily="18" charset="0"/>
                <a:cs typeface="Times New Roman" panose="02020603050405020304" pitchFamily="18" charset="0"/>
              </a:rPr>
              <a:t>The first Inhalation Therapy Education Program in the state was at NC Baptist Hospital, starting in 1964. In 1972, this hospital based program moved to Forsyth Technical Institute, which became Forsyth Community College.</a:t>
            </a:r>
          </a:p>
          <a:p>
            <a:r>
              <a:rPr lang="en-US" sz="1800" dirty="0">
                <a:latin typeface="Times New Roman" panose="02020603050405020304" pitchFamily="18" charset="0"/>
                <a:cs typeface="Times New Roman" panose="02020603050405020304" pitchFamily="18" charset="0"/>
              </a:rPr>
              <a:t>The second Inhalation Therapy Education Program, established in 1965, was at Duke University Hospital. This program moved to Durham Technical Institute in 1970 to become the state's first college-based Inhalation Therapy Program.</a:t>
            </a:r>
          </a:p>
          <a:p>
            <a:r>
              <a:rPr lang="en-US" sz="1800" dirty="0">
                <a:latin typeface="Times New Roman" panose="02020603050405020304" pitchFamily="18" charset="0"/>
                <a:cs typeface="Times New Roman" panose="02020603050405020304" pitchFamily="18" charset="0"/>
              </a:rPr>
              <a:t>The first baccalaureate Respiratory Care Program in the state was established at the University of North </a:t>
            </a:r>
            <a:r>
              <a:rPr lang="it-IT" sz="1800" dirty="0">
                <a:latin typeface="Times New Roman" panose="02020603050405020304" pitchFamily="18" charset="0"/>
                <a:cs typeface="Times New Roman" panose="02020603050405020304" pitchFamily="18" charset="0"/>
              </a:rPr>
              <a:t>Carolina at Charlotte in 2007.</a:t>
            </a:r>
            <a:endParaRPr lang="en-US" sz="1800" dirty="0">
              <a:latin typeface="Times New Roman" panose="02020603050405020304" pitchFamily="18" charset="0"/>
              <a:cs typeface="Times New Roman" panose="02020603050405020304" pitchFamily="18" charset="0"/>
            </a:endParaRPr>
          </a:p>
        </p:txBody>
      </p:sp>
      <p:graphicFrame>
        <p:nvGraphicFramePr>
          <p:cNvPr id="9" name="Content Placeholder 8">
            <a:extLst>
              <a:ext uri="{FF2B5EF4-FFF2-40B4-BE49-F238E27FC236}">
                <a16:creationId xmlns:a16="http://schemas.microsoft.com/office/drawing/2014/main" id="{5B888146-6E79-427D-A3A7-F58B2E44323C}"/>
              </a:ext>
            </a:extLst>
          </p:cNvPr>
          <p:cNvGraphicFramePr>
            <a:graphicFrameLocks noGrp="1"/>
          </p:cNvGraphicFramePr>
          <p:nvPr>
            <p:ph sz="half" idx="2"/>
            <p:extLst>
              <p:ext uri="{D42A27DB-BD31-4B8C-83A1-F6EECF244321}">
                <p14:modId xmlns:p14="http://schemas.microsoft.com/office/powerpoint/2010/main" val="952211231"/>
              </p:ext>
            </p:extLst>
          </p:nvPr>
        </p:nvGraphicFramePr>
        <p:xfrm>
          <a:off x="6172200" y="1104900"/>
          <a:ext cx="5181600" cy="5168896"/>
        </p:xfrm>
        <a:graphic>
          <a:graphicData uri="http://schemas.openxmlformats.org/drawingml/2006/table">
            <a:tbl>
              <a:tblPr firstRow="1" bandRow="1">
                <a:tableStyleId>{5C22544A-7EE6-4342-B048-85BDC9FD1C3A}</a:tableStyleId>
              </a:tblPr>
              <a:tblGrid>
                <a:gridCol w="3556000">
                  <a:extLst>
                    <a:ext uri="{9D8B030D-6E8A-4147-A177-3AD203B41FA5}">
                      <a16:colId xmlns:a16="http://schemas.microsoft.com/office/drawing/2014/main" val="2153103431"/>
                    </a:ext>
                  </a:extLst>
                </a:gridCol>
                <a:gridCol w="1625600">
                  <a:extLst>
                    <a:ext uri="{9D8B030D-6E8A-4147-A177-3AD203B41FA5}">
                      <a16:colId xmlns:a16="http://schemas.microsoft.com/office/drawing/2014/main" val="161378410"/>
                    </a:ext>
                  </a:extLst>
                </a:gridCol>
              </a:tblGrid>
              <a:tr h="323056">
                <a:tc>
                  <a:txBody>
                    <a:bodyPr/>
                    <a:lstStyle/>
                    <a:p>
                      <a:r>
                        <a:rPr lang="en-US" sz="1200" baseline="0" dirty="0"/>
                        <a:t>COLLEGE</a:t>
                      </a:r>
                    </a:p>
                  </a:txBody>
                  <a:tcPr/>
                </a:tc>
                <a:tc>
                  <a:txBody>
                    <a:bodyPr/>
                    <a:lstStyle/>
                    <a:p>
                      <a:r>
                        <a:rPr lang="en-US" sz="1200" baseline="0" dirty="0"/>
                        <a:t>PROGRAM STARTED</a:t>
                      </a:r>
                    </a:p>
                  </a:txBody>
                  <a:tcPr/>
                </a:tc>
                <a:extLst>
                  <a:ext uri="{0D108BD9-81ED-4DB2-BD59-A6C34878D82A}">
                    <a16:rowId xmlns:a16="http://schemas.microsoft.com/office/drawing/2014/main" val="3124383142"/>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Forsyth Technical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1964</a:t>
                      </a:r>
                    </a:p>
                  </a:txBody>
                  <a:tcPr marL="9525" marR="9525" marT="9525" marB="0" anchor="b"/>
                </a:tc>
                <a:extLst>
                  <a:ext uri="{0D108BD9-81ED-4DB2-BD59-A6C34878D82A}">
                    <a16:rowId xmlns:a16="http://schemas.microsoft.com/office/drawing/2014/main" val="519526348"/>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Durham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1965</a:t>
                      </a:r>
                    </a:p>
                  </a:txBody>
                  <a:tcPr marL="9525" marR="9525" marT="9525" marB="0" anchor="b"/>
                </a:tc>
                <a:extLst>
                  <a:ext uri="{0D108BD9-81ED-4DB2-BD59-A6C34878D82A}">
                    <a16:rowId xmlns:a16="http://schemas.microsoft.com/office/drawing/2014/main" val="3699528447"/>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Central Piedmont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1973</a:t>
                      </a:r>
                    </a:p>
                  </a:txBody>
                  <a:tcPr marL="9525" marR="9525" marT="9525" marB="0" anchor="b"/>
                </a:tc>
                <a:extLst>
                  <a:ext uri="{0D108BD9-81ED-4DB2-BD59-A6C34878D82A}">
                    <a16:rowId xmlns:a16="http://schemas.microsoft.com/office/drawing/2014/main" val="661451430"/>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Stanly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1975</a:t>
                      </a:r>
                    </a:p>
                  </a:txBody>
                  <a:tcPr marL="9525" marR="9525" marT="9525" marB="0" anchor="b"/>
                </a:tc>
                <a:extLst>
                  <a:ext uri="{0D108BD9-81ED-4DB2-BD59-A6C34878D82A}">
                    <a16:rowId xmlns:a16="http://schemas.microsoft.com/office/drawing/2014/main" val="4111558699"/>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Sandhills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1975</a:t>
                      </a:r>
                    </a:p>
                  </a:txBody>
                  <a:tcPr marL="9525" marR="9525" marT="9525" marB="0" anchor="b"/>
                </a:tc>
                <a:extLst>
                  <a:ext uri="{0D108BD9-81ED-4DB2-BD59-A6C34878D82A}">
                    <a16:rowId xmlns:a16="http://schemas.microsoft.com/office/drawing/2014/main" val="2993379892"/>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Fayetteville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1978</a:t>
                      </a:r>
                    </a:p>
                  </a:txBody>
                  <a:tcPr marL="9525" marR="9525" marT="9525" marB="0" anchor="b"/>
                </a:tc>
                <a:extLst>
                  <a:ext uri="{0D108BD9-81ED-4DB2-BD59-A6C34878D82A}">
                    <a16:rowId xmlns:a16="http://schemas.microsoft.com/office/drawing/2014/main" val="2957051649"/>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Carteret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1979</a:t>
                      </a:r>
                    </a:p>
                  </a:txBody>
                  <a:tcPr marL="9525" marR="9525" marT="9525" marB="0" anchor="b"/>
                </a:tc>
                <a:extLst>
                  <a:ext uri="{0D108BD9-81ED-4DB2-BD59-A6C34878D82A}">
                    <a16:rowId xmlns:a16="http://schemas.microsoft.com/office/drawing/2014/main" val="1565065959"/>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Pitt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1983</a:t>
                      </a:r>
                    </a:p>
                  </a:txBody>
                  <a:tcPr marL="9525" marR="9525" marT="9525" marB="0" anchor="b"/>
                </a:tc>
                <a:extLst>
                  <a:ext uri="{0D108BD9-81ED-4DB2-BD59-A6C34878D82A}">
                    <a16:rowId xmlns:a16="http://schemas.microsoft.com/office/drawing/2014/main" val="1199100080"/>
                  </a:ext>
                </a:extLst>
              </a:tr>
              <a:tr h="323056">
                <a:tc>
                  <a:txBody>
                    <a:bodyPr/>
                    <a:lstStyle/>
                    <a:p>
                      <a:pPr algn="l" fontAlgn="b"/>
                      <a:r>
                        <a:rPr lang="en-US" sz="1600" b="0" i="0" u="none" strike="noStrike" baseline="0" dirty="0" err="1">
                          <a:effectLst/>
                          <a:latin typeface="Times New Roman" panose="02020603050405020304" pitchFamily="18" charset="0"/>
                          <a:cs typeface="Times New Roman" panose="02020603050405020304" pitchFamily="18" charset="0"/>
                        </a:rPr>
                        <a:t>Edgecomb</a:t>
                      </a:r>
                      <a:r>
                        <a:rPr lang="en-US" sz="1600" b="0" i="0" u="none" strike="noStrike" baseline="0" dirty="0">
                          <a:effectLst/>
                          <a:latin typeface="Times New Roman" panose="02020603050405020304" pitchFamily="18" charset="0"/>
                          <a:cs typeface="Times New Roman" panose="02020603050405020304" pitchFamily="18" charset="0"/>
                        </a:rPr>
                        <a:t>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1988</a:t>
                      </a:r>
                    </a:p>
                  </a:txBody>
                  <a:tcPr marL="9525" marR="9525" marT="9525" marB="0" anchor="b"/>
                </a:tc>
                <a:extLst>
                  <a:ext uri="{0D108BD9-81ED-4DB2-BD59-A6C34878D82A}">
                    <a16:rowId xmlns:a16="http://schemas.microsoft.com/office/drawing/2014/main" val="3752095715"/>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Robeson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1988</a:t>
                      </a:r>
                    </a:p>
                  </a:txBody>
                  <a:tcPr marL="9525" marR="9525" marT="9525" marB="0" anchor="b"/>
                </a:tc>
                <a:extLst>
                  <a:ext uri="{0D108BD9-81ED-4DB2-BD59-A6C34878D82A}">
                    <a16:rowId xmlns:a16="http://schemas.microsoft.com/office/drawing/2014/main" val="4187201855"/>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Southwestern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1990</a:t>
                      </a:r>
                    </a:p>
                  </a:txBody>
                  <a:tcPr marL="9525" marR="9525" marT="9525" marB="0" anchor="b"/>
                </a:tc>
                <a:extLst>
                  <a:ext uri="{0D108BD9-81ED-4DB2-BD59-A6C34878D82A}">
                    <a16:rowId xmlns:a16="http://schemas.microsoft.com/office/drawing/2014/main" val="488838391"/>
                  </a:ext>
                </a:extLst>
              </a:tr>
              <a:tr h="323056">
                <a:tc>
                  <a:txBody>
                    <a:bodyPr/>
                    <a:lstStyle/>
                    <a:p>
                      <a:pPr algn="l" fontAlgn="b"/>
                      <a:r>
                        <a:rPr lang="en-US" sz="1600" b="0" i="0" u="none" strike="noStrike" baseline="0" dirty="0">
                          <a:effectLst/>
                          <a:latin typeface="Times New Roman" panose="02020603050405020304" pitchFamily="18" charset="0"/>
                          <a:cs typeface="Times New Roman" panose="02020603050405020304" pitchFamily="18" charset="0"/>
                        </a:rPr>
                        <a:t>Catawba Valley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1991</a:t>
                      </a:r>
                    </a:p>
                  </a:txBody>
                  <a:tcPr marL="9525" marR="9525" marT="9525" marB="0" anchor="b"/>
                </a:tc>
                <a:extLst>
                  <a:ext uri="{0D108BD9-81ED-4DB2-BD59-A6C34878D82A}">
                    <a16:rowId xmlns:a16="http://schemas.microsoft.com/office/drawing/2014/main" val="2235898795"/>
                  </a:ext>
                </a:extLst>
              </a:tr>
              <a:tr h="323056">
                <a:tc>
                  <a:txBody>
                    <a:bodyPr/>
                    <a:lstStyle/>
                    <a:p>
                      <a:pPr algn="l" fontAlgn="b"/>
                      <a:r>
                        <a:rPr lang="en-US" sz="1600" b="0" i="0" u="none" strike="noStrike" baseline="0">
                          <a:effectLst/>
                          <a:latin typeface="Times New Roman" panose="02020603050405020304" pitchFamily="18" charset="0"/>
                          <a:cs typeface="Times New Roman" panose="02020603050405020304" pitchFamily="18" charset="0"/>
                        </a:rPr>
                        <a:t>Rockingham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1999</a:t>
                      </a:r>
                    </a:p>
                  </a:txBody>
                  <a:tcPr marL="9525" marR="9525" marT="9525" marB="0" anchor="b"/>
                </a:tc>
                <a:extLst>
                  <a:ext uri="{0D108BD9-81ED-4DB2-BD59-A6C34878D82A}">
                    <a16:rowId xmlns:a16="http://schemas.microsoft.com/office/drawing/2014/main" val="646876651"/>
                  </a:ext>
                </a:extLst>
              </a:tr>
              <a:tr h="323056">
                <a:tc>
                  <a:txBody>
                    <a:bodyPr/>
                    <a:lstStyle/>
                    <a:p>
                      <a:pPr algn="l" fontAlgn="b"/>
                      <a:r>
                        <a:rPr lang="en-US" sz="1600" b="0" i="0" u="none" strike="noStrike" baseline="0">
                          <a:effectLst/>
                          <a:latin typeface="Times New Roman" panose="02020603050405020304" pitchFamily="18" charset="0"/>
                          <a:cs typeface="Times New Roman" panose="02020603050405020304" pitchFamily="18" charset="0"/>
                        </a:rPr>
                        <a:t>University of North Carolina at Charlotte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2007</a:t>
                      </a:r>
                    </a:p>
                  </a:txBody>
                  <a:tcPr marL="9525" marR="9525" marT="9525" marB="0" anchor="b"/>
                </a:tc>
                <a:extLst>
                  <a:ext uri="{0D108BD9-81ED-4DB2-BD59-A6C34878D82A}">
                    <a16:rowId xmlns:a16="http://schemas.microsoft.com/office/drawing/2014/main" val="4157178229"/>
                  </a:ext>
                </a:extLst>
              </a:tr>
              <a:tr h="323056">
                <a:tc>
                  <a:txBody>
                    <a:bodyPr/>
                    <a:lstStyle/>
                    <a:p>
                      <a:pPr algn="l" fontAlgn="b"/>
                      <a:r>
                        <a:rPr lang="en-US" sz="1600" b="0" i="0" u="none" strike="noStrike" baseline="0">
                          <a:effectLst/>
                          <a:latin typeface="Times New Roman" panose="02020603050405020304" pitchFamily="18" charset="0"/>
                          <a:cs typeface="Times New Roman" panose="02020603050405020304" pitchFamily="18" charset="0"/>
                        </a:rPr>
                        <a:t>Wilkes Community College</a:t>
                      </a:r>
                    </a:p>
                  </a:txBody>
                  <a:tcPr marL="9525" marR="9525" marT="9525" marB="0" anchor="b"/>
                </a:tc>
                <a:tc>
                  <a:txBody>
                    <a:bodyPr/>
                    <a:lstStyle/>
                    <a:p>
                      <a:pPr algn="ctr" fontAlgn="b"/>
                      <a:r>
                        <a:rPr lang="en-US" sz="1600" b="0" i="0" u="none" strike="noStrike" baseline="0" dirty="0">
                          <a:effectLst/>
                          <a:latin typeface="Times New Roman" panose="02020603050405020304" pitchFamily="18" charset="0"/>
                          <a:cs typeface="Times New Roman" panose="02020603050405020304" pitchFamily="18" charset="0"/>
                        </a:rPr>
                        <a:t>2008</a:t>
                      </a:r>
                    </a:p>
                  </a:txBody>
                  <a:tcPr marL="9525" marR="9525" marT="9525" marB="0" anchor="b"/>
                </a:tc>
                <a:extLst>
                  <a:ext uri="{0D108BD9-81ED-4DB2-BD59-A6C34878D82A}">
                    <a16:rowId xmlns:a16="http://schemas.microsoft.com/office/drawing/2014/main" val="4239339443"/>
                  </a:ext>
                </a:extLst>
              </a:tr>
            </a:tbl>
          </a:graphicData>
        </a:graphic>
      </p:graphicFrame>
    </p:spTree>
    <p:extLst>
      <p:ext uri="{BB962C8B-B14F-4D97-AF65-F5344CB8AC3E}">
        <p14:creationId xmlns:p14="http://schemas.microsoft.com/office/powerpoint/2010/main" val="1407971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ABD9EF-3438-4A54-9ABE-34B6338BB8C5}"/>
              </a:ext>
            </a:extLst>
          </p:cNvPr>
          <p:cNvSpPr>
            <a:spLocks noGrp="1"/>
          </p:cNvSpPr>
          <p:nvPr>
            <p:ph type="title"/>
          </p:nvPr>
        </p:nvSpPr>
        <p:spPr>
          <a:xfrm>
            <a:off x="838200" y="254000"/>
            <a:ext cx="10515600" cy="685800"/>
          </a:xfrm>
        </p:spPr>
        <p:txBody>
          <a:bodyPr>
            <a:normAutofit/>
          </a:bodyPr>
          <a:lstStyle/>
          <a:p>
            <a:pPr algn="ctr"/>
            <a:r>
              <a:rPr lang="en-US" sz="3200" b="1" dirty="0">
                <a:latin typeface="Times New Roman" panose="02020603050405020304" pitchFamily="18" charset="0"/>
                <a:cs typeface="Times New Roman" panose="02020603050405020304" pitchFamily="18" charset="0"/>
              </a:rPr>
              <a:t>NCSRC Presidents</a:t>
            </a:r>
          </a:p>
        </p:txBody>
      </p:sp>
      <p:graphicFrame>
        <p:nvGraphicFramePr>
          <p:cNvPr id="3" name="Content Placeholder 2">
            <a:extLst>
              <a:ext uri="{FF2B5EF4-FFF2-40B4-BE49-F238E27FC236}">
                <a16:creationId xmlns:a16="http://schemas.microsoft.com/office/drawing/2014/main" id="{89A2DB67-C4C7-4BB0-AF3E-73D949EB1CF7}"/>
              </a:ext>
            </a:extLst>
          </p:cNvPr>
          <p:cNvGraphicFramePr>
            <a:graphicFrameLocks noGrp="1"/>
          </p:cNvGraphicFramePr>
          <p:nvPr>
            <p:ph sz="half" idx="1"/>
            <p:extLst>
              <p:ext uri="{D42A27DB-BD31-4B8C-83A1-F6EECF244321}">
                <p14:modId xmlns:p14="http://schemas.microsoft.com/office/powerpoint/2010/main" val="1204464857"/>
              </p:ext>
            </p:extLst>
          </p:nvPr>
        </p:nvGraphicFramePr>
        <p:xfrm>
          <a:off x="381000" y="1104900"/>
          <a:ext cx="5600700" cy="5379085"/>
        </p:xfrm>
        <a:graphic>
          <a:graphicData uri="http://schemas.openxmlformats.org/drawingml/2006/table">
            <a:tbl>
              <a:tblPr firstRow="1" bandRow="1">
                <a:tableStyleId>{5C22544A-7EE6-4342-B048-85BDC9FD1C3A}</a:tableStyleId>
              </a:tblPr>
              <a:tblGrid>
                <a:gridCol w="876300">
                  <a:extLst>
                    <a:ext uri="{9D8B030D-6E8A-4147-A177-3AD203B41FA5}">
                      <a16:colId xmlns:a16="http://schemas.microsoft.com/office/drawing/2014/main" val="3656145143"/>
                    </a:ext>
                  </a:extLst>
                </a:gridCol>
                <a:gridCol w="1823720">
                  <a:extLst>
                    <a:ext uri="{9D8B030D-6E8A-4147-A177-3AD203B41FA5}">
                      <a16:colId xmlns:a16="http://schemas.microsoft.com/office/drawing/2014/main" val="1951046047"/>
                    </a:ext>
                  </a:extLst>
                </a:gridCol>
                <a:gridCol w="208280">
                  <a:extLst>
                    <a:ext uri="{9D8B030D-6E8A-4147-A177-3AD203B41FA5}">
                      <a16:colId xmlns:a16="http://schemas.microsoft.com/office/drawing/2014/main" val="3549426103"/>
                    </a:ext>
                  </a:extLst>
                </a:gridCol>
                <a:gridCol w="901700">
                  <a:extLst>
                    <a:ext uri="{9D8B030D-6E8A-4147-A177-3AD203B41FA5}">
                      <a16:colId xmlns:a16="http://schemas.microsoft.com/office/drawing/2014/main" val="1740395371"/>
                    </a:ext>
                  </a:extLst>
                </a:gridCol>
                <a:gridCol w="1790700">
                  <a:extLst>
                    <a:ext uri="{9D8B030D-6E8A-4147-A177-3AD203B41FA5}">
                      <a16:colId xmlns:a16="http://schemas.microsoft.com/office/drawing/2014/main" val="2681137050"/>
                    </a:ext>
                  </a:extLst>
                </a:gridCol>
              </a:tblGrid>
              <a:tr h="370840">
                <a:tc>
                  <a:txBody>
                    <a:bodyPr/>
                    <a:lstStyle/>
                    <a:p>
                      <a:r>
                        <a:rPr lang="en-US" dirty="0">
                          <a:latin typeface="Times New Roman" panose="02020603050405020304" pitchFamily="18" charset="0"/>
                          <a:cs typeface="Times New Roman" panose="02020603050405020304" pitchFamily="18" charset="0"/>
                        </a:rPr>
                        <a:t>Year</a:t>
                      </a:r>
                    </a:p>
                  </a:txBody>
                  <a:tcPr/>
                </a:tc>
                <a:tc>
                  <a:txBody>
                    <a:bodyPr/>
                    <a:lstStyle/>
                    <a:p>
                      <a:r>
                        <a:rPr lang="en-US" dirty="0">
                          <a:latin typeface="Times New Roman" panose="02020603050405020304" pitchFamily="18" charset="0"/>
                          <a:cs typeface="Times New Roman" panose="02020603050405020304" pitchFamily="18" charset="0"/>
                        </a:rPr>
                        <a:t>President</a:t>
                      </a:r>
                    </a:p>
                  </a:txBody>
                  <a:tcP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Year </a:t>
                      </a:r>
                    </a:p>
                  </a:txBody>
                  <a:tcPr/>
                </a:tc>
                <a:tc>
                  <a:txBody>
                    <a:bodyPr/>
                    <a:lstStyle/>
                    <a:p>
                      <a:r>
                        <a:rPr lang="en-US" dirty="0">
                          <a:latin typeface="Times New Roman" panose="02020603050405020304" pitchFamily="18" charset="0"/>
                          <a:cs typeface="Times New Roman" panose="02020603050405020304" pitchFamily="18" charset="0"/>
                        </a:rPr>
                        <a:t>President</a:t>
                      </a:r>
                    </a:p>
                  </a:txBody>
                  <a:tcPr/>
                </a:tc>
                <a:extLst>
                  <a:ext uri="{0D108BD9-81ED-4DB2-BD59-A6C34878D82A}">
                    <a16:rowId xmlns:a16="http://schemas.microsoft.com/office/drawing/2014/main" val="3037006746"/>
                  </a:ext>
                </a:extLst>
              </a:tr>
              <a:tr h="370840">
                <a:tc>
                  <a:txBody>
                    <a:bodyPr/>
                    <a:lstStyle/>
                    <a:p>
                      <a:r>
                        <a:rPr lang="en-US" dirty="0">
                          <a:latin typeface="Times New Roman" panose="02020603050405020304" pitchFamily="18" charset="0"/>
                          <a:cs typeface="Times New Roman" panose="02020603050405020304" pitchFamily="18" charset="0"/>
                        </a:rPr>
                        <a:t>1965</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Roy Taylor</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1978</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Bruce Steinbach</a:t>
                      </a:r>
                    </a:p>
                  </a:txBody>
                  <a:tcPr marL="9525" marR="9525" marT="9525" marB="0" anchor="ctr"/>
                </a:tc>
                <a:extLst>
                  <a:ext uri="{0D108BD9-81ED-4DB2-BD59-A6C34878D82A}">
                    <a16:rowId xmlns:a16="http://schemas.microsoft.com/office/drawing/2014/main" val="2859129800"/>
                  </a:ext>
                </a:extLst>
              </a:tr>
              <a:tr h="370840">
                <a:tc>
                  <a:txBody>
                    <a:bodyPr/>
                    <a:lstStyle/>
                    <a:p>
                      <a:r>
                        <a:rPr lang="en-US" dirty="0">
                          <a:latin typeface="Times New Roman" panose="02020603050405020304" pitchFamily="18" charset="0"/>
                          <a:cs typeface="Times New Roman" panose="02020603050405020304" pitchFamily="18" charset="0"/>
                        </a:rPr>
                        <a:t>1966</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Bill Brown</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1979</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Stan Engle</a:t>
                      </a:r>
                    </a:p>
                  </a:txBody>
                  <a:tcPr marL="9525" marR="9525" marT="9525" marB="0" anchor="ctr"/>
                </a:tc>
                <a:extLst>
                  <a:ext uri="{0D108BD9-81ED-4DB2-BD59-A6C34878D82A}">
                    <a16:rowId xmlns:a16="http://schemas.microsoft.com/office/drawing/2014/main" val="1735882206"/>
                  </a:ext>
                </a:extLst>
              </a:tr>
              <a:tr h="370840">
                <a:tc>
                  <a:txBody>
                    <a:bodyPr/>
                    <a:lstStyle/>
                    <a:p>
                      <a:r>
                        <a:rPr lang="en-US" dirty="0">
                          <a:latin typeface="Times New Roman" panose="02020603050405020304" pitchFamily="18" charset="0"/>
                          <a:cs typeface="Times New Roman" panose="02020603050405020304" pitchFamily="18" charset="0"/>
                        </a:rPr>
                        <a:t>1967</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Fern Fuller</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1980</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Fred </a:t>
                      </a:r>
                      <a:r>
                        <a:rPr lang="en-US" sz="1800" b="0" i="0" u="none" strike="noStrike" dirty="0" err="1">
                          <a:effectLst/>
                          <a:latin typeface="Times New Roman" panose="02020603050405020304" pitchFamily="18" charset="0"/>
                          <a:cs typeface="Times New Roman" panose="02020603050405020304" pitchFamily="18" charset="0"/>
                        </a:rPr>
                        <a:t>Castrovinci</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6201788"/>
                  </a:ext>
                </a:extLst>
              </a:tr>
              <a:tr h="370840">
                <a:tc>
                  <a:txBody>
                    <a:bodyPr/>
                    <a:lstStyle/>
                    <a:p>
                      <a:r>
                        <a:rPr lang="en-US" dirty="0">
                          <a:latin typeface="Times New Roman" panose="02020603050405020304" pitchFamily="18" charset="0"/>
                          <a:cs typeface="Times New Roman" panose="02020603050405020304" pitchFamily="18" charset="0"/>
                        </a:rPr>
                        <a:t>1968</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Houston Anderson</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1981</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Archie McKenzie</a:t>
                      </a:r>
                    </a:p>
                  </a:txBody>
                  <a:tcPr marL="9525" marR="9525" marT="9525" marB="0" anchor="ctr"/>
                </a:tc>
                <a:extLst>
                  <a:ext uri="{0D108BD9-81ED-4DB2-BD59-A6C34878D82A}">
                    <a16:rowId xmlns:a16="http://schemas.microsoft.com/office/drawing/2014/main" val="1891765643"/>
                  </a:ext>
                </a:extLst>
              </a:tr>
              <a:tr h="370840">
                <a:tc>
                  <a:txBody>
                    <a:bodyPr/>
                    <a:lstStyle/>
                    <a:p>
                      <a:r>
                        <a:rPr lang="en-US" dirty="0">
                          <a:latin typeface="Times New Roman" panose="02020603050405020304" pitchFamily="18" charset="0"/>
                          <a:cs typeface="Times New Roman" panose="02020603050405020304" pitchFamily="18" charset="0"/>
                        </a:rPr>
                        <a:t>1969</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Johnny Robbins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1982</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Terry Garland</a:t>
                      </a:r>
                    </a:p>
                  </a:txBody>
                  <a:tcPr marL="9525" marR="9525" marT="9525" marB="0" anchor="ctr"/>
                </a:tc>
                <a:extLst>
                  <a:ext uri="{0D108BD9-81ED-4DB2-BD59-A6C34878D82A}">
                    <a16:rowId xmlns:a16="http://schemas.microsoft.com/office/drawing/2014/main" val="3453821844"/>
                  </a:ext>
                </a:extLst>
              </a:tr>
              <a:tr h="370840">
                <a:tc>
                  <a:txBody>
                    <a:bodyPr/>
                    <a:lstStyle/>
                    <a:p>
                      <a:r>
                        <a:rPr lang="en-US" dirty="0">
                          <a:latin typeface="Times New Roman" panose="02020603050405020304" pitchFamily="18" charset="0"/>
                          <a:cs typeface="Times New Roman" panose="02020603050405020304" pitchFamily="18" charset="0"/>
                        </a:rPr>
                        <a:t>1970</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Von Baker</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1983</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Bill Young</a:t>
                      </a:r>
                    </a:p>
                  </a:txBody>
                  <a:tcPr marL="9525" marR="9525" marT="9525" marB="0" anchor="ctr"/>
                </a:tc>
                <a:extLst>
                  <a:ext uri="{0D108BD9-81ED-4DB2-BD59-A6C34878D82A}">
                    <a16:rowId xmlns:a16="http://schemas.microsoft.com/office/drawing/2014/main" val="4281723848"/>
                  </a:ext>
                </a:extLst>
              </a:tr>
              <a:tr h="370840">
                <a:tc>
                  <a:txBody>
                    <a:bodyPr/>
                    <a:lstStyle/>
                    <a:p>
                      <a:r>
                        <a:rPr lang="en-US" dirty="0">
                          <a:latin typeface="Times New Roman" panose="02020603050405020304" pitchFamily="18" charset="0"/>
                          <a:cs typeface="Times New Roman" panose="02020603050405020304" pitchFamily="18" charset="0"/>
                        </a:rPr>
                        <a:t>1971</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Harvey Jacobs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1984</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Carol </a:t>
                      </a:r>
                      <a:r>
                        <a:rPr lang="en-US" sz="1800" b="0" i="0" u="none" strike="noStrike" dirty="0" err="1">
                          <a:effectLst/>
                          <a:latin typeface="Times New Roman" panose="02020603050405020304" pitchFamily="18" charset="0"/>
                          <a:cs typeface="Times New Roman" panose="02020603050405020304" pitchFamily="18" charset="0"/>
                        </a:rPr>
                        <a:t>Bengston</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19151016"/>
                  </a:ext>
                </a:extLst>
              </a:tr>
              <a:tr h="370840">
                <a:tc>
                  <a:txBody>
                    <a:bodyPr/>
                    <a:lstStyle/>
                    <a:p>
                      <a:r>
                        <a:rPr lang="en-US" dirty="0">
                          <a:latin typeface="Times New Roman" panose="02020603050405020304" pitchFamily="18" charset="0"/>
                          <a:cs typeface="Times New Roman" panose="02020603050405020304" pitchFamily="18" charset="0"/>
                        </a:rPr>
                        <a:t>1972</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Tom Morris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1985</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Don Fletcher</a:t>
                      </a:r>
                    </a:p>
                  </a:txBody>
                  <a:tcPr marL="9525" marR="9525" marT="9525" marB="0" anchor="ctr"/>
                </a:tc>
                <a:extLst>
                  <a:ext uri="{0D108BD9-81ED-4DB2-BD59-A6C34878D82A}">
                    <a16:rowId xmlns:a16="http://schemas.microsoft.com/office/drawing/2014/main" val="3807405563"/>
                  </a:ext>
                </a:extLst>
              </a:tr>
              <a:tr h="370840">
                <a:tc>
                  <a:txBody>
                    <a:bodyPr/>
                    <a:lstStyle/>
                    <a:p>
                      <a:r>
                        <a:rPr lang="en-US" dirty="0">
                          <a:latin typeface="Times New Roman" panose="02020603050405020304" pitchFamily="18" charset="0"/>
                          <a:cs typeface="Times New Roman" panose="02020603050405020304" pitchFamily="18" charset="0"/>
                        </a:rPr>
                        <a:t>1973</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Harold Bass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1986</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Jan Thalman</a:t>
                      </a:r>
                    </a:p>
                  </a:txBody>
                  <a:tcPr marL="9525" marR="9525" marT="9525" marB="0" anchor="ctr"/>
                </a:tc>
                <a:extLst>
                  <a:ext uri="{0D108BD9-81ED-4DB2-BD59-A6C34878D82A}">
                    <a16:rowId xmlns:a16="http://schemas.microsoft.com/office/drawing/2014/main" val="535500047"/>
                  </a:ext>
                </a:extLst>
              </a:tr>
              <a:tr h="370840">
                <a:tc>
                  <a:txBody>
                    <a:bodyPr/>
                    <a:lstStyle/>
                    <a:p>
                      <a:r>
                        <a:rPr lang="en-US" dirty="0">
                          <a:latin typeface="Times New Roman" panose="02020603050405020304" pitchFamily="18" charset="0"/>
                          <a:cs typeface="Times New Roman" panose="02020603050405020304" pitchFamily="18" charset="0"/>
                        </a:rPr>
                        <a:t>1974</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Bob </a:t>
                      </a:r>
                      <a:r>
                        <a:rPr lang="en-US" sz="1800" b="0" i="0" u="none" strike="noStrike" dirty="0" err="1">
                          <a:effectLst/>
                          <a:latin typeface="Times New Roman" panose="02020603050405020304" pitchFamily="18" charset="0"/>
                          <a:cs typeface="Times New Roman" panose="02020603050405020304" pitchFamily="18" charset="0"/>
                        </a:rPr>
                        <a:t>Darenkamp</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1987</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Susan Rinaldo-Gallo</a:t>
                      </a:r>
                    </a:p>
                  </a:txBody>
                  <a:tcPr marL="9525" marR="9525" marT="9525" marB="0" anchor="ctr"/>
                </a:tc>
                <a:extLst>
                  <a:ext uri="{0D108BD9-81ED-4DB2-BD59-A6C34878D82A}">
                    <a16:rowId xmlns:a16="http://schemas.microsoft.com/office/drawing/2014/main" val="1982974612"/>
                  </a:ext>
                </a:extLst>
              </a:tr>
              <a:tr h="370840">
                <a:tc>
                  <a:txBody>
                    <a:bodyPr/>
                    <a:lstStyle/>
                    <a:p>
                      <a:r>
                        <a:rPr lang="en-US" dirty="0">
                          <a:latin typeface="Times New Roman" panose="02020603050405020304" pitchFamily="18" charset="0"/>
                          <a:cs typeface="Times New Roman" panose="02020603050405020304" pitchFamily="18" charset="0"/>
                        </a:rPr>
                        <a:t>1975</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Don Fletcher</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1988</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Don Fletcher</a:t>
                      </a:r>
                    </a:p>
                  </a:txBody>
                  <a:tcPr marL="9525" marR="9525" marT="9525" marB="0" anchor="ctr"/>
                </a:tc>
                <a:extLst>
                  <a:ext uri="{0D108BD9-81ED-4DB2-BD59-A6C34878D82A}">
                    <a16:rowId xmlns:a16="http://schemas.microsoft.com/office/drawing/2014/main" val="3683528194"/>
                  </a:ext>
                </a:extLst>
              </a:tr>
              <a:tr h="370840">
                <a:tc>
                  <a:txBody>
                    <a:bodyPr/>
                    <a:lstStyle/>
                    <a:p>
                      <a:r>
                        <a:rPr lang="en-US" dirty="0">
                          <a:latin typeface="Times New Roman" panose="02020603050405020304" pitchFamily="18" charset="0"/>
                          <a:cs typeface="Times New Roman" panose="02020603050405020304" pitchFamily="18" charset="0"/>
                        </a:rPr>
                        <a:t>1976</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Dave Varner</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1989</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Ken Powell</a:t>
                      </a:r>
                    </a:p>
                  </a:txBody>
                  <a:tcPr marL="9525" marR="9525" marT="9525" marB="0" anchor="ctr"/>
                </a:tc>
                <a:extLst>
                  <a:ext uri="{0D108BD9-81ED-4DB2-BD59-A6C34878D82A}">
                    <a16:rowId xmlns:a16="http://schemas.microsoft.com/office/drawing/2014/main" val="2581766467"/>
                  </a:ext>
                </a:extLst>
              </a:tr>
              <a:tr h="370840">
                <a:tc>
                  <a:txBody>
                    <a:bodyPr/>
                    <a:lstStyle/>
                    <a:p>
                      <a:r>
                        <a:rPr lang="en-US" dirty="0">
                          <a:latin typeface="Times New Roman" panose="02020603050405020304" pitchFamily="18" charset="0"/>
                          <a:cs typeface="Times New Roman" panose="02020603050405020304" pitchFamily="18" charset="0"/>
                        </a:rPr>
                        <a:t>1977</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Fred </a:t>
                      </a:r>
                      <a:r>
                        <a:rPr lang="en-US" sz="1800" b="0" i="0" u="none" strike="noStrike" dirty="0" err="1">
                          <a:effectLst/>
                          <a:latin typeface="Times New Roman" panose="02020603050405020304" pitchFamily="18" charset="0"/>
                          <a:cs typeface="Times New Roman" panose="02020603050405020304" pitchFamily="18" charset="0"/>
                        </a:rPr>
                        <a:t>Detterman</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1990</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Pat Lovell</a:t>
                      </a:r>
                    </a:p>
                  </a:txBody>
                  <a:tcPr marL="9525" marR="9525" marT="9525" marB="0" anchor="ctr"/>
                </a:tc>
                <a:extLst>
                  <a:ext uri="{0D108BD9-81ED-4DB2-BD59-A6C34878D82A}">
                    <a16:rowId xmlns:a16="http://schemas.microsoft.com/office/drawing/2014/main" val="928619636"/>
                  </a:ext>
                </a:extLst>
              </a:tr>
            </a:tbl>
          </a:graphicData>
        </a:graphic>
      </p:graphicFrame>
      <p:graphicFrame>
        <p:nvGraphicFramePr>
          <p:cNvPr id="6" name="Content Placeholder 5">
            <a:extLst>
              <a:ext uri="{FF2B5EF4-FFF2-40B4-BE49-F238E27FC236}">
                <a16:creationId xmlns:a16="http://schemas.microsoft.com/office/drawing/2014/main" id="{D6ECC181-F05F-4887-B183-855AD3901362}"/>
              </a:ext>
            </a:extLst>
          </p:cNvPr>
          <p:cNvGraphicFramePr>
            <a:graphicFrameLocks noGrp="1"/>
          </p:cNvGraphicFramePr>
          <p:nvPr>
            <p:ph sz="half" idx="2"/>
            <p:extLst>
              <p:ext uri="{D42A27DB-BD31-4B8C-83A1-F6EECF244321}">
                <p14:modId xmlns:p14="http://schemas.microsoft.com/office/powerpoint/2010/main" val="3114920614"/>
              </p:ext>
            </p:extLst>
          </p:nvPr>
        </p:nvGraphicFramePr>
        <p:xfrm>
          <a:off x="6096000" y="1104900"/>
          <a:ext cx="5715001" cy="5379080"/>
        </p:xfrm>
        <a:graphic>
          <a:graphicData uri="http://schemas.openxmlformats.org/drawingml/2006/table">
            <a:tbl>
              <a:tblPr firstRow="1" bandRow="1">
                <a:tableStyleId>{5C22544A-7EE6-4342-B048-85BDC9FD1C3A}</a:tableStyleId>
              </a:tblPr>
              <a:tblGrid>
                <a:gridCol w="894184">
                  <a:extLst>
                    <a:ext uri="{9D8B030D-6E8A-4147-A177-3AD203B41FA5}">
                      <a16:colId xmlns:a16="http://schemas.microsoft.com/office/drawing/2014/main" val="1335188932"/>
                    </a:ext>
                  </a:extLst>
                </a:gridCol>
                <a:gridCol w="1809102">
                  <a:extLst>
                    <a:ext uri="{9D8B030D-6E8A-4147-A177-3AD203B41FA5}">
                      <a16:colId xmlns:a16="http://schemas.microsoft.com/office/drawing/2014/main" val="22664951"/>
                    </a:ext>
                  </a:extLst>
                </a:gridCol>
                <a:gridCol w="212531">
                  <a:extLst>
                    <a:ext uri="{9D8B030D-6E8A-4147-A177-3AD203B41FA5}">
                      <a16:colId xmlns:a16="http://schemas.microsoft.com/office/drawing/2014/main" val="3804097013"/>
                    </a:ext>
                  </a:extLst>
                </a:gridCol>
                <a:gridCol w="980081">
                  <a:extLst>
                    <a:ext uri="{9D8B030D-6E8A-4147-A177-3AD203B41FA5}">
                      <a16:colId xmlns:a16="http://schemas.microsoft.com/office/drawing/2014/main" val="1085125747"/>
                    </a:ext>
                  </a:extLst>
                </a:gridCol>
                <a:gridCol w="1819103">
                  <a:extLst>
                    <a:ext uri="{9D8B030D-6E8A-4147-A177-3AD203B41FA5}">
                      <a16:colId xmlns:a16="http://schemas.microsoft.com/office/drawing/2014/main" val="2120048748"/>
                    </a:ext>
                  </a:extLst>
                </a:gridCol>
              </a:tblGrid>
              <a:tr h="384220">
                <a:tc>
                  <a:txBody>
                    <a:bodyPr/>
                    <a:lstStyle/>
                    <a:p>
                      <a:r>
                        <a:rPr lang="en-US" sz="1800" dirty="0">
                          <a:latin typeface="Times New Roman" panose="02020603050405020304" pitchFamily="18" charset="0"/>
                          <a:cs typeface="Times New Roman" panose="02020603050405020304" pitchFamily="18" charset="0"/>
                        </a:rPr>
                        <a:t>Year</a:t>
                      </a:r>
                    </a:p>
                  </a:txBody>
                  <a:tcPr/>
                </a:tc>
                <a:tc>
                  <a:txBody>
                    <a:bodyPr/>
                    <a:lstStyle/>
                    <a:p>
                      <a:r>
                        <a:rPr lang="en-US" sz="1800" dirty="0">
                          <a:latin typeface="Times New Roman" panose="02020603050405020304" pitchFamily="18" charset="0"/>
                          <a:cs typeface="Times New Roman" panose="02020603050405020304" pitchFamily="18" charset="0"/>
                        </a:rPr>
                        <a:t>President</a:t>
                      </a:r>
                    </a:p>
                  </a:txBody>
                  <a:tcP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Year</a:t>
                      </a:r>
                    </a:p>
                  </a:txBody>
                  <a:tcPr/>
                </a:tc>
                <a:tc>
                  <a:txBody>
                    <a:bodyPr/>
                    <a:lstStyle/>
                    <a:p>
                      <a:r>
                        <a:rPr lang="en-US" dirty="0">
                          <a:latin typeface="Times New Roman" panose="02020603050405020304" pitchFamily="18" charset="0"/>
                          <a:cs typeface="Times New Roman" panose="02020603050405020304" pitchFamily="18" charset="0"/>
                        </a:rPr>
                        <a:t>President</a:t>
                      </a:r>
                    </a:p>
                  </a:txBody>
                  <a:tcPr/>
                </a:tc>
                <a:extLst>
                  <a:ext uri="{0D108BD9-81ED-4DB2-BD59-A6C34878D82A}">
                    <a16:rowId xmlns:a16="http://schemas.microsoft.com/office/drawing/2014/main" val="1338760865"/>
                  </a:ext>
                </a:extLst>
              </a:tr>
              <a:tr h="384220">
                <a:tc>
                  <a:txBody>
                    <a:bodyPr/>
                    <a:lstStyle/>
                    <a:p>
                      <a:r>
                        <a:rPr lang="en-US" sz="1800" dirty="0">
                          <a:latin typeface="Times New Roman" panose="02020603050405020304" pitchFamily="18" charset="0"/>
                          <a:cs typeface="Times New Roman" panose="02020603050405020304" pitchFamily="18" charset="0"/>
                        </a:rPr>
                        <a:t>1991</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Garry Dukes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2004</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Ray Braxton</a:t>
                      </a:r>
                    </a:p>
                  </a:txBody>
                  <a:tcPr marL="9525" marR="9525" marT="9525" marB="0" anchor="ctr"/>
                </a:tc>
                <a:extLst>
                  <a:ext uri="{0D108BD9-81ED-4DB2-BD59-A6C34878D82A}">
                    <a16:rowId xmlns:a16="http://schemas.microsoft.com/office/drawing/2014/main" val="1274858759"/>
                  </a:ext>
                </a:extLst>
              </a:tr>
              <a:tr h="384220">
                <a:tc>
                  <a:txBody>
                    <a:bodyPr/>
                    <a:lstStyle/>
                    <a:p>
                      <a:r>
                        <a:rPr lang="en-US" sz="1800" dirty="0">
                          <a:latin typeface="Times New Roman" panose="02020603050405020304" pitchFamily="18" charset="0"/>
                          <a:cs typeface="Times New Roman" panose="02020603050405020304" pitchFamily="18" charset="0"/>
                        </a:rPr>
                        <a:t>1992</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Kelly McClure</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2005</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Diana Statler</a:t>
                      </a:r>
                    </a:p>
                  </a:txBody>
                  <a:tcPr marL="9525" marR="9525" marT="9525" marB="0" anchor="ctr"/>
                </a:tc>
                <a:extLst>
                  <a:ext uri="{0D108BD9-81ED-4DB2-BD59-A6C34878D82A}">
                    <a16:rowId xmlns:a16="http://schemas.microsoft.com/office/drawing/2014/main" val="841807833"/>
                  </a:ext>
                </a:extLst>
              </a:tr>
              <a:tr h="384220">
                <a:tc>
                  <a:txBody>
                    <a:bodyPr/>
                    <a:lstStyle/>
                    <a:p>
                      <a:r>
                        <a:rPr lang="en-US" sz="1800" dirty="0">
                          <a:latin typeface="Times New Roman" panose="02020603050405020304" pitchFamily="18" charset="0"/>
                          <a:cs typeface="Times New Roman" panose="02020603050405020304" pitchFamily="18" charset="0"/>
                        </a:rPr>
                        <a:t>1993</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Dan Grady</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2006</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Connie Paladenech</a:t>
                      </a:r>
                    </a:p>
                  </a:txBody>
                  <a:tcPr marL="9525" marR="9525" marT="9525" marB="0" anchor="ctr"/>
                </a:tc>
                <a:extLst>
                  <a:ext uri="{0D108BD9-81ED-4DB2-BD59-A6C34878D82A}">
                    <a16:rowId xmlns:a16="http://schemas.microsoft.com/office/drawing/2014/main" val="3365098529"/>
                  </a:ext>
                </a:extLst>
              </a:tr>
              <a:tr h="384220">
                <a:tc>
                  <a:txBody>
                    <a:bodyPr/>
                    <a:lstStyle/>
                    <a:p>
                      <a:r>
                        <a:rPr lang="en-US" sz="1800" dirty="0">
                          <a:latin typeface="Times New Roman" panose="02020603050405020304" pitchFamily="18" charset="0"/>
                          <a:cs typeface="Times New Roman" panose="02020603050405020304" pitchFamily="18" charset="0"/>
                        </a:rPr>
                        <a:t>1994</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Rick Leonard</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2007</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Bill Kiger</a:t>
                      </a:r>
                    </a:p>
                  </a:txBody>
                  <a:tcPr marL="9525" marR="9525" marT="9525" marB="0" anchor="ctr"/>
                </a:tc>
                <a:extLst>
                  <a:ext uri="{0D108BD9-81ED-4DB2-BD59-A6C34878D82A}">
                    <a16:rowId xmlns:a16="http://schemas.microsoft.com/office/drawing/2014/main" val="826441977"/>
                  </a:ext>
                </a:extLst>
              </a:tr>
              <a:tr h="384220">
                <a:tc>
                  <a:txBody>
                    <a:bodyPr/>
                    <a:lstStyle/>
                    <a:p>
                      <a:r>
                        <a:rPr lang="en-US" sz="1800" dirty="0">
                          <a:latin typeface="Times New Roman" panose="02020603050405020304" pitchFamily="18" charset="0"/>
                          <a:cs typeface="Times New Roman" panose="02020603050405020304" pitchFamily="18" charset="0"/>
                        </a:rPr>
                        <a:t>1995</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Rick Sells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2008</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Terry Smith</a:t>
                      </a:r>
                    </a:p>
                  </a:txBody>
                  <a:tcPr marL="9525" marR="9525" marT="9525" marB="0" anchor="ctr"/>
                </a:tc>
                <a:extLst>
                  <a:ext uri="{0D108BD9-81ED-4DB2-BD59-A6C34878D82A}">
                    <a16:rowId xmlns:a16="http://schemas.microsoft.com/office/drawing/2014/main" val="3525827614"/>
                  </a:ext>
                </a:extLst>
              </a:tr>
              <a:tr h="384220">
                <a:tc>
                  <a:txBody>
                    <a:bodyPr/>
                    <a:lstStyle/>
                    <a:p>
                      <a:r>
                        <a:rPr lang="en-US" sz="1800" dirty="0">
                          <a:latin typeface="Times New Roman" panose="02020603050405020304" pitchFamily="18" charset="0"/>
                          <a:cs typeface="Times New Roman" panose="02020603050405020304" pitchFamily="18" charset="0"/>
                        </a:rPr>
                        <a:t>1996</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Bob Ricker</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2009</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Jimmy Phillips</a:t>
                      </a:r>
                    </a:p>
                  </a:txBody>
                  <a:tcPr marL="9525" marR="9525" marT="9525" marB="0" anchor="ctr"/>
                </a:tc>
                <a:extLst>
                  <a:ext uri="{0D108BD9-81ED-4DB2-BD59-A6C34878D82A}">
                    <a16:rowId xmlns:a16="http://schemas.microsoft.com/office/drawing/2014/main" val="2442515212"/>
                  </a:ext>
                </a:extLst>
              </a:tr>
              <a:tr h="384220">
                <a:tc>
                  <a:txBody>
                    <a:bodyPr/>
                    <a:lstStyle/>
                    <a:p>
                      <a:r>
                        <a:rPr lang="en-US" sz="1800" dirty="0">
                          <a:latin typeface="Times New Roman" panose="02020603050405020304" pitchFamily="18" charset="0"/>
                          <a:cs typeface="Times New Roman" panose="02020603050405020304" pitchFamily="18" charset="0"/>
                        </a:rPr>
                        <a:t>1997</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Wanda Marlow</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2010</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Jill Saye</a:t>
                      </a:r>
                    </a:p>
                  </a:txBody>
                  <a:tcPr marL="9525" marR="9525" marT="9525" marB="0" anchor="ctr"/>
                </a:tc>
                <a:extLst>
                  <a:ext uri="{0D108BD9-81ED-4DB2-BD59-A6C34878D82A}">
                    <a16:rowId xmlns:a16="http://schemas.microsoft.com/office/drawing/2014/main" val="3110367008"/>
                  </a:ext>
                </a:extLst>
              </a:tr>
              <a:tr h="384220">
                <a:tc>
                  <a:txBody>
                    <a:bodyPr/>
                    <a:lstStyle/>
                    <a:p>
                      <a:r>
                        <a:rPr lang="en-US" sz="1800" dirty="0">
                          <a:latin typeface="Times New Roman" panose="02020603050405020304" pitchFamily="18" charset="0"/>
                          <a:cs typeface="Times New Roman" panose="02020603050405020304" pitchFamily="18" charset="0"/>
                        </a:rPr>
                        <a:t>1998</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Ralph Webb</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2011</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Kim Clark</a:t>
                      </a:r>
                    </a:p>
                  </a:txBody>
                  <a:tcPr marL="9525" marR="9525" marT="9525" marB="0" anchor="ctr"/>
                </a:tc>
                <a:extLst>
                  <a:ext uri="{0D108BD9-81ED-4DB2-BD59-A6C34878D82A}">
                    <a16:rowId xmlns:a16="http://schemas.microsoft.com/office/drawing/2014/main" val="1962615564"/>
                  </a:ext>
                </a:extLst>
              </a:tr>
              <a:tr h="384220">
                <a:tc>
                  <a:txBody>
                    <a:bodyPr/>
                    <a:lstStyle/>
                    <a:p>
                      <a:r>
                        <a:rPr lang="en-US" sz="1800" dirty="0">
                          <a:latin typeface="Times New Roman" panose="02020603050405020304" pitchFamily="18" charset="0"/>
                          <a:cs typeface="Times New Roman" panose="02020603050405020304" pitchFamily="18" charset="0"/>
                        </a:rPr>
                        <a:t>1999</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Beverly Dukes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dirty="0">
                          <a:latin typeface="Times New Roman" panose="02020603050405020304" pitchFamily="18" charset="0"/>
                          <a:cs typeface="Times New Roman" panose="02020603050405020304" pitchFamily="18" charset="0"/>
                        </a:rPr>
                        <a:t>2012</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Robin Ross</a:t>
                      </a:r>
                    </a:p>
                  </a:txBody>
                  <a:tcPr marL="9525" marR="9525" marT="9525" marB="0" anchor="ctr"/>
                </a:tc>
                <a:extLst>
                  <a:ext uri="{0D108BD9-81ED-4DB2-BD59-A6C34878D82A}">
                    <a16:rowId xmlns:a16="http://schemas.microsoft.com/office/drawing/2014/main" val="1572772209"/>
                  </a:ext>
                </a:extLst>
              </a:tr>
              <a:tr h="384220">
                <a:tc>
                  <a:txBody>
                    <a:bodyPr/>
                    <a:lstStyle/>
                    <a:p>
                      <a:r>
                        <a:rPr lang="en-US" sz="1800" dirty="0">
                          <a:latin typeface="Times New Roman" panose="02020603050405020304" pitchFamily="18" charset="0"/>
                          <a:cs typeface="Times New Roman" panose="02020603050405020304" pitchFamily="18" charset="0"/>
                        </a:rPr>
                        <a:t>2000</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Bill Croft</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sz="1700" dirty="0">
                          <a:latin typeface="Times New Roman" panose="02020603050405020304" pitchFamily="18" charset="0"/>
                          <a:cs typeface="Times New Roman" panose="02020603050405020304" pitchFamily="18" charset="0"/>
                        </a:rPr>
                        <a:t>2013-14</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Myra Stearns</a:t>
                      </a:r>
                    </a:p>
                  </a:txBody>
                  <a:tcPr marL="9525" marR="9525" marT="9525" marB="0" anchor="ctr"/>
                </a:tc>
                <a:extLst>
                  <a:ext uri="{0D108BD9-81ED-4DB2-BD59-A6C34878D82A}">
                    <a16:rowId xmlns:a16="http://schemas.microsoft.com/office/drawing/2014/main" val="2131666344"/>
                  </a:ext>
                </a:extLst>
              </a:tr>
              <a:tr h="384220">
                <a:tc>
                  <a:txBody>
                    <a:bodyPr/>
                    <a:lstStyle/>
                    <a:p>
                      <a:r>
                        <a:rPr lang="en-US" sz="1800" dirty="0">
                          <a:latin typeface="Times New Roman" panose="02020603050405020304" pitchFamily="18" charset="0"/>
                          <a:cs typeface="Times New Roman" panose="02020603050405020304" pitchFamily="18" charset="0"/>
                        </a:rPr>
                        <a:t>2001</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Ray Braxton</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sz="1700" dirty="0">
                          <a:latin typeface="Times New Roman" panose="02020603050405020304" pitchFamily="18" charset="0"/>
                          <a:cs typeface="Times New Roman" panose="02020603050405020304" pitchFamily="18" charset="0"/>
                        </a:rPr>
                        <a:t>2015-17</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Ricky Bowen</a:t>
                      </a:r>
                    </a:p>
                  </a:txBody>
                  <a:tcPr marL="9525" marR="9525" marT="9525" marB="0" anchor="ctr"/>
                </a:tc>
                <a:extLst>
                  <a:ext uri="{0D108BD9-81ED-4DB2-BD59-A6C34878D82A}">
                    <a16:rowId xmlns:a16="http://schemas.microsoft.com/office/drawing/2014/main" val="190623258"/>
                  </a:ext>
                </a:extLst>
              </a:tr>
              <a:tr h="384220">
                <a:tc>
                  <a:txBody>
                    <a:bodyPr/>
                    <a:lstStyle/>
                    <a:p>
                      <a:r>
                        <a:rPr lang="en-US" sz="1800" dirty="0">
                          <a:latin typeface="Times New Roman" panose="02020603050405020304" pitchFamily="18" charset="0"/>
                          <a:cs typeface="Times New Roman" panose="02020603050405020304" pitchFamily="18" charset="0"/>
                        </a:rPr>
                        <a:t>2002</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Tommy Williams</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r>
                        <a:rPr lang="en-US" sz="1700" dirty="0">
                          <a:latin typeface="Times New Roman" panose="02020603050405020304" pitchFamily="18" charset="0"/>
                          <a:cs typeface="Times New Roman" panose="02020603050405020304" pitchFamily="18" charset="0"/>
                        </a:rPr>
                        <a:t>2018-19</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Trish Miller</a:t>
                      </a:r>
                    </a:p>
                  </a:txBody>
                  <a:tcPr marL="9525" marR="9525" marT="9525" marB="0" anchor="ctr"/>
                </a:tc>
                <a:extLst>
                  <a:ext uri="{0D108BD9-81ED-4DB2-BD59-A6C34878D82A}">
                    <a16:rowId xmlns:a16="http://schemas.microsoft.com/office/drawing/2014/main" val="1567286735"/>
                  </a:ext>
                </a:extLst>
              </a:tr>
              <a:tr h="384220">
                <a:tc>
                  <a:txBody>
                    <a:bodyPr/>
                    <a:lstStyle/>
                    <a:p>
                      <a:r>
                        <a:rPr lang="en-US" sz="1800" dirty="0">
                          <a:latin typeface="Times New Roman" panose="02020603050405020304" pitchFamily="18" charset="0"/>
                          <a:cs typeface="Times New Roman" panose="02020603050405020304" pitchFamily="18" charset="0"/>
                        </a:rPr>
                        <a:t>2003</a:t>
                      </a:r>
                    </a:p>
                  </a:txBody>
                  <a:tcPr/>
                </a:tc>
                <a:tc>
                  <a:txBody>
                    <a:bodyPr/>
                    <a:lstStyle/>
                    <a:p>
                      <a:pPr algn="l" fontAlgn="b"/>
                      <a:r>
                        <a:rPr lang="en-US" sz="1800" b="0" i="0" u="none" strike="noStrike" dirty="0">
                          <a:effectLst/>
                          <a:latin typeface="Times New Roman" panose="02020603050405020304" pitchFamily="18" charset="0"/>
                          <a:cs typeface="Times New Roman" panose="02020603050405020304" pitchFamily="18" charset="0"/>
                        </a:rPr>
                        <a:t>June Beck</a:t>
                      </a:r>
                    </a:p>
                  </a:txBody>
                  <a:tcPr marL="9525" marR="9525" marT="9525" marB="0" anchor="ctr"/>
                </a:tc>
                <a:tc>
                  <a:txBody>
                    <a:bodyPr/>
                    <a:lstStyle/>
                    <a:p>
                      <a:endParaRPr lang="en-US" dirty="0">
                        <a:latin typeface="Times New Roman" panose="02020603050405020304" pitchFamily="18" charset="0"/>
                        <a:cs typeface="Times New Roman" panose="02020603050405020304" pitchFamily="18" charset="0"/>
                      </a:endParaRPr>
                    </a:p>
                  </a:txBody>
                  <a:tcPr>
                    <a:noFill/>
                  </a:tcPr>
                </a:tc>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74999014"/>
                  </a:ext>
                </a:extLst>
              </a:tr>
            </a:tbl>
          </a:graphicData>
        </a:graphic>
      </p:graphicFrame>
    </p:spTree>
    <p:extLst>
      <p:ext uri="{BB962C8B-B14F-4D97-AF65-F5344CB8AC3E}">
        <p14:creationId xmlns:p14="http://schemas.microsoft.com/office/powerpoint/2010/main" val="85089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155035"/>
            <a:ext cx="10515600" cy="479966"/>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Symposium Lectures</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idx="1"/>
            <p:extLst>
              <p:ext uri="{D42A27DB-BD31-4B8C-83A1-F6EECF244321}">
                <p14:modId xmlns:p14="http://schemas.microsoft.com/office/powerpoint/2010/main" val="1420819697"/>
              </p:ext>
            </p:extLst>
          </p:nvPr>
        </p:nvGraphicFramePr>
        <p:xfrm>
          <a:off x="863600" y="635001"/>
          <a:ext cx="10490200" cy="606294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1842735017"/>
                    </a:ext>
                  </a:extLst>
                </a:gridCol>
                <a:gridCol w="3479800">
                  <a:extLst>
                    <a:ext uri="{9D8B030D-6E8A-4147-A177-3AD203B41FA5}">
                      <a16:colId xmlns:a16="http://schemas.microsoft.com/office/drawing/2014/main" val="2587215417"/>
                    </a:ext>
                  </a:extLst>
                </a:gridCol>
                <a:gridCol w="3005051">
                  <a:extLst>
                    <a:ext uri="{9D8B030D-6E8A-4147-A177-3AD203B41FA5}">
                      <a16:colId xmlns:a16="http://schemas.microsoft.com/office/drawing/2014/main" val="1603115266"/>
                    </a:ext>
                  </a:extLst>
                </a:gridCol>
                <a:gridCol w="3090949">
                  <a:extLst>
                    <a:ext uri="{9D8B030D-6E8A-4147-A177-3AD203B41FA5}">
                      <a16:colId xmlns:a16="http://schemas.microsoft.com/office/drawing/2014/main" val="2717862353"/>
                    </a:ext>
                  </a:extLst>
                </a:gridCol>
              </a:tblGrid>
              <a:tr h="280784">
                <a:tc>
                  <a:txBody>
                    <a:bodyPr/>
                    <a:lstStyle/>
                    <a:p>
                      <a:pPr algn="l"/>
                      <a:r>
                        <a:rPr lang="en-US" sz="1200" dirty="0">
                          <a:latin typeface="Times New Roman" panose="02020603050405020304" pitchFamily="18" charset="0"/>
                          <a:cs typeface="Times New Roman" panose="02020603050405020304" pitchFamily="18" charset="0"/>
                        </a:rPr>
                        <a:t>Year</a:t>
                      </a:r>
                    </a:p>
                  </a:txBody>
                  <a:tcPr/>
                </a:tc>
                <a:tc>
                  <a:txBody>
                    <a:bodyPr/>
                    <a:lstStyle/>
                    <a:p>
                      <a:pPr algn="l"/>
                      <a:r>
                        <a:rPr lang="en-US" sz="1200" dirty="0">
                          <a:latin typeface="Times New Roman" panose="02020603050405020304" pitchFamily="18" charset="0"/>
                          <a:cs typeface="Times New Roman" panose="02020603050405020304" pitchFamily="18" charset="0"/>
                        </a:rPr>
                        <a:t>Keynote Speaker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“Rick Sells” Lecturer</a:t>
                      </a:r>
                    </a:p>
                  </a:txBody>
                  <a:tcPr/>
                </a:tc>
                <a:tc>
                  <a:txBody>
                    <a:bodyPr/>
                    <a:lstStyle/>
                    <a:p>
                      <a:pPr algn="l"/>
                      <a:r>
                        <a:rPr lang="en-US" sz="1200" dirty="0">
                          <a:latin typeface="Times New Roman" panose="02020603050405020304" pitchFamily="18" charset="0"/>
                          <a:cs typeface="Times New Roman" panose="02020603050405020304" pitchFamily="18" charset="0"/>
                        </a:rPr>
                        <a:t>“Houston Anderson” Lecturer </a:t>
                      </a:r>
                    </a:p>
                  </a:txBody>
                  <a:tcPr/>
                </a:tc>
                <a:extLst>
                  <a:ext uri="{0D108BD9-81ED-4DB2-BD59-A6C34878D82A}">
                    <a16:rowId xmlns:a16="http://schemas.microsoft.com/office/drawing/2014/main" val="3911806873"/>
                  </a:ext>
                </a:extLst>
              </a:tr>
              <a:tr h="218388">
                <a:tc>
                  <a:txBody>
                    <a:bodyPr/>
                    <a:lstStyle/>
                    <a:p>
                      <a:pPr algn="l"/>
                      <a:r>
                        <a:rPr lang="en-US" sz="800" dirty="0">
                          <a:latin typeface="Times New Roman" panose="02020603050405020304" pitchFamily="18" charset="0"/>
                          <a:cs typeface="Times New Roman" panose="02020603050405020304" pitchFamily="18" charset="0"/>
                        </a:rPr>
                        <a:t>1993</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H. A. "Bones" McKinney</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48456392"/>
                  </a:ext>
                </a:extLst>
              </a:tr>
              <a:tr h="218388">
                <a:tc>
                  <a:txBody>
                    <a:bodyPr/>
                    <a:lstStyle/>
                    <a:p>
                      <a:pPr algn="l"/>
                      <a:r>
                        <a:rPr lang="en-US" sz="800" dirty="0">
                          <a:latin typeface="Times New Roman" panose="02020603050405020304" pitchFamily="18" charset="0"/>
                          <a:cs typeface="Times New Roman" panose="02020603050405020304" pitchFamily="18" charset="0"/>
                        </a:rPr>
                        <a:t>1994</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Jim Jones, MD</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18905156"/>
                  </a:ext>
                </a:extLst>
              </a:tr>
              <a:tr h="218388">
                <a:tc>
                  <a:txBody>
                    <a:bodyPr/>
                    <a:lstStyle/>
                    <a:p>
                      <a:pPr algn="l"/>
                      <a:r>
                        <a:rPr lang="en-US" sz="800" dirty="0">
                          <a:latin typeface="Times New Roman" panose="02020603050405020304" pitchFamily="18" charset="0"/>
                          <a:cs typeface="Times New Roman" panose="02020603050405020304" pitchFamily="18" charset="0"/>
                        </a:rPr>
                        <a:t>1995</a:t>
                      </a:r>
                    </a:p>
                  </a:txBody>
                  <a:tcPr/>
                </a:tc>
                <a:tc>
                  <a:txBody>
                    <a:bodyPr/>
                    <a:lstStyle/>
                    <a:p>
                      <a:pPr algn="l" fontAlgn="b"/>
                      <a:r>
                        <a:rPr lang="en-US" sz="1100" b="0" i="0" u="none" strike="noStrike" dirty="0" err="1">
                          <a:effectLst/>
                          <a:latin typeface="Times New Roman" panose="02020603050405020304" pitchFamily="18" charset="0"/>
                          <a:cs typeface="Times New Roman" panose="02020603050405020304" pitchFamily="18" charset="0"/>
                        </a:rPr>
                        <a:t>Tiffini</a:t>
                      </a:r>
                      <a:r>
                        <a:rPr lang="en-US" sz="1100" b="0" i="0" u="none" strike="noStrike" dirty="0">
                          <a:effectLst/>
                          <a:latin typeface="Times New Roman" panose="02020603050405020304" pitchFamily="18" charset="0"/>
                          <a:cs typeface="Times New Roman" panose="02020603050405020304" pitchFamily="18" charset="0"/>
                        </a:rPr>
                        <a:t> Turner</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00091401"/>
                  </a:ext>
                </a:extLst>
              </a:tr>
              <a:tr h="218388">
                <a:tc>
                  <a:txBody>
                    <a:bodyPr/>
                    <a:lstStyle/>
                    <a:p>
                      <a:pPr algn="l"/>
                      <a:r>
                        <a:rPr lang="en-US" sz="800" dirty="0">
                          <a:latin typeface="Times New Roman" panose="02020603050405020304" pitchFamily="18" charset="0"/>
                          <a:cs typeface="Times New Roman" panose="02020603050405020304" pitchFamily="18" charset="0"/>
                        </a:rPr>
                        <a:t>1996</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Dean Hess,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06408053"/>
                  </a:ext>
                </a:extLst>
              </a:tr>
              <a:tr h="218388">
                <a:tc>
                  <a:txBody>
                    <a:bodyPr/>
                    <a:lstStyle/>
                    <a:p>
                      <a:pPr algn="l"/>
                      <a:r>
                        <a:rPr lang="en-US" sz="800" dirty="0">
                          <a:latin typeface="Times New Roman" panose="02020603050405020304" pitchFamily="18" charset="0"/>
                          <a:cs typeface="Times New Roman" panose="02020603050405020304" pitchFamily="18" charset="0"/>
                        </a:rPr>
                        <a:t>1997</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Bob Demers,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18450515"/>
                  </a:ext>
                </a:extLst>
              </a:tr>
              <a:tr h="218388">
                <a:tc>
                  <a:txBody>
                    <a:bodyPr/>
                    <a:lstStyle/>
                    <a:p>
                      <a:pPr algn="l"/>
                      <a:r>
                        <a:rPr lang="en-US" sz="800" dirty="0">
                          <a:latin typeface="Times New Roman" panose="02020603050405020304" pitchFamily="18" charset="0"/>
                          <a:cs typeface="Times New Roman" panose="02020603050405020304" pitchFamily="18" charset="0"/>
                        </a:rPr>
                        <a:t>1998</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William </a:t>
                      </a:r>
                      <a:r>
                        <a:rPr lang="en-US" sz="1100" b="0" i="0" u="none" strike="noStrike" dirty="0" err="1">
                          <a:effectLst/>
                          <a:latin typeface="Times New Roman" panose="02020603050405020304" pitchFamily="18" charset="0"/>
                          <a:cs typeface="Times New Roman" panose="02020603050405020304" pitchFamily="18" charset="0"/>
                        </a:rPr>
                        <a:t>Dubbs</a:t>
                      </a:r>
                      <a:r>
                        <a:rPr lang="en-US" sz="1100" b="0" i="0" u="none" strike="noStrike" dirty="0">
                          <a:effectLst/>
                          <a:latin typeface="Times New Roman" panose="02020603050405020304" pitchFamily="18" charset="0"/>
                          <a:cs typeface="Times New Roman" panose="02020603050405020304" pitchFamily="18" charset="0"/>
                        </a:rPr>
                        <a:t>,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32937167"/>
                  </a:ext>
                </a:extLst>
              </a:tr>
              <a:tr h="212287">
                <a:tc>
                  <a:txBody>
                    <a:bodyPr/>
                    <a:lstStyle/>
                    <a:p>
                      <a:pPr algn="l"/>
                      <a:r>
                        <a:rPr lang="en-US" sz="800" dirty="0">
                          <a:latin typeface="Times New Roman" panose="02020603050405020304" pitchFamily="18" charset="0"/>
                          <a:cs typeface="Times New Roman" panose="02020603050405020304" pitchFamily="18" charset="0"/>
                        </a:rPr>
                        <a:t>1999</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Symposium Cancelled</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85273626"/>
                  </a:ext>
                </a:extLst>
              </a:tr>
              <a:tr h="218388">
                <a:tc>
                  <a:txBody>
                    <a:bodyPr/>
                    <a:lstStyle/>
                    <a:p>
                      <a:pPr algn="l"/>
                      <a:r>
                        <a:rPr lang="en-US" sz="800" dirty="0">
                          <a:latin typeface="Times New Roman" panose="02020603050405020304" pitchFamily="18" charset="0"/>
                          <a:cs typeface="Times New Roman" panose="02020603050405020304" pitchFamily="18" charset="0"/>
                        </a:rPr>
                        <a:t>2000</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Bruce Rubin, MD</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Neil </a:t>
                      </a:r>
                      <a:r>
                        <a:rPr lang="en-US" sz="1100" b="0" i="0" u="none" strike="noStrike" dirty="0" err="1">
                          <a:effectLst/>
                          <a:latin typeface="Times New Roman" panose="02020603050405020304" pitchFamily="18" charset="0"/>
                          <a:cs typeface="Times New Roman" panose="02020603050405020304" pitchFamily="18" charset="0"/>
                        </a:rPr>
                        <a:t>MacIntyre</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extLst>
                  <a:ext uri="{0D108BD9-81ED-4DB2-BD59-A6C34878D82A}">
                    <a16:rowId xmlns:a16="http://schemas.microsoft.com/office/drawing/2014/main" val="2507886270"/>
                  </a:ext>
                </a:extLst>
              </a:tr>
              <a:tr h="218388">
                <a:tc>
                  <a:txBody>
                    <a:bodyPr/>
                    <a:lstStyle/>
                    <a:p>
                      <a:pPr algn="l"/>
                      <a:r>
                        <a:rPr lang="en-US" sz="800" dirty="0">
                          <a:latin typeface="Times New Roman" panose="02020603050405020304" pitchFamily="18" charset="0"/>
                          <a:cs typeface="Times New Roman" panose="02020603050405020304" pitchFamily="18" charset="0"/>
                        </a:rPr>
                        <a:t>2001</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Sam Giordano,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Dean Hess, RRT</a:t>
                      </a:r>
                    </a:p>
                  </a:txBody>
                  <a:tcPr marL="9525" marR="9525" marT="9525" marB="0" anchor="ctr"/>
                </a:tc>
                <a:extLst>
                  <a:ext uri="{0D108BD9-81ED-4DB2-BD59-A6C34878D82A}">
                    <a16:rowId xmlns:a16="http://schemas.microsoft.com/office/drawing/2014/main" val="1317636078"/>
                  </a:ext>
                </a:extLst>
              </a:tr>
              <a:tr h="218388">
                <a:tc>
                  <a:txBody>
                    <a:bodyPr/>
                    <a:lstStyle/>
                    <a:p>
                      <a:pPr algn="l"/>
                      <a:r>
                        <a:rPr lang="en-US" sz="800" dirty="0">
                          <a:latin typeface="Times New Roman" panose="02020603050405020304" pitchFamily="18" charset="0"/>
                          <a:cs typeface="Times New Roman" panose="02020603050405020304" pitchFamily="18" charset="0"/>
                        </a:rPr>
                        <a:t>2002</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E. Norris </a:t>
                      </a:r>
                      <a:r>
                        <a:rPr lang="en-US" sz="1100" b="0" i="0" u="none" strike="noStrike" dirty="0" err="1">
                          <a:effectLst/>
                          <a:latin typeface="Times New Roman" panose="02020603050405020304" pitchFamily="18" charset="0"/>
                          <a:cs typeface="Times New Roman" panose="02020603050405020304" pitchFamily="18" charset="0"/>
                        </a:rPr>
                        <a:t>Tolson</a:t>
                      </a:r>
                      <a:endParaRPr lang="en-US" sz="11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David Collins, MD</a:t>
                      </a:r>
                    </a:p>
                  </a:txBody>
                  <a:tcPr marL="9525" marR="9525" marT="9525" marB="0" anchor="ctr"/>
                </a:tc>
                <a:extLst>
                  <a:ext uri="{0D108BD9-81ED-4DB2-BD59-A6C34878D82A}">
                    <a16:rowId xmlns:a16="http://schemas.microsoft.com/office/drawing/2014/main" val="2059186187"/>
                  </a:ext>
                </a:extLst>
              </a:tr>
              <a:tr h="218388">
                <a:tc>
                  <a:txBody>
                    <a:bodyPr/>
                    <a:lstStyle/>
                    <a:p>
                      <a:pPr algn="l"/>
                      <a:r>
                        <a:rPr lang="en-US" sz="800" dirty="0">
                          <a:latin typeface="Times New Roman" panose="02020603050405020304" pitchFamily="18" charset="0"/>
                          <a:cs typeface="Times New Roman" panose="02020603050405020304" pitchFamily="18" charset="0"/>
                        </a:rPr>
                        <a:t>2003</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Rick Sells,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Ira </a:t>
                      </a:r>
                      <a:r>
                        <a:rPr lang="en-US" sz="1100" b="0" i="0" u="none" strike="noStrike" dirty="0" err="1">
                          <a:effectLst/>
                          <a:latin typeface="Times New Roman" panose="02020603050405020304" pitchFamily="18" charset="0"/>
                          <a:cs typeface="Times New Roman" panose="02020603050405020304" pitchFamily="18" charset="0"/>
                        </a:rPr>
                        <a:t>Cheifetz</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extLst>
                  <a:ext uri="{0D108BD9-81ED-4DB2-BD59-A6C34878D82A}">
                    <a16:rowId xmlns:a16="http://schemas.microsoft.com/office/drawing/2014/main" val="3032535358"/>
                  </a:ext>
                </a:extLst>
              </a:tr>
              <a:tr h="218388">
                <a:tc>
                  <a:txBody>
                    <a:bodyPr/>
                    <a:lstStyle/>
                    <a:p>
                      <a:pPr algn="l"/>
                      <a:r>
                        <a:rPr lang="en-US" sz="800" dirty="0">
                          <a:latin typeface="Times New Roman" panose="02020603050405020304" pitchFamily="18" charset="0"/>
                          <a:cs typeface="Times New Roman" panose="02020603050405020304" pitchFamily="18" charset="0"/>
                        </a:rPr>
                        <a:t>2004</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Tommy Williams,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Edward </a:t>
                      </a:r>
                      <a:r>
                        <a:rPr lang="en-US" sz="1100" b="0" i="0" u="none" strike="noStrike" dirty="0" err="1">
                          <a:effectLst/>
                          <a:latin typeface="Times New Roman" panose="02020603050405020304" pitchFamily="18" charset="0"/>
                          <a:cs typeface="Times New Roman" panose="02020603050405020304" pitchFamily="18" charset="0"/>
                        </a:rPr>
                        <a:t>Haponik</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extLst>
                  <a:ext uri="{0D108BD9-81ED-4DB2-BD59-A6C34878D82A}">
                    <a16:rowId xmlns:a16="http://schemas.microsoft.com/office/drawing/2014/main" val="3285327575"/>
                  </a:ext>
                </a:extLst>
              </a:tr>
              <a:tr h="218388">
                <a:tc>
                  <a:txBody>
                    <a:bodyPr/>
                    <a:lstStyle/>
                    <a:p>
                      <a:pPr algn="l"/>
                      <a:r>
                        <a:rPr lang="en-US" sz="800" dirty="0">
                          <a:latin typeface="Times New Roman" panose="02020603050405020304" pitchFamily="18" charset="0"/>
                          <a:cs typeface="Times New Roman" panose="02020603050405020304" pitchFamily="18" charset="0"/>
                        </a:rPr>
                        <a:t>2005</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Kevin </a:t>
                      </a:r>
                      <a:r>
                        <a:rPr lang="en-US" sz="1100" b="0" i="0" u="none" strike="noStrike" dirty="0" err="1">
                          <a:effectLst/>
                          <a:latin typeface="Times New Roman" panose="02020603050405020304" pitchFamily="18" charset="0"/>
                          <a:cs typeface="Times New Roman" panose="02020603050405020304" pitchFamily="18" charset="0"/>
                        </a:rPr>
                        <a:t>Shrake</a:t>
                      </a:r>
                      <a:r>
                        <a:rPr lang="en-US" sz="1100" b="0" i="0" u="none" strike="noStrike" dirty="0">
                          <a:effectLst/>
                          <a:latin typeface="Times New Roman" panose="02020603050405020304" pitchFamily="18" charset="0"/>
                          <a:cs typeface="Times New Roman" panose="02020603050405020304" pitchFamily="18" charset="0"/>
                        </a:rPr>
                        <a:t>,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A. L. DeWitt, RRT, JD</a:t>
                      </a:r>
                    </a:p>
                  </a:txBody>
                  <a:tcPr marL="9525" marR="9525" marT="9525" marB="0" anchor="ctr"/>
                </a:tc>
                <a:extLst>
                  <a:ext uri="{0D108BD9-81ED-4DB2-BD59-A6C34878D82A}">
                    <a16:rowId xmlns:a16="http://schemas.microsoft.com/office/drawing/2014/main" val="3338108605"/>
                  </a:ext>
                </a:extLst>
              </a:tr>
              <a:tr h="218388">
                <a:tc>
                  <a:txBody>
                    <a:bodyPr/>
                    <a:lstStyle/>
                    <a:p>
                      <a:pPr algn="l"/>
                      <a:r>
                        <a:rPr lang="en-US" sz="800" dirty="0">
                          <a:latin typeface="Times New Roman" panose="02020603050405020304" pitchFamily="18" charset="0"/>
                          <a:cs typeface="Times New Roman" panose="02020603050405020304" pitchFamily="18" charset="0"/>
                        </a:rPr>
                        <a:t>2006</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Ira </a:t>
                      </a:r>
                      <a:r>
                        <a:rPr lang="en-US" sz="1100" b="0" i="0" u="none" strike="noStrike" dirty="0" err="1">
                          <a:effectLst/>
                          <a:latin typeface="Times New Roman" panose="02020603050405020304" pitchFamily="18" charset="0"/>
                          <a:cs typeface="Times New Roman" panose="02020603050405020304" pitchFamily="18" charset="0"/>
                        </a:rPr>
                        <a:t>Cheifetz</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Nick Hill, MD</a:t>
                      </a:r>
                    </a:p>
                  </a:txBody>
                  <a:tcPr marL="9525" marR="9525" marT="9525" marB="0" anchor="ctr"/>
                </a:tc>
                <a:extLst>
                  <a:ext uri="{0D108BD9-81ED-4DB2-BD59-A6C34878D82A}">
                    <a16:rowId xmlns:a16="http://schemas.microsoft.com/office/drawing/2014/main" val="3160692816"/>
                  </a:ext>
                </a:extLst>
              </a:tr>
              <a:tr h="218388">
                <a:tc>
                  <a:txBody>
                    <a:bodyPr/>
                    <a:lstStyle/>
                    <a:p>
                      <a:pPr algn="l"/>
                      <a:r>
                        <a:rPr lang="en-US" sz="800" dirty="0">
                          <a:latin typeface="Times New Roman" panose="02020603050405020304" pitchFamily="18" charset="0"/>
                          <a:cs typeface="Times New Roman" panose="02020603050405020304" pitchFamily="18" charset="0"/>
                        </a:rPr>
                        <a:t>2007</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Bruce Rubin, MD</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Ira </a:t>
                      </a:r>
                      <a:r>
                        <a:rPr lang="en-US" sz="1100" b="0" i="0" u="none" strike="noStrike" dirty="0" err="1">
                          <a:effectLst/>
                          <a:latin typeface="Times New Roman" panose="02020603050405020304" pitchFamily="18" charset="0"/>
                          <a:cs typeface="Times New Roman" panose="02020603050405020304" pitchFamily="18" charset="0"/>
                        </a:rPr>
                        <a:t>Cheifetz</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extLst>
                  <a:ext uri="{0D108BD9-81ED-4DB2-BD59-A6C34878D82A}">
                    <a16:rowId xmlns:a16="http://schemas.microsoft.com/office/drawing/2014/main" val="3124899614"/>
                  </a:ext>
                </a:extLst>
              </a:tr>
              <a:tr h="218388">
                <a:tc>
                  <a:txBody>
                    <a:bodyPr/>
                    <a:lstStyle/>
                    <a:p>
                      <a:pPr algn="l"/>
                      <a:r>
                        <a:rPr lang="en-US" sz="800" dirty="0">
                          <a:latin typeface="Times New Roman" panose="02020603050405020304" pitchFamily="18" charset="0"/>
                          <a:cs typeface="Times New Roman" panose="02020603050405020304" pitchFamily="18" charset="0"/>
                        </a:rPr>
                        <a:t>2008</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Ira </a:t>
                      </a:r>
                      <a:r>
                        <a:rPr lang="en-US" sz="1100" b="0" i="0" u="none" strike="noStrike" dirty="0" err="1">
                          <a:effectLst/>
                          <a:latin typeface="Times New Roman" panose="02020603050405020304" pitchFamily="18" charset="0"/>
                          <a:cs typeface="Times New Roman" panose="02020603050405020304" pitchFamily="18" charset="0"/>
                        </a:rPr>
                        <a:t>Cheifetz</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Thomas </a:t>
                      </a:r>
                      <a:r>
                        <a:rPr lang="en-US" sz="1100" b="0" i="0" u="none" strike="noStrike" dirty="0" err="1">
                          <a:effectLst/>
                          <a:latin typeface="Times New Roman" panose="02020603050405020304" pitchFamily="18" charset="0"/>
                          <a:cs typeface="Times New Roman" panose="02020603050405020304" pitchFamily="18" charset="0"/>
                        </a:rPr>
                        <a:t>Kallstrom</a:t>
                      </a:r>
                      <a:r>
                        <a:rPr lang="en-US" sz="1100" b="0" i="0" u="none" strike="noStrike" dirty="0">
                          <a:effectLst/>
                          <a:latin typeface="Times New Roman" panose="02020603050405020304" pitchFamily="18" charset="0"/>
                          <a:cs typeface="Times New Roman" panose="02020603050405020304" pitchFamily="18" charset="0"/>
                        </a:rPr>
                        <a:t>, RRT</a:t>
                      </a:r>
                    </a:p>
                  </a:txBody>
                  <a:tcPr marL="9525" marR="9525" marT="9525" marB="0" anchor="ctr"/>
                </a:tc>
                <a:extLst>
                  <a:ext uri="{0D108BD9-81ED-4DB2-BD59-A6C34878D82A}">
                    <a16:rowId xmlns:a16="http://schemas.microsoft.com/office/drawing/2014/main" val="1035936835"/>
                  </a:ext>
                </a:extLst>
              </a:tr>
              <a:tr h="218388">
                <a:tc>
                  <a:txBody>
                    <a:bodyPr/>
                    <a:lstStyle/>
                    <a:p>
                      <a:pPr algn="l"/>
                      <a:r>
                        <a:rPr lang="en-US" sz="800" dirty="0">
                          <a:latin typeface="Times New Roman" panose="02020603050405020304" pitchFamily="18" charset="0"/>
                          <a:cs typeface="Times New Roman" panose="02020603050405020304" pitchFamily="18" charset="0"/>
                        </a:rPr>
                        <a:t>2009</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Jill Saye, RRT</a:t>
                      </a:r>
                    </a:p>
                  </a:txBody>
                  <a:tcPr marL="9525" marR="9525" marT="9525" marB="0" anchor="ct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Neil </a:t>
                      </a:r>
                      <a:r>
                        <a:rPr lang="en-US" sz="1100" b="0" i="0" u="none" strike="noStrike" dirty="0" err="1">
                          <a:effectLst/>
                          <a:latin typeface="Times New Roman" panose="02020603050405020304" pitchFamily="18" charset="0"/>
                          <a:cs typeface="Times New Roman" panose="02020603050405020304" pitchFamily="18" charset="0"/>
                        </a:rPr>
                        <a:t>MacIntyre</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extLst>
                  <a:ext uri="{0D108BD9-81ED-4DB2-BD59-A6C34878D82A}">
                    <a16:rowId xmlns:a16="http://schemas.microsoft.com/office/drawing/2014/main" val="2651343742"/>
                  </a:ext>
                </a:extLst>
              </a:tr>
              <a:tr h="218388">
                <a:tc>
                  <a:txBody>
                    <a:bodyPr/>
                    <a:lstStyle/>
                    <a:p>
                      <a:pPr algn="l"/>
                      <a:r>
                        <a:rPr lang="en-US" sz="800" dirty="0">
                          <a:latin typeface="Times New Roman" panose="02020603050405020304" pitchFamily="18" charset="0"/>
                          <a:cs typeface="Times New Roman" panose="02020603050405020304" pitchFamily="18" charset="0"/>
                        </a:rPr>
                        <a:t>2010</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Marci Wilding</a:t>
                      </a:r>
                    </a:p>
                  </a:txBody>
                  <a:tcPr marL="9525" marR="9525" marT="9525" marB="0" anchor="ctr"/>
                </a:tc>
                <a:tc>
                  <a:txBody>
                    <a:bodyPr/>
                    <a:lstStyle/>
                    <a:p>
                      <a:pPr algn="l"/>
                      <a:endParaRPr lang="en-US" sz="80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Dan Grady, RRT</a:t>
                      </a:r>
                    </a:p>
                  </a:txBody>
                  <a:tcPr marL="9525" marR="9525" marT="9525" marB="0" anchor="ctr"/>
                </a:tc>
                <a:extLst>
                  <a:ext uri="{0D108BD9-81ED-4DB2-BD59-A6C34878D82A}">
                    <a16:rowId xmlns:a16="http://schemas.microsoft.com/office/drawing/2014/main" val="2552694184"/>
                  </a:ext>
                </a:extLst>
              </a:tr>
              <a:tr h="218388">
                <a:tc>
                  <a:txBody>
                    <a:bodyPr/>
                    <a:lstStyle/>
                    <a:p>
                      <a:pPr algn="l"/>
                      <a:r>
                        <a:rPr lang="en-US" sz="800" dirty="0">
                          <a:latin typeface="Times New Roman" panose="02020603050405020304" pitchFamily="18" charset="0"/>
                          <a:cs typeface="Times New Roman" panose="02020603050405020304" pitchFamily="18" charset="0"/>
                        </a:rPr>
                        <a:t>2011</a:t>
                      </a: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Senator William Purcell, MD</a:t>
                      </a:r>
                    </a:p>
                  </a:txBody>
                  <a:tcPr marL="9525" marR="9525" marT="9525" marB="0" anchor="ctr"/>
                </a:tc>
                <a:tc>
                  <a:txBody>
                    <a:bodyPr/>
                    <a:lstStyle/>
                    <a:p>
                      <a:pPr algn="l"/>
                      <a:endParaRPr lang="en-US" sz="80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Richard Branson, RRT</a:t>
                      </a:r>
                    </a:p>
                  </a:txBody>
                  <a:tcPr marL="9525" marR="9525" marT="9525" marB="0" anchor="ctr"/>
                </a:tc>
                <a:extLst>
                  <a:ext uri="{0D108BD9-81ED-4DB2-BD59-A6C34878D82A}">
                    <a16:rowId xmlns:a16="http://schemas.microsoft.com/office/drawing/2014/main" val="2995261887"/>
                  </a:ext>
                </a:extLst>
              </a:tr>
              <a:tr h="218388">
                <a:tc>
                  <a:txBody>
                    <a:bodyPr/>
                    <a:lstStyle/>
                    <a:p>
                      <a:pPr algn="l"/>
                      <a:r>
                        <a:rPr lang="en-US" sz="800" dirty="0">
                          <a:latin typeface="Times New Roman" panose="02020603050405020304" pitchFamily="18" charset="0"/>
                          <a:cs typeface="Times New Roman" panose="02020603050405020304" pitchFamily="18" charset="0"/>
                        </a:rPr>
                        <a:t>2012</a:t>
                      </a: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Joseph Coyle, MD</a:t>
                      </a:r>
                    </a:p>
                  </a:txBody>
                  <a:tcPr marL="9525" marR="9525" marT="9525" marB="0" anchor="ct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Jim </a:t>
                      </a:r>
                      <a:r>
                        <a:rPr lang="en-US" sz="1100" b="0" i="0" u="none" strike="noStrike" dirty="0" err="1">
                          <a:effectLst/>
                          <a:latin typeface="Times New Roman" panose="02020603050405020304" pitchFamily="18" charset="0"/>
                          <a:cs typeface="Times New Roman" panose="02020603050405020304" pitchFamily="18" charset="0"/>
                        </a:rPr>
                        <a:t>Ginda</a:t>
                      </a:r>
                      <a:r>
                        <a:rPr lang="en-US" sz="1100" b="0" i="0" u="none" strike="noStrike" dirty="0">
                          <a:effectLst/>
                          <a:latin typeface="Times New Roman" panose="02020603050405020304" pitchFamily="18" charset="0"/>
                          <a:cs typeface="Times New Roman" panose="02020603050405020304" pitchFamily="18" charset="0"/>
                        </a:rPr>
                        <a:t>, RRT</a:t>
                      </a:r>
                    </a:p>
                  </a:txBody>
                  <a:tcPr marL="9525" marR="9525" marT="9525" marB="0" anchor="ctr"/>
                </a:tc>
                <a:extLst>
                  <a:ext uri="{0D108BD9-81ED-4DB2-BD59-A6C34878D82A}">
                    <a16:rowId xmlns:a16="http://schemas.microsoft.com/office/drawing/2014/main" val="1146113030"/>
                  </a:ext>
                </a:extLst>
              </a:tr>
              <a:tr h="218388">
                <a:tc>
                  <a:txBody>
                    <a:bodyPr/>
                    <a:lstStyle/>
                    <a:p>
                      <a:pPr algn="l"/>
                      <a:r>
                        <a:rPr lang="en-US" sz="800" dirty="0">
                          <a:latin typeface="Times New Roman" panose="02020603050405020304" pitchFamily="18" charset="0"/>
                          <a:cs typeface="Times New Roman" panose="02020603050405020304" pitchFamily="18" charset="0"/>
                        </a:rPr>
                        <a:t>2013</a:t>
                      </a: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Joseph Coyle, MD</a:t>
                      </a:r>
                    </a:p>
                  </a:txBody>
                  <a:tcPr marL="9525" marR="9525" marT="9525" marB="0" anchor="ct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David Vines, RRT</a:t>
                      </a:r>
                    </a:p>
                  </a:txBody>
                  <a:tcPr marL="9525" marR="9525" marT="9525" marB="0" anchor="ctr"/>
                </a:tc>
                <a:extLst>
                  <a:ext uri="{0D108BD9-81ED-4DB2-BD59-A6C34878D82A}">
                    <a16:rowId xmlns:a16="http://schemas.microsoft.com/office/drawing/2014/main" val="1767607896"/>
                  </a:ext>
                </a:extLst>
              </a:tr>
              <a:tr h="218388">
                <a:tc>
                  <a:txBody>
                    <a:bodyPr/>
                    <a:lstStyle/>
                    <a:p>
                      <a:pPr algn="l"/>
                      <a:r>
                        <a:rPr lang="en-US" sz="800" dirty="0">
                          <a:latin typeface="Times New Roman" panose="02020603050405020304" pitchFamily="18" charset="0"/>
                          <a:cs typeface="Times New Roman" panose="02020603050405020304" pitchFamily="18" charset="0"/>
                        </a:rPr>
                        <a:t>2014</a:t>
                      </a:r>
                    </a:p>
                  </a:txBody>
                  <a:tcPr/>
                </a:tc>
                <a:tc>
                  <a:txBody>
                    <a:bodyPr/>
                    <a:lstStyle/>
                    <a:p>
                      <a:pPr algn="l"/>
                      <a:endParaRPr lang="en-US" sz="80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Garry Kauffman, RRT</a:t>
                      </a:r>
                    </a:p>
                  </a:txBody>
                  <a:tcPr marL="9525" marR="9525" marT="9525" marB="0" anchor="ct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Tom </a:t>
                      </a:r>
                      <a:r>
                        <a:rPr lang="en-US" sz="1100" b="0" i="0" u="none" strike="noStrike" dirty="0" err="1">
                          <a:effectLst/>
                          <a:latin typeface="Times New Roman" panose="02020603050405020304" pitchFamily="18" charset="0"/>
                          <a:cs typeface="Times New Roman" panose="02020603050405020304" pitchFamily="18" charset="0"/>
                        </a:rPr>
                        <a:t>Kallstrom</a:t>
                      </a:r>
                      <a:r>
                        <a:rPr lang="en-US" sz="1100" b="0" i="0" u="none" strike="noStrike" dirty="0">
                          <a:effectLst/>
                          <a:latin typeface="Times New Roman" panose="02020603050405020304" pitchFamily="18" charset="0"/>
                          <a:cs typeface="Times New Roman" panose="02020603050405020304" pitchFamily="18" charset="0"/>
                        </a:rPr>
                        <a:t>, RRT</a:t>
                      </a:r>
                    </a:p>
                  </a:txBody>
                  <a:tcPr marL="9525" marR="9525" marT="9525" marB="0" anchor="ctr"/>
                </a:tc>
                <a:extLst>
                  <a:ext uri="{0D108BD9-81ED-4DB2-BD59-A6C34878D82A}">
                    <a16:rowId xmlns:a16="http://schemas.microsoft.com/office/drawing/2014/main" val="3391065965"/>
                  </a:ext>
                </a:extLst>
              </a:tr>
              <a:tr h="218388">
                <a:tc>
                  <a:txBody>
                    <a:bodyPr/>
                    <a:lstStyle/>
                    <a:p>
                      <a:pPr algn="l"/>
                      <a:r>
                        <a:rPr lang="en-US" sz="800" dirty="0">
                          <a:latin typeface="Times New Roman" panose="02020603050405020304" pitchFamily="18" charset="0"/>
                          <a:cs typeface="Times New Roman" panose="02020603050405020304" pitchFamily="18" charset="0"/>
                        </a:rPr>
                        <a:t>2015</a:t>
                      </a: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Shelbourn Stevens, RRT</a:t>
                      </a:r>
                    </a:p>
                  </a:txBody>
                  <a:tcPr marL="9525" marR="9525" marT="9525" marB="0" anchor="ct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Shawna Strickland, RRT</a:t>
                      </a:r>
                    </a:p>
                  </a:txBody>
                  <a:tcPr marL="9525" marR="9525" marT="9525" marB="0" anchor="ctr"/>
                </a:tc>
                <a:extLst>
                  <a:ext uri="{0D108BD9-81ED-4DB2-BD59-A6C34878D82A}">
                    <a16:rowId xmlns:a16="http://schemas.microsoft.com/office/drawing/2014/main" val="695693721"/>
                  </a:ext>
                </a:extLst>
              </a:tr>
              <a:tr h="218388">
                <a:tc>
                  <a:txBody>
                    <a:bodyPr/>
                    <a:lstStyle/>
                    <a:p>
                      <a:pPr algn="l"/>
                      <a:r>
                        <a:rPr lang="en-US" sz="800" dirty="0">
                          <a:latin typeface="Times New Roman" panose="02020603050405020304" pitchFamily="18" charset="0"/>
                          <a:cs typeface="Times New Roman" panose="02020603050405020304" pitchFamily="18" charset="0"/>
                        </a:rPr>
                        <a:t>2016</a:t>
                      </a:r>
                    </a:p>
                  </a:txBody>
                  <a:tcPr/>
                </a:tc>
                <a:tc>
                  <a:txBody>
                    <a:bodyPr/>
                    <a:lstStyle/>
                    <a:p>
                      <a:pPr algn="l"/>
                      <a:endParaRPr lang="en-US" sz="80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Joseph Coyle, MD</a:t>
                      </a:r>
                    </a:p>
                  </a:txBody>
                  <a:tcPr marL="9525" marR="9525" marT="9525" marB="0" anchor="ct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Brian Walsh, RRT</a:t>
                      </a:r>
                    </a:p>
                  </a:txBody>
                  <a:tcPr marL="9525" marR="9525" marT="9525" marB="0" anchor="ctr"/>
                </a:tc>
                <a:extLst>
                  <a:ext uri="{0D108BD9-81ED-4DB2-BD59-A6C34878D82A}">
                    <a16:rowId xmlns:a16="http://schemas.microsoft.com/office/drawing/2014/main" val="2674216101"/>
                  </a:ext>
                </a:extLst>
              </a:tr>
              <a:tr h="218388">
                <a:tc>
                  <a:txBody>
                    <a:bodyPr/>
                    <a:lstStyle/>
                    <a:p>
                      <a:pPr algn="l"/>
                      <a:r>
                        <a:rPr lang="en-US" sz="800" dirty="0">
                          <a:latin typeface="Times New Roman" panose="02020603050405020304" pitchFamily="18" charset="0"/>
                          <a:cs typeface="Times New Roman" panose="02020603050405020304" pitchFamily="18" charset="0"/>
                        </a:rPr>
                        <a:t>2017</a:t>
                      </a: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Matt Pavlichko, RRT</a:t>
                      </a:r>
                    </a:p>
                  </a:txBody>
                  <a:tcPr marL="9525" marR="9525" marT="9525" marB="0" anchor="ct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Frank Salvatore, RRT</a:t>
                      </a:r>
                    </a:p>
                  </a:txBody>
                  <a:tcPr marL="9525" marR="9525" marT="9525" marB="0" anchor="ctr"/>
                </a:tc>
                <a:extLst>
                  <a:ext uri="{0D108BD9-81ED-4DB2-BD59-A6C34878D82A}">
                    <a16:rowId xmlns:a16="http://schemas.microsoft.com/office/drawing/2014/main" val="2442775425"/>
                  </a:ext>
                </a:extLst>
              </a:tr>
              <a:tr h="327484">
                <a:tc>
                  <a:txBody>
                    <a:bodyPr/>
                    <a:lstStyle/>
                    <a:p>
                      <a:pPr algn="l"/>
                      <a:r>
                        <a:rPr lang="en-US" sz="800" dirty="0">
                          <a:latin typeface="Times New Roman" panose="02020603050405020304" pitchFamily="18" charset="0"/>
                          <a:cs typeface="Times New Roman" panose="02020603050405020304" pitchFamily="18" charset="0"/>
                        </a:rPr>
                        <a:t>2018</a:t>
                      </a:r>
                    </a:p>
                  </a:txBody>
                  <a:tcPr/>
                </a:tc>
                <a:tc>
                  <a:txBody>
                    <a:bodyPr/>
                    <a:lstStyle/>
                    <a:p>
                      <a:pPr algn="l"/>
                      <a:endParaRPr lang="en-US" sz="800" dirty="0">
                        <a:latin typeface="Times New Roman" panose="02020603050405020304" pitchFamily="18" charset="0"/>
                        <a:cs typeface="Times New Roman" panose="02020603050405020304" pitchFamily="18" charset="0"/>
                      </a:endParaRPr>
                    </a:p>
                  </a:txBody>
                  <a:tcP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Tom </a:t>
                      </a:r>
                      <a:r>
                        <a:rPr lang="en-US" sz="1100" b="0" i="0" u="none" strike="noStrike" dirty="0" err="1">
                          <a:effectLst/>
                          <a:latin typeface="Times New Roman" panose="02020603050405020304" pitchFamily="18" charset="0"/>
                          <a:cs typeface="Times New Roman" panose="02020603050405020304" pitchFamily="18" charset="0"/>
                        </a:rPr>
                        <a:t>Jenike</a:t>
                      </a:r>
                      <a:r>
                        <a:rPr lang="en-US" sz="1100" b="0" i="0" u="none" strike="noStrike" dirty="0">
                          <a:effectLst/>
                          <a:latin typeface="Times New Roman" panose="02020603050405020304" pitchFamily="18" charset="0"/>
                          <a:cs typeface="Times New Roman" panose="02020603050405020304" pitchFamily="18" charset="0"/>
                        </a:rPr>
                        <a:t>, MD</a:t>
                      </a:r>
                    </a:p>
                  </a:txBody>
                  <a:tcPr marL="9525" marR="9525" marT="9525" marB="0" anchor="ctr"/>
                </a:tc>
                <a:tc>
                  <a:txBody>
                    <a:bodyPr/>
                    <a:lstStyle/>
                    <a:p>
                      <a:pPr algn="l" fontAlgn="b"/>
                      <a:r>
                        <a:rPr lang="en-US" sz="1100" b="0" i="0" u="none" strike="noStrike" dirty="0">
                          <a:effectLst/>
                          <a:latin typeface="Times New Roman" panose="02020603050405020304" pitchFamily="18" charset="0"/>
                          <a:cs typeface="Times New Roman" panose="02020603050405020304" pitchFamily="18" charset="0"/>
                        </a:rPr>
                        <a:t>Dean Hess, RRT</a:t>
                      </a:r>
                    </a:p>
                  </a:txBody>
                  <a:tcPr marL="9525" marR="9525" marT="9525" marB="0" anchor="ctr"/>
                </a:tc>
                <a:extLst>
                  <a:ext uri="{0D108BD9-81ED-4DB2-BD59-A6C34878D82A}">
                    <a16:rowId xmlns:a16="http://schemas.microsoft.com/office/drawing/2014/main" val="1807536172"/>
                  </a:ext>
                </a:extLst>
              </a:tr>
            </a:tbl>
          </a:graphicData>
        </a:graphic>
      </p:graphicFrame>
    </p:spTree>
    <p:extLst>
      <p:ext uri="{BB962C8B-B14F-4D97-AF65-F5344CB8AC3E}">
        <p14:creationId xmlns:p14="http://schemas.microsoft.com/office/powerpoint/2010/main" val="2799978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2B7B2-C19A-40B1-BE4E-C3F984CA33EE}"/>
              </a:ext>
            </a:extLst>
          </p:cNvPr>
          <p:cNvSpPr>
            <a:spLocks noGrp="1"/>
          </p:cNvSpPr>
          <p:nvPr>
            <p:ph type="title"/>
          </p:nvPr>
        </p:nvSpPr>
        <p:spPr>
          <a:xfrm>
            <a:off x="838200" y="155035"/>
            <a:ext cx="10515600" cy="479966"/>
          </a:xfrm>
        </p:spPr>
        <p:txBody>
          <a:bodyPr>
            <a:normAutofit/>
          </a:bodyPr>
          <a:lstStyle/>
          <a:p>
            <a:pPr algn="ctr"/>
            <a:r>
              <a:rPr lang="en-US" sz="2800" b="1" dirty="0">
                <a:latin typeface="Times New Roman" panose="02020603050405020304" pitchFamily="18" charset="0"/>
                <a:cs typeface="Times New Roman" panose="02020603050405020304" pitchFamily="18" charset="0"/>
              </a:rPr>
              <a:t>NCSRC Scholarship Winner</a:t>
            </a:r>
          </a:p>
        </p:txBody>
      </p:sp>
      <p:graphicFrame>
        <p:nvGraphicFramePr>
          <p:cNvPr id="7" name="Content Placeholder 6">
            <a:extLst>
              <a:ext uri="{FF2B5EF4-FFF2-40B4-BE49-F238E27FC236}">
                <a16:creationId xmlns:a16="http://schemas.microsoft.com/office/drawing/2014/main" id="{2979B4E0-DC30-4805-A8DF-ADFBF3DBE99D}"/>
              </a:ext>
            </a:extLst>
          </p:cNvPr>
          <p:cNvGraphicFramePr>
            <a:graphicFrameLocks noGrp="1"/>
          </p:cNvGraphicFramePr>
          <p:nvPr>
            <p:ph idx="1"/>
            <p:extLst>
              <p:ext uri="{D42A27DB-BD31-4B8C-83A1-F6EECF244321}">
                <p14:modId xmlns:p14="http://schemas.microsoft.com/office/powerpoint/2010/main" val="2631261903"/>
              </p:ext>
            </p:extLst>
          </p:nvPr>
        </p:nvGraphicFramePr>
        <p:xfrm>
          <a:off x="863600" y="635001"/>
          <a:ext cx="10490200" cy="6045399"/>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1842735017"/>
                    </a:ext>
                  </a:extLst>
                </a:gridCol>
                <a:gridCol w="1892300">
                  <a:extLst>
                    <a:ext uri="{9D8B030D-6E8A-4147-A177-3AD203B41FA5}">
                      <a16:colId xmlns:a16="http://schemas.microsoft.com/office/drawing/2014/main" val="429517857"/>
                    </a:ext>
                  </a:extLst>
                </a:gridCol>
                <a:gridCol w="2324100">
                  <a:extLst>
                    <a:ext uri="{9D8B030D-6E8A-4147-A177-3AD203B41FA5}">
                      <a16:colId xmlns:a16="http://schemas.microsoft.com/office/drawing/2014/main" val="2482287544"/>
                    </a:ext>
                  </a:extLst>
                </a:gridCol>
                <a:gridCol w="304800">
                  <a:extLst>
                    <a:ext uri="{9D8B030D-6E8A-4147-A177-3AD203B41FA5}">
                      <a16:colId xmlns:a16="http://schemas.microsoft.com/office/drawing/2014/main" val="4203501624"/>
                    </a:ext>
                  </a:extLst>
                </a:gridCol>
                <a:gridCol w="698500">
                  <a:extLst>
                    <a:ext uri="{9D8B030D-6E8A-4147-A177-3AD203B41FA5}">
                      <a16:colId xmlns:a16="http://schemas.microsoft.com/office/drawing/2014/main" val="2587215417"/>
                    </a:ext>
                  </a:extLst>
                </a:gridCol>
                <a:gridCol w="1917700">
                  <a:extLst>
                    <a:ext uri="{9D8B030D-6E8A-4147-A177-3AD203B41FA5}">
                      <a16:colId xmlns:a16="http://schemas.microsoft.com/office/drawing/2014/main" val="1603115266"/>
                    </a:ext>
                  </a:extLst>
                </a:gridCol>
                <a:gridCol w="2743200">
                  <a:extLst>
                    <a:ext uri="{9D8B030D-6E8A-4147-A177-3AD203B41FA5}">
                      <a16:colId xmlns:a16="http://schemas.microsoft.com/office/drawing/2014/main" val="2717862353"/>
                    </a:ext>
                  </a:extLst>
                </a:gridCol>
              </a:tblGrid>
              <a:tr h="267624">
                <a:tc>
                  <a:txBody>
                    <a:bodyPr/>
                    <a:lstStyle/>
                    <a:p>
                      <a:pPr algn="l"/>
                      <a:r>
                        <a:rPr lang="en-US" sz="1400" dirty="0">
                          <a:latin typeface="Times New Roman" panose="02020603050405020304" pitchFamily="18" charset="0"/>
                          <a:cs typeface="Times New Roman" panose="02020603050405020304" pitchFamily="18" charset="0"/>
                        </a:rPr>
                        <a:t>Year</a:t>
                      </a:r>
                    </a:p>
                  </a:txBody>
                  <a:tcPr/>
                </a:tc>
                <a:tc>
                  <a:txBody>
                    <a:bodyPr/>
                    <a:lstStyle/>
                    <a:p>
                      <a:pPr algn="l"/>
                      <a:r>
                        <a:rPr lang="en-US" sz="1400" dirty="0">
                          <a:latin typeface="Times New Roman" panose="02020603050405020304" pitchFamily="18" charset="0"/>
                          <a:cs typeface="Times New Roman" panose="02020603050405020304" pitchFamily="18" charset="0"/>
                        </a:rPr>
                        <a:t>Name</a:t>
                      </a:r>
                    </a:p>
                  </a:txBody>
                  <a:tcPr/>
                </a:tc>
                <a:tc>
                  <a:txBody>
                    <a:bodyPr/>
                    <a:lstStyle/>
                    <a:p>
                      <a:pPr algn="l"/>
                      <a:r>
                        <a:rPr lang="en-US" sz="1400" dirty="0">
                          <a:latin typeface="Times New Roman" panose="02020603050405020304" pitchFamily="18" charset="0"/>
                          <a:cs typeface="Times New Roman" panose="02020603050405020304" pitchFamily="18" charset="0"/>
                        </a:rPr>
                        <a:t>College</a:t>
                      </a:r>
                    </a:p>
                  </a:txBody>
                  <a:tcP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pPr algn="l"/>
                      <a:r>
                        <a:rPr lang="en-US" sz="1400" dirty="0">
                          <a:latin typeface="Times New Roman" panose="02020603050405020304" pitchFamily="18" charset="0"/>
                          <a:cs typeface="Times New Roman" panose="02020603050405020304" pitchFamily="18" charset="0"/>
                        </a:rPr>
                        <a:t>Year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Name </a:t>
                      </a:r>
                    </a:p>
                  </a:txBody>
                  <a:tcPr/>
                </a:tc>
                <a:tc>
                  <a:txBody>
                    <a:bodyPr/>
                    <a:lstStyle/>
                    <a:p>
                      <a:pPr algn="l"/>
                      <a:r>
                        <a:rPr lang="en-US" sz="1400" dirty="0">
                          <a:latin typeface="Times New Roman" panose="02020603050405020304" pitchFamily="18" charset="0"/>
                          <a:cs typeface="Times New Roman" panose="02020603050405020304" pitchFamily="18" charset="0"/>
                        </a:rPr>
                        <a:t>College</a:t>
                      </a:r>
                    </a:p>
                  </a:txBody>
                  <a:tcPr/>
                </a:tc>
                <a:extLst>
                  <a:ext uri="{0D108BD9-81ED-4DB2-BD59-A6C34878D82A}">
                    <a16:rowId xmlns:a16="http://schemas.microsoft.com/office/drawing/2014/main" val="3911806873"/>
                  </a:ext>
                </a:extLst>
              </a:tr>
              <a:tr h="327096">
                <a:tc>
                  <a:txBody>
                    <a:bodyPr/>
                    <a:lstStyle/>
                    <a:p>
                      <a:pPr algn="l"/>
                      <a:r>
                        <a:rPr lang="en-US" sz="1400" dirty="0">
                          <a:latin typeface="Times New Roman" panose="02020603050405020304" pitchFamily="18" charset="0"/>
                          <a:cs typeface="Times New Roman" panose="02020603050405020304" pitchFamily="18" charset="0"/>
                        </a:rPr>
                        <a:t>2002</a:t>
                      </a:r>
                    </a:p>
                  </a:txBody>
                  <a:tcP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Laura Powers</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Rockingham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r>
                        <a:rPr lang="en-US" sz="1400" b="0" i="0" u="none" strike="noStrike" dirty="0">
                          <a:effectLst/>
                          <a:latin typeface="Times New Roman" panose="02020603050405020304" pitchFamily="18" charset="0"/>
                          <a:cs typeface="Times New Roman" panose="02020603050405020304" pitchFamily="18" charset="0"/>
                        </a:rPr>
                        <a:t>2011</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Kristy Hernandez</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Pitt CC</a:t>
                      </a:r>
                    </a:p>
                  </a:txBody>
                  <a:tcPr marL="9525" marR="9525" marT="9525" marB="0" anchor="ctr"/>
                </a:tc>
                <a:extLst>
                  <a:ext uri="{0D108BD9-81ED-4DB2-BD59-A6C34878D82A}">
                    <a16:rowId xmlns:a16="http://schemas.microsoft.com/office/drawing/2014/main" val="2059186187"/>
                  </a:ext>
                </a:extLst>
              </a:tr>
              <a:tr h="327096">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Kelly Shaw</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Carteret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John Tally </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Sandhills CC</a:t>
                      </a:r>
                    </a:p>
                  </a:txBody>
                  <a:tcPr marL="9525" marR="9525" marT="9525" marB="0" anchor="ctr"/>
                </a:tc>
                <a:extLst>
                  <a:ext uri="{0D108BD9-81ED-4DB2-BD59-A6C34878D82A}">
                    <a16:rowId xmlns:a16="http://schemas.microsoft.com/office/drawing/2014/main" val="3032535358"/>
                  </a:ext>
                </a:extLst>
              </a:tr>
              <a:tr h="327096">
                <a:tc>
                  <a:txBody>
                    <a:bodyPr/>
                    <a:lstStyle/>
                    <a:p>
                      <a:pPr algn="l"/>
                      <a:r>
                        <a:rPr lang="en-US" sz="1400" dirty="0">
                          <a:latin typeface="Times New Roman" panose="02020603050405020304" pitchFamily="18" charset="0"/>
                          <a:cs typeface="Times New Roman" panose="02020603050405020304" pitchFamily="18" charset="0"/>
                        </a:rPr>
                        <a:t>2003</a:t>
                      </a:r>
                    </a:p>
                  </a:txBody>
                  <a:tcP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Earl Middleton</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Southwestern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r>
                        <a:rPr lang="en-US" sz="1400" b="0" i="0" u="none" strike="noStrike" dirty="0">
                          <a:effectLst/>
                          <a:latin typeface="Times New Roman" panose="02020603050405020304" pitchFamily="18" charset="0"/>
                          <a:cs typeface="Times New Roman" panose="02020603050405020304" pitchFamily="18" charset="0"/>
                        </a:rPr>
                        <a:t>2012</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Jill Hoer</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Catawba Valley CC</a:t>
                      </a:r>
                    </a:p>
                  </a:txBody>
                  <a:tcPr marL="9525" marR="9525" marT="9525" marB="0" anchor="ctr"/>
                </a:tc>
                <a:extLst>
                  <a:ext uri="{0D108BD9-81ED-4DB2-BD59-A6C34878D82A}">
                    <a16:rowId xmlns:a16="http://schemas.microsoft.com/office/drawing/2014/main" val="3285327575"/>
                  </a:ext>
                </a:extLst>
              </a:tr>
              <a:tr h="327096">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Candace Kort</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Carteret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Nicholas </a:t>
                      </a:r>
                      <a:r>
                        <a:rPr lang="en-US" sz="1400" b="0" i="0" u="none" strike="noStrike" dirty="0" err="1">
                          <a:effectLst/>
                          <a:latin typeface="Times New Roman" panose="02020603050405020304" pitchFamily="18" charset="0"/>
                          <a:cs typeface="Times New Roman" panose="02020603050405020304" pitchFamily="18" charset="0"/>
                        </a:rPr>
                        <a:t>Hagler</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Durham CC</a:t>
                      </a:r>
                    </a:p>
                  </a:txBody>
                  <a:tcPr marL="9525" marR="9525" marT="9525" marB="0" anchor="ctr"/>
                </a:tc>
                <a:extLst>
                  <a:ext uri="{0D108BD9-81ED-4DB2-BD59-A6C34878D82A}">
                    <a16:rowId xmlns:a16="http://schemas.microsoft.com/office/drawing/2014/main" val="3338108605"/>
                  </a:ext>
                </a:extLst>
              </a:tr>
              <a:tr h="327096">
                <a:tc>
                  <a:txBody>
                    <a:bodyPr/>
                    <a:lstStyle/>
                    <a:p>
                      <a:pPr algn="l"/>
                      <a:r>
                        <a:rPr lang="en-US" sz="1400" dirty="0">
                          <a:latin typeface="Times New Roman" panose="02020603050405020304" pitchFamily="18" charset="0"/>
                          <a:cs typeface="Times New Roman" panose="02020603050405020304" pitchFamily="18" charset="0"/>
                        </a:rPr>
                        <a:t>2004</a:t>
                      </a:r>
                    </a:p>
                  </a:txBody>
                  <a:tcP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Son (Liz) Cha</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Stanly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r>
                        <a:rPr lang="en-US" sz="1400" b="0" i="0" u="none" strike="noStrike" dirty="0">
                          <a:effectLst/>
                          <a:latin typeface="Times New Roman" panose="02020603050405020304" pitchFamily="18" charset="0"/>
                          <a:cs typeface="Times New Roman" panose="02020603050405020304" pitchFamily="18" charset="0"/>
                        </a:rPr>
                        <a:t>2013</a:t>
                      </a:r>
                    </a:p>
                  </a:txBody>
                  <a:tcPr marL="9525" marR="9525" marT="9525" marB="0" anchor="ct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Judy Lee</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Carteret CC</a:t>
                      </a:r>
                    </a:p>
                  </a:txBody>
                  <a:tcPr marL="9525" marR="9525" marT="9525" marB="0" anchor="ctr"/>
                </a:tc>
                <a:extLst>
                  <a:ext uri="{0D108BD9-81ED-4DB2-BD59-A6C34878D82A}">
                    <a16:rowId xmlns:a16="http://schemas.microsoft.com/office/drawing/2014/main" val="3160692816"/>
                  </a:ext>
                </a:extLst>
              </a:tr>
              <a:tr h="327096">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Candace Craig</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Stanly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Kevin Thomas </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Catawba Valley CC</a:t>
                      </a:r>
                    </a:p>
                  </a:txBody>
                  <a:tcPr marL="9525" marR="9525" marT="9525" marB="0" anchor="ctr"/>
                </a:tc>
                <a:extLst>
                  <a:ext uri="{0D108BD9-81ED-4DB2-BD59-A6C34878D82A}">
                    <a16:rowId xmlns:a16="http://schemas.microsoft.com/office/drawing/2014/main" val="3124899614"/>
                  </a:ext>
                </a:extLst>
              </a:tr>
              <a:tr h="327096">
                <a:tc>
                  <a:txBody>
                    <a:bodyPr/>
                    <a:lstStyle/>
                    <a:p>
                      <a:pPr algn="l"/>
                      <a:r>
                        <a:rPr lang="en-US" sz="1400" dirty="0">
                          <a:latin typeface="Times New Roman" panose="02020603050405020304" pitchFamily="18" charset="0"/>
                          <a:cs typeface="Times New Roman" panose="02020603050405020304" pitchFamily="18" charset="0"/>
                        </a:rPr>
                        <a:t>2005</a:t>
                      </a:r>
                    </a:p>
                  </a:txBody>
                  <a:tcP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Robin Whitley</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Stanly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r>
                        <a:rPr lang="en-US" sz="1400" b="0" i="0" u="none" strike="noStrike" dirty="0">
                          <a:effectLst/>
                          <a:latin typeface="Times New Roman" panose="02020603050405020304" pitchFamily="18" charset="0"/>
                          <a:cs typeface="Times New Roman" panose="02020603050405020304" pitchFamily="18" charset="0"/>
                        </a:rPr>
                        <a:t>2014</a:t>
                      </a:r>
                    </a:p>
                  </a:txBody>
                  <a:tcPr marL="9525" marR="9525" marT="9525" marB="0" anchor="ct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Kelley Creed</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Central Piedmont CC</a:t>
                      </a:r>
                    </a:p>
                  </a:txBody>
                  <a:tcPr marL="9525" marR="9525" marT="9525" marB="0" anchor="ctr"/>
                </a:tc>
                <a:extLst>
                  <a:ext uri="{0D108BD9-81ED-4DB2-BD59-A6C34878D82A}">
                    <a16:rowId xmlns:a16="http://schemas.microsoft.com/office/drawing/2014/main" val="1035936835"/>
                  </a:ext>
                </a:extLst>
              </a:tr>
              <a:tr h="327096">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Alina Hulsey</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Pitt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fontAlgn="b"/>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Margie Floyd</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Catawba Valley CC</a:t>
                      </a:r>
                    </a:p>
                  </a:txBody>
                  <a:tcPr marL="9525" marR="9525" marT="9525" marB="0" anchor="ctr"/>
                </a:tc>
                <a:extLst>
                  <a:ext uri="{0D108BD9-81ED-4DB2-BD59-A6C34878D82A}">
                    <a16:rowId xmlns:a16="http://schemas.microsoft.com/office/drawing/2014/main" val="2651343742"/>
                  </a:ext>
                </a:extLst>
              </a:tr>
              <a:tr h="327096">
                <a:tc>
                  <a:txBody>
                    <a:bodyPr/>
                    <a:lstStyle/>
                    <a:p>
                      <a:pPr algn="l"/>
                      <a:r>
                        <a:rPr lang="en-US" sz="1400" dirty="0">
                          <a:latin typeface="Times New Roman" panose="02020603050405020304" pitchFamily="18" charset="0"/>
                          <a:cs typeface="Times New Roman" panose="02020603050405020304" pitchFamily="18" charset="0"/>
                        </a:rPr>
                        <a:t>2006</a:t>
                      </a:r>
                    </a:p>
                  </a:txBody>
                  <a:tcP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Samantha </a:t>
                      </a:r>
                      <a:r>
                        <a:rPr lang="en-US" sz="1400" b="0" i="0" u="none" strike="noStrike" dirty="0" err="1">
                          <a:effectLst/>
                          <a:latin typeface="Times New Roman" panose="02020603050405020304" pitchFamily="18" charset="0"/>
                          <a:cs typeface="Times New Roman" panose="02020603050405020304" pitchFamily="18" charset="0"/>
                        </a:rPr>
                        <a:t>Baldree</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Pitt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a:r>
                        <a:rPr lang="en-US" sz="1400" dirty="0">
                          <a:latin typeface="Times New Roman" panose="02020603050405020304" pitchFamily="18" charset="0"/>
                          <a:cs typeface="Times New Roman" panose="02020603050405020304" pitchFamily="18" charset="0"/>
                        </a:rPr>
                        <a:t>2015</a:t>
                      </a:r>
                    </a:p>
                  </a:txBody>
                  <a:tcPr anchor="ct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Paul Forgues</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Catawba Valley CC</a:t>
                      </a:r>
                    </a:p>
                  </a:txBody>
                  <a:tcPr marL="9525" marR="9525" marT="9525" marB="0" anchor="ctr"/>
                </a:tc>
                <a:extLst>
                  <a:ext uri="{0D108BD9-81ED-4DB2-BD59-A6C34878D82A}">
                    <a16:rowId xmlns:a16="http://schemas.microsoft.com/office/drawing/2014/main" val="2552694184"/>
                  </a:ext>
                </a:extLst>
              </a:tr>
              <a:tr h="327096">
                <a:tc>
                  <a:txBody>
                    <a:bodyPr/>
                    <a:lstStyle/>
                    <a:p>
                      <a:pPr algn="l"/>
                      <a:r>
                        <a:rPr lang="en-US" sz="1400" dirty="0">
                          <a:latin typeface="Times New Roman" panose="02020603050405020304" pitchFamily="18" charset="0"/>
                          <a:cs typeface="Times New Roman" panose="02020603050405020304" pitchFamily="18" charset="0"/>
                        </a:rPr>
                        <a:t>2007</a:t>
                      </a: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Evelyn </a:t>
                      </a:r>
                      <a:r>
                        <a:rPr lang="en-US" sz="1400" b="0" i="0" u="none" strike="noStrike" dirty="0" err="1">
                          <a:effectLst/>
                          <a:latin typeface="Times New Roman" panose="02020603050405020304" pitchFamily="18" charset="0"/>
                          <a:cs typeface="Times New Roman" panose="02020603050405020304" pitchFamily="18" charset="0"/>
                        </a:rPr>
                        <a:t>Cadle</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Catawba Valley CC</a:t>
                      </a:r>
                    </a:p>
                  </a:txBody>
                  <a:tcPr marL="9525" marR="9525" marT="9525" marB="0" anchor="ctr"/>
                </a:tc>
                <a:tc>
                  <a:txBody>
                    <a:bodyPr/>
                    <a:lstStyle/>
                    <a:p>
                      <a:pPr algn="l" fontAlgn="b"/>
                      <a:endParaRPr lang="en-US" sz="1200" b="0" i="0" u="none" strike="noStrike" dirty="0">
                        <a:effectLst/>
                        <a:latin typeface="Times New Roman" panose="02020603050405020304" pitchFamily="18" charset="0"/>
                        <a:cs typeface="Times New Roman" panose="02020603050405020304" pitchFamily="18" charset="0"/>
                      </a:endParaRPr>
                    </a:p>
                  </a:txBody>
                  <a:tcPr marL="9525" marR="9525" marT="9525" marB="0" anchor="b">
                    <a:no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Kasey Wilson</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Southwestern CC</a:t>
                      </a:r>
                    </a:p>
                  </a:txBody>
                  <a:tcPr marL="9525" marR="9525" marT="9525" marB="0" anchor="ctr"/>
                </a:tc>
                <a:extLst>
                  <a:ext uri="{0D108BD9-81ED-4DB2-BD59-A6C34878D82A}">
                    <a16:rowId xmlns:a16="http://schemas.microsoft.com/office/drawing/2014/main" val="2995261887"/>
                  </a:ext>
                </a:extLst>
              </a:tr>
              <a:tr h="361309">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Jason Efird</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Stanly CC</a:t>
                      </a:r>
                    </a:p>
                  </a:txBody>
                  <a:tcPr marL="9525" marR="9525" marT="9525" marB="0" anchor="ct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pPr algn="ctr"/>
                      <a:r>
                        <a:rPr lang="en-US" sz="1400" dirty="0">
                          <a:latin typeface="Times New Roman" panose="02020603050405020304" pitchFamily="18" charset="0"/>
                          <a:cs typeface="Times New Roman" panose="02020603050405020304" pitchFamily="18" charset="0"/>
                        </a:rPr>
                        <a:t>2016</a:t>
                      </a:r>
                    </a:p>
                  </a:txBody>
                  <a:tcPr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Brett </a:t>
                      </a:r>
                      <a:r>
                        <a:rPr lang="en-US" sz="1400" b="0" i="0" u="none" strike="noStrike" dirty="0" err="1">
                          <a:effectLst/>
                          <a:latin typeface="Times New Roman" panose="02020603050405020304" pitchFamily="18" charset="0"/>
                          <a:cs typeface="Times New Roman" panose="02020603050405020304" pitchFamily="18" charset="0"/>
                        </a:rPr>
                        <a:t>Kerby</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Southwestern CC</a:t>
                      </a:r>
                    </a:p>
                  </a:txBody>
                  <a:tcPr marL="9525" marR="9525" marT="9525" marB="0" anchor="ctr"/>
                </a:tc>
                <a:extLst>
                  <a:ext uri="{0D108BD9-81ED-4DB2-BD59-A6C34878D82A}">
                    <a16:rowId xmlns:a16="http://schemas.microsoft.com/office/drawing/2014/main" val="1146113030"/>
                  </a:ext>
                </a:extLst>
              </a:tr>
              <a:tr h="327096">
                <a:tc>
                  <a:txBody>
                    <a:bodyPr/>
                    <a:lstStyle/>
                    <a:p>
                      <a:pPr algn="l"/>
                      <a:r>
                        <a:rPr lang="en-US" sz="1400" dirty="0">
                          <a:latin typeface="Times New Roman" panose="02020603050405020304" pitchFamily="18" charset="0"/>
                          <a:cs typeface="Times New Roman" panose="02020603050405020304" pitchFamily="18" charset="0"/>
                        </a:rPr>
                        <a:t>2008</a:t>
                      </a: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Kashunda Garrett</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Edgecombe CC</a:t>
                      </a:r>
                    </a:p>
                  </a:txBody>
                  <a:tcPr marL="9525" marR="9525" marT="9525" marB="0" anchor="ct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Portia Robinson</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Edgecombe CC</a:t>
                      </a:r>
                    </a:p>
                  </a:txBody>
                  <a:tcPr marL="9525" marR="9525" marT="9525" marB="0" anchor="ctr"/>
                </a:tc>
                <a:extLst>
                  <a:ext uri="{0D108BD9-81ED-4DB2-BD59-A6C34878D82A}">
                    <a16:rowId xmlns:a16="http://schemas.microsoft.com/office/drawing/2014/main" val="1767607896"/>
                  </a:ext>
                </a:extLst>
              </a:tr>
              <a:tr h="361309">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fontAlgn="b"/>
                      <a:r>
                        <a:rPr lang="en-US" sz="1400" b="0" i="0" u="none" strike="noStrike">
                          <a:effectLst/>
                          <a:latin typeface="Times New Roman" panose="02020603050405020304" pitchFamily="18" charset="0"/>
                          <a:cs typeface="Times New Roman" panose="02020603050405020304" pitchFamily="18" charset="0"/>
                        </a:rPr>
                        <a:t>Sara Caras</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Pitt CC</a:t>
                      </a:r>
                    </a:p>
                  </a:txBody>
                  <a:tcPr marL="9525" marR="9525" marT="9525" marB="0" anchor="ct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Mark Bodnar</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Catawba Valley CC</a:t>
                      </a:r>
                    </a:p>
                  </a:txBody>
                  <a:tcPr marL="9525" marR="9525" marT="9525" marB="0" anchor="ctr"/>
                </a:tc>
                <a:extLst>
                  <a:ext uri="{0D108BD9-81ED-4DB2-BD59-A6C34878D82A}">
                    <a16:rowId xmlns:a16="http://schemas.microsoft.com/office/drawing/2014/main" val="3391065965"/>
                  </a:ext>
                </a:extLst>
              </a:tr>
              <a:tr h="327096">
                <a:tc>
                  <a:txBody>
                    <a:bodyPr/>
                    <a:lstStyle/>
                    <a:p>
                      <a:pPr algn="l"/>
                      <a:r>
                        <a:rPr lang="en-US" sz="1400" dirty="0">
                          <a:latin typeface="Times New Roman" panose="02020603050405020304" pitchFamily="18" charset="0"/>
                          <a:cs typeface="Times New Roman" panose="02020603050405020304" pitchFamily="18" charset="0"/>
                        </a:rPr>
                        <a:t>2009</a:t>
                      </a: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Kevin Westbrook</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Carteret CC</a:t>
                      </a:r>
                    </a:p>
                  </a:txBody>
                  <a:tcPr marL="9525" marR="9525" marT="9525" marB="0" anchor="ct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pPr algn="ctr"/>
                      <a:r>
                        <a:rPr lang="en-US" sz="1400" dirty="0">
                          <a:latin typeface="Times New Roman" panose="02020603050405020304" pitchFamily="18" charset="0"/>
                          <a:cs typeface="Times New Roman" panose="02020603050405020304" pitchFamily="18" charset="0"/>
                        </a:rPr>
                        <a:t>2017</a:t>
                      </a:r>
                    </a:p>
                  </a:txBody>
                  <a:tcPr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Michael Winstead</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Central Piedmont CC</a:t>
                      </a:r>
                    </a:p>
                  </a:txBody>
                  <a:tcPr marL="9525" marR="9525" marT="9525" marB="0" anchor="ctr"/>
                </a:tc>
                <a:extLst>
                  <a:ext uri="{0D108BD9-81ED-4DB2-BD59-A6C34878D82A}">
                    <a16:rowId xmlns:a16="http://schemas.microsoft.com/office/drawing/2014/main" val="695693721"/>
                  </a:ext>
                </a:extLst>
              </a:tr>
              <a:tr h="361309">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Nicole </a:t>
                      </a:r>
                      <a:r>
                        <a:rPr lang="en-US" sz="1400" b="0" i="0" u="none" strike="noStrike" dirty="0" err="1">
                          <a:effectLst/>
                          <a:latin typeface="Times New Roman" panose="02020603050405020304" pitchFamily="18" charset="0"/>
                          <a:cs typeface="Times New Roman" panose="02020603050405020304" pitchFamily="18" charset="0"/>
                        </a:rPr>
                        <a:t>Nunamaker</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Times New Roman" panose="02020603050405020304" pitchFamily="18" charset="0"/>
                          <a:cs typeface="Times New Roman" panose="02020603050405020304" pitchFamily="18" charset="0"/>
                        </a:rPr>
                        <a:t>Pitt CC</a:t>
                      </a:r>
                    </a:p>
                  </a:txBody>
                  <a:tcPr marL="9525" marR="9525" marT="9525" marB="0" anchor="ct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Sinclair Fultz</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Rockingham CC </a:t>
                      </a:r>
                    </a:p>
                  </a:txBody>
                  <a:tcPr marL="9525" marR="9525" marT="9525" marB="0" anchor="ctr"/>
                </a:tc>
                <a:extLst>
                  <a:ext uri="{0D108BD9-81ED-4DB2-BD59-A6C34878D82A}">
                    <a16:rowId xmlns:a16="http://schemas.microsoft.com/office/drawing/2014/main" val="1209703561"/>
                  </a:ext>
                </a:extLst>
              </a:tr>
              <a:tr h="361309">
                <a:tc>
                  <a:txBody>
                    <a:bodyPr/>
                    <a:lstStyle/>
                    <a:p>
                      <a:pPr algn="l"/>
                      <a:r>
                        <a:rPr lang="en-US" sz="1400" dirty="0">
                          <a:latin typeface="Times New Roman" panose="02020603050405020304" pitchFamily="18" charset="0"/>
                          <a:cs typeface="Times New Roman" panose="02020603050405020304" pitchFamily="18" charset="0"/>
                        </a:rPr>
                        <a:t>2010</a:t>
                      </a:r>
                    </a:p>
                  </a:txBody>
                  <a:tcP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Marcia </a:t>
                      </a:r>
                      <a:r>
                        <a:rPr lang="en-US" sz="1400" b="0" i="0" u="none" strike="noStrike" dirty="0" err="1">
                          <a:effectLst/>
                          <a:latin typeface="Times New Roman" panose="02020603050405020304" pitchFamily="18" charset="0"/>
                          <a:cs typeface="Times New Roman" panose="02020603050405020304" pitchFamily="18" charset="0"/>
                        </a:rPr>
                        <a:t>Schornak</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Central Piedmont CC</a:t>
                      </a:r>
                    </a:p>
                  </a:txBody>
                  <a:tcPr marL="9525" marR="9525" marT="9525" marB="0" anchor="ct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a:p>
                  </a:txBody>
                  <a:tcPr anchor="ctr"/>
                </a:tc>
                <a:tc>
                  <a:txBody>
                    <a:bodyPr/>
                    <a:lstStyle/>
                    <a:p>
                      <a:endParaRPr lang="en-US"/>
                    </a:p>
                  </a:txBody>
                  <a:tcPr marL="9525" marR="9525" marT="9525" marB="0" anchor="ctr"/>
                </a:tc>
                <a:tc>
                  <a:txBody>
                    <a:bodyPr/>
                    <a:lstStyle/>
                    <a:p>
                      <a:endParaRPr lang="en-US"/>
                    </a:p>
                  </a:txBody>
                  <a:tcPr marL="9525" marR="9525" marT="9525" marB="0" anchor="ctr"/>
                </a:tc>
                <a:extLst>
                  <a:ext uri="{0D108BD9-81ED-4DB2-BD59-A6C34878D82A}">
                    <a16:rowId xmlns:a16="http://schemas.microsoft.com/office/drawing/2014/main" val="2674216101"/>
                  </a:ext>
                </a:extLst>
              </a:tr>
              <a:tr h="327096">
                <a:tc>
                  <a:txBody>
                    <a:bodyPr/>
                    <a:lstStyle/>
                    <a:p>
                      <a:pPr algn="l"/>
                      <a:endParaRPr lang="en-US" sz="1400" dirty="0">
                        <a:latin typeface="Times New Roman" panose="02020603050405020304" pitchFamily="18" charset="0"/>
                        <a:cs typeface="Times New Roman" panose="02020603050405020304" pitchFamily="18" charset="0"/>
                      </a:endParaRPr>
                    </a:p>
                  </a:txBody>
                  <a:tcP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Myra Dotson</a:t>
                      </a:r>
                    </a:p>
                  </a:txBody>
                  <a:tcPr marL="9525" marR="9525" marT="9525" marB="0" anchor="ctr"/>
                </a:tc>
                <a:tc>
                  <a:txBody>
                    <a:bodyPr/>
                    <a:lstStyle/>
                    <a:p>
                      <a:pPr algn="l" fontAlgn="b"/>
                      <a:r>
                        <a:rPr lang="en-US" sz="1400" b="0" i="0" u="none" strike="noStrike" dirty="0">
                          <a:effectLst/>
                          <a:latin typeface="Times New Roman" panose="02020603050405020304" pitchFamily="18" charset="0"/>
                          <a:cs typeface="Times New Roman" panose="02020603050405020304" pitchFamily="18" charset="0"/>
                        </a:rPr>
                        <a:t>Durham CC</a:t>
                      </a:r>
                    </a:p>
                  </a:txBody>
                  <a:tcPr marL="9525" marR="9525" marT="9525" marB="0" anchor="ctr"/>
                </a:tc>
                <a:tc>
                  <a:txBody>
                    <a:bodyPr/>
                    <a:lstStyle/>
                    <a:p>
                      <a:pPr algn="l"/>
                      <a:endParaRPr lang="en-US" sz="1200" dirty="0">
                        <a:latin typeface="Times New Roman" panose="02020603050405020304" pitchFamily="18" charset="0"/>
                        <a:cs typeface="Times New Roman" panose="02020603050405020304" pitchFamily="18" charset="0"/>
                      </a:endParaRPr>
                    </a:p>
                  </a:txBody>
                  <a:tcPr>
                    <a:noFill/>
                  </a:tcPr>
                </a:tc>
                <a:tc>
                  <a:txBody>
                    <a:bodyPr/>
                    <a:lstStyle/>
                    <a:p>
                      <a:endParaRPr lang="en-US"/>
                    </a:p>
                  </a:txBody>
                  <a:tcPr anchor="ctr"/>
                </a:tc>
                <a:tc>
                  <a:txBody>
                    <a:bodyPr/>
                    <a:lstStyle/>
                    <a:p>
                      <a:endParaRPr lang="en-US" dirty="0"/>
                    </a:p>
                  </a:txBody>
                  <a:tcPr marL="9525" marR="9525" marT="9525" marB="0" anchor="ctr"/>
                </a:tc>
                <a:tc>
                  <a:txBody>
                    <a:bodyPr/>
                    <a:lstStyle/>
                    <a:p>
                      <a:endParaRPr lang="en-US" dirty="0"/>
                    </a:p>
                  </a:txBody>
                  <a:tcPr marL="9525" marR="9525" marT="9525" marB="0" anchor="ctr"/>
                </a:tc>
                <a:extLst>
                  <a:ext uri="{0D108BD9-81ED-4DB2-BD59-A6C34878D82A}">
                    <a16:rowId xmlns:a16="http://schemas.microsoft.com/office/drawing/2014/main" val="2442775425"/>
                  </a:ext>
                </a:extLst>
              </a:tr>
            </a:tbl>
          </a:graphicData>
        </a:graphic>
      </p:graphicFrame>
    </p:spTree>
    <p:extLst>
      <p:ext uri="{BB962C8B-B14F-4D97-AF65-F5344CB8AC3E}">
        <p14:creationId xmlns:p14="http://schemas.microsoft.com/office/powerpoint/2010/main" val="1318941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2606</Words>
  <Application>Microsoft Office PowerPoint</Application>
  <PresentationFormat>Widescreen</PresentationFormat>
  <Paragraphs>892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NCSRC Charter Members</vt:lpstr>
      <vt:lpstr>Significant Events in NCSRC History</vt:lpstr>
      <vt:lpstr>Significant Events in NCSRC History</vt:lpstr>
      <vt:lpstr>Significant Events in NCSRC History</vt:lpstr>
      <vt:lpstr>Significant Events in NCSRC History</vt:lpstr>
      <vt:lpstr>History of Respiratory Care Education in North Carolina</vt:lpstr>
      <vt:lpstr>NCSRC Presidents</vt:lpstr>
      <vt:lpstr>NCSRC Symposium Lectures</vt:lpstr>
      <vt:lpstr>NCSRC Scholarship Winner</vt:lpstr>
      <vt:lpstr>NCSRC Special Service Recognition</vt:lpstr>
      <vt:lpstr>Life and Honorary Members</vt:lpstr>
      <vt:lpstr>NCSRC Sputum Bowl History – Practitioner Competition Champions</vt:lpstr>
      <vt:lpstr>NCSRC Sputum Bowl History – Practitioner Competition Champions</vt:lpstr>
      <vt:lpstr>NCSRC Sputum Bowl History – Student Competition Champions</vt:lpstr>
      <vt:lpstr>NCSRC Member Contribution at the National Level</vt:lpstr>
      <vt:lpstr>NCSRC Member Contribution at the National Level</vt:lpstr>
      <vt:lpstr>NCSRC Member Honored at the National Level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Respiratory Care Education in North Carolina</dc:title>
  <dc:creator>Dukes, Garry</dc:creator>
  <cp:lastModifiedBy>Dukes, Garry</cp:lastModifiedBy>
  <cp:revision>54</cp:revision>
  <dcterms:created xsi:type="dcterms:W3CDTF">2018-08-02T16:06:34Z</dcterms:created>
  <dcterms:modified xsi:type="dcterms:W3CDTF">2018-08-27T20:59:24Z</dcterms:modified>
</cp:coreProperties>
</file>