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D0D0B-BEFE-46EB-9412-E0D2548B44AC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3E826-EB8D-4CD4-9ECF-5DDC22627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3E826-EB8D-4CD4-9ECF-5DDC22627AE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3E826-EB8D-4CD4-9ECF-5DDC22627AE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3E826-EB8D-4CD4-9ECF-5DDC22627AE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3E826-EB8D-4CD4-9ECF-5DDC22627AE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3E826-EB8D-4CD4-9ECF-5DDC22627AE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3E826-EB8D-4CD4-9ECF-5DDC22627AE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3E826-EB8D-4CD4-9ECF-5DDC22627AE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3E826-EB8D-4CD4-9ECF-5DDC22627AE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3E826-EB8D-4CD4-9ECF-5DDC22627AE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3E826-EB8D-4CD4-9ECF-5DDC22627AE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3E826-EB8D-4CD4-9ECF-5DDC22627AE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3E826-EB8D-4CD4-9ECF-5DDC22627AE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3E826-EB8D-4CD4-9ECF-5DDC22627AE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3E826-EB8D-4CD4-9ECF-5DDC22627AE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3E826-EB8D-4CD4-9ECF-5DDC22627AE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166938" y="563563"/>
            <a:ext cx="4800600" cy="6151562"/>
            <a:chOff x="1365" y="355"/>
            <a:chExt cx="3024" cy="3875"/>
          </a:xfrm>
        </p:grpSpPr>
        <p:sp>
          <p:nvSpPr>
            <p:cNvPr id="2050" name="Freeform 2"/>
            <p:cNvSpPr>
              <a:spLocks/>
            </p:cNvSpPr>
            <p:nvPr/>
          </p:nvSpPr>
          <p:spPr bwMode="auto">
            <a:xfrm>
              <a:off x="2835" y="586"/>
              <a:ext cx="88" cy="1121"/>
            </a:xfrm>
            <a:custGeom>
              <a:avLst/>
              <a:gdLst/>
              <a:ahLst/>
              <a:cxnLst>
                <a:cxn ang="0">
                  <a:pos x="0" y="1120"/>
                </a:cxn>
                <a:cxn ang="0">
                  <a:pos x="0" y="0"/>
                </a:cxn>
                <a:cxn ang="0">
                  <a:pos x="87" y="0"/>
                </a:cxn>
                <a:cxn ang="0">
                  <a:pos x="87" y="1085"/>
                </a:cxn>
                <a:cxn ang="0">
                  <a:pos x="0" y="1120"/>
                </a:cxn>
              </a:cxnLst>
              <a:rect l="0" t="0" r="r" b="b"/>
              <a:pathLst>
                <a:path w="88" h="1121">
                  <a:moveTo>
                    <a:pt x="0" y="1120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87" y="1085"/>
                  </a:lnTo>
                  <a:lnTo>
                    <a:pt x="0" y="1120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2834" y="1900"/>
              <a:ext cx="84" cy="363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83" y="0"/>
                </a:cxn>
                <a:cxn ang="0">
                  <a:pos x="74" y="329"/>
                </a:cxn>
                <a:cxn ang="0">
                  <a:pos x="0" y="362"/>
                </a:cxn>
                <a:cxn ang="0">
                  <a:pos x="0" y="29"/>
                </a:cxn>
              </a:cxnLst>
              <a:rect l="0" t="0" r="r" b="b"/>
              <a:pathLst>
                <a:path w="84" h="363">
                  <a:moveTo>
                    <a:pt x="0" y="29"/>
                  </a:moveTo>
                  <a:lnTo>
                    <a:pt x="83" y="0"/>
                  </a:lnTo>
                  <a:lnTo>
                    <a:pt x="74" y="329"/>
                  </a:lnTo>
                  <a:lnTo>
                    <a:pt x="0" y="362"/>
                  </a:lnTo>
                  <a:lnTo>
                    <a:pt x="0" y="2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2825" y="2493"/>
              <a:ext cx="84" cy="249"/>
            </a:xfrm>
            <a:custGeom>
              <a:avLst/>
              <a:gdLst/>
              <a:ahLst/>
              <a:cxnLst>
                <a:cxn ang="0">
                  <a:pos x="2" y="213"/>
                </a:cxn>
                <a:cxn ang="0">
                  <a:pos x="0" y="28"/>
                </a:cxn>
                <a:cxn ang="0">
                  <a:pos x="83" y="0"/>
                </a:cxn>
                <a:cxn ang="0">
                  <a:pos x="72" y="248"/>
                </a:cxn>
                <a:cxn ang="0">
                  <a:pos x="2" y="213"/>
                </a:cxn>
              </a:cxnLst>
              <a:rect l="0" t="0" r="r" b="b"/>
              <a:pathLst>
                <a:path w="84" h="249">
                  <a:moveTo>
                    <a:pt x="2" y="213"/>
                  </a:moveTo>
                  <a:lnTo>
                    <a:pt x="0" y="28"/>
                  </a:lnTo>
                  <a:lnTo>
                    <a:pt x="83" y="0"/>
                  </a:lnTo>
                  <a:lnTo>
                    <a:pt x="72" y="248"/>
                  </a:lnTo>
                  <a:lnTo>
                    <a:pt x="2" y="213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2831" y="2965"/>
              <a:ext cx="52" cy="232"/>
            </a:xfrm>
            <a:custGeom>
              <a:avLst/>
              <a:gdLst/>
              <a:ahLst/>
              <a:cxnLst>
                <a:cxn ang="0">
                  <a:pos x="13" y="204"/>
                </a:cxn>
                <a:cxn ang="0">
                  <a:pos x="0" y="0"/>
                </a:cxn>
                <a:cxn ang="0">
                  <a:pos x="51" y="26"/>
                </a:cxn>
                <a:cxn ang="0">
                  <a:pos x="47" y="231"/>
                </a:cxn>
                <a:cxn ang="0">
                  <a:pos x="13" y="204"/>
                </a:cxn>
              </a:cxnLst>
              <a:rect l="0" t="0" r="r" b="b"/>
              <a:pathLst>
                <a:path w="52" h="232">
                  <a:moveTo>
                    <a:pt x="13" y="204"/>
                  </a:moveTo>
                  <a:lnTo>
                    <a:pt x="0" y="0"/>
                  </a:lnTo>
                  <a:lnTo>
                    <a:pt x="51" y="26"/>
                  </a:lnTo>
                  <a:lnTo>
                    <a:pt x="47" y="231"/>
                  </a:lnTo>
                  <a:lnTo>
                    <a:pt x="13" y="204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2851" y="3354"/>
              <a:ext cx="36" cy="133"/>
            </a:xfrm>
            <a:custGeom>
              <a:avLst/>
              <a:gdLst/>
              <a:ahLst/>
              <a:cxnLst>
                <a:cxn ang="0">
                  <a:pos x="4" y="101"/>
                </a:cxn>
                <a:cxn ang="0">
                  <a:pos x="0" y="0"/>
                </a:cxn>
                <a:cxn ang="0">
                  <a:pos x="35" y="20"/>
                </a:cxn>
                <a:cxn ang="0">
                  <a:pos x="28" y="132"/>
                </a:cxn>
                <a:cxn ang="0">
                  <a:pos x="4" y="101"/>
                </a:cxn>
              </a:cxnLst>
              <a:rect l="0" t="0" r="r" b="b"/>
              <a:pathLst>
                <a:path w="36" h="133">
                  <a:moveTo>
                    <a:pt x="4" y="101"/>
                  </a:moveTo>
                  <a:lnTo>
                    <a:pt x="0" y="0"/>
                  </a:lnTo>
                  <a:lnTo>
                    <a:pt x="35" y="20"/>
                  </a:lnTo>
                  <a:lnTo>
                    <a:pt x="28" y="132"/>
                  </a:lnTo>
                  <a:lnTo>
                    <a:pt x="4" y="101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auto">
            <a:xfrm>
              <a:off x="2851" y="3640"/>
              <a:ext cx="30" cy="590"/>
            </a:xfrm>
            <a:custGeom>
              <a:avLst/>
              <a:gdLst/>
              <a:ahLst/>
              <a:cxnLst>
                <a:cxn ang="0">
                  <a:pos x="15" y="589"/>
                </a:cxn>
                <a:cxn ang="0">
                  <a:pos x="0" y="0"/>
                </a:cxn>
                <a:cxn ang="0">
                  <a:pos x="29" y="37"/>
                </a:cxn>
                <a:cxn ang="0">
                  <a:pos x="15" y="589"/>
                </a:cxn>
              </a:cxnLst>
              <a:rect l="0" t="0" r="r" b="b"/>
              <a:pathLst>
                <a:path w="30" h="590">
                  <a:moveTo>
                    <a:pt x="15" y="589"/>
                  </a:moveTo>
                  <a:lnTo>
                    <a:pt x="0" y="0"/>
                  </a:lnTo>
                  <a:lnTo>
                    <a:pt x="29" y="37"/>
                  </a:lnTo>
                  <a:lnTo>
                    <a:pt x="15" y="58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auto">
            <a:xfrm>
              <a:off x="2600" y="3595"/>
              <a:ext cx="233" cy="130"/>
            </a:xfrm>
            <a:custGeom>
              <a:avLst/>
              <a:gdLst/>
              <a:ahLst/>
              <a:cxnLst>
                <a:cxn ang="0">
                  <a:pos x="0" y="117"/>
                </a:cxn>
                <a:cxn ang="0">
                  <a:pos x="48" y="101"/>
                </a:cxn>
                <a:cxn ang="0">
                  <a:pos x="93" y="79"/>
                </a:cxn>
                <a:cxn ang="0">
                  <a:pos x="146" y="39"/>
                </a:cxn>
                <a:cxn ang="0">
                  <a:pos x="182" y="0"/>
                </a:cxn>
                <a:cxn ang="0">
                  <a:pos x="232" y="42"/>
                </a:cxn>
                <a:cxn ang="0">
                  <a:pos x="188" y="74"/>
                </a:cxn>
                <a:cxn ang="0">
                  <a:pos x="134" y="110"/>
                </a:cxn>
                <a:cxn ang="0">
                  <a:pos x="61" y="129"/>
                </a:cxn>
                <a:cxn ang="0">
                  <a:pos x="0" y="117"/>
                </a:cxn>
              </a:cxnLst>
              <a:rect l="0" t="0" r="r" b="b"/>
              <a:pathLst>
                <a:path w="233" h="130">
                  <a:moveTo>
                    <a:pt x="0" y="117"/>
                  </a:moveTo>
                  <a:lnTo>
                    <a:pt x="48" y="101"/>
                  </a:lnTo>
                  <a:lnTo>
                    <a:pt x="93" y="79"/>
                  </a:lnTo>
                  <a:lnTo>
                    <a:pt x="146" y="39"/>
                  </a:lnTo>
                  <a:lnTo>
                    <a:pt x="182" y="0"/>
                  </a:lnTo>
                  <a:lnTo>
                    <a:pt x="232" y="42"/>
                  </a:lnTo>
                  <a:lnTo>
                    <a:pt x="188" y="74"/>
                  </a:lnTo>
                  <a:lnTo>
                    <a:pt x="134" y="110"/>
                  </a:lnTo>
                  <a:lnTo>
                    <a:pt x="61" y="129"/>
                  </a:lnTo>
                  <a:lnTo>
                    <a:pt x="0" y="117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auto">
            <a:xfrm>
              <a:off x="2583" y="2888"/>
              <a:ext cx="465" cy="646"/>
            </a:xfrm>
            <a:custGeom>
              <a:avLst/>
              <a:gdLst/>
              <a:ahLst/>
              <a:cxnLst>
                <a:cxn ang="0">
                  <a:pos x="359" y="645"/>
                </a:cxn>
                <a:cxn ang="0">
                  <a:pos x="405" y="616"/>
                </a:cxn>
                <a:cxn ang="0">
                  <a:pos x="447" y="580"/>
                </a:cxn>
                <a:cxn ang="0">
                  <a:pos x="460" y="552"/>
                </a:cxn>
                <a:cxn ang="0">
                  <a:pos x="464" y="515"/>
                </a:cxn>
                <a:cxn ang="0">
                  <a:pos x="451" y="468"/>
                </a:cxn>
                <a:cxn ang="0">
                  <a:pos x="424" y="424"/>
                </a:cxn>
                <a:cxn ang="0">
                  <a:pos x="380" y="385"/>
                </a:cxn>
                <a:cxn ang="0">
                  <a:pos x="168" y="259"/>
                </a:cxn>
                <a:cxn ang="0">
                  <a:pos x="133" y="235"/>
                </a:cxn>
                <a:cxn ang="0">
                  <a:pos x="111" y="208"/>
                </a:cxn>
                <a:cxn ang="0">
                  <a:pos x="104" y="166"/>
                </a:cxn>
                <a:cxn ang="0">
                  <a:pos x="117" y="124"/>
                </a:cxn>
                <a:cxn ang="0">
                  <a:pos x="155" y="95"/>
                </a:cxn>
                <a:cxn ang="0">
                  <a:pos x="222" y="52"/>
                </a:cxn>
                <a:cxn ang="0">
                  <a:pos x="124" y="0"/>
                </a:cxn>
                <a:cxn ang="0">
                  <a:pos x="55" y="41"/>
                </a:cxn>
                <a:cxn ang="0">
                  <a:pos x="27" y="70"/>
                </a:cxn>
                <a:cxn ang="0">
                  <a:pos x="2" y="123"/>
                </a:cxn>
                <a:cxn ang="0">
                  <a:pos x="0" y="189"/>
                </a:cxn>
                <a:cxn ang="0">
                  <a:pos x="29" y="257"/>
                </a:cxn>
                <a:cxn ang="0">
                  <a:pos x="78" y="300"/>
                </a:cxn>
                <a:cxn ang="0">
                  <a:pos x="311" y="442"/>
                </a:cxn>
                <a:cxn ang="0">
                  <a:pos x="358" y="474"/>
                </a:cxn>
                <a:cxn ang="0">
                  <a:pos x="375" y="516"/>
                </a:cxn>
                <a:cxn ang="0">
                  <a:pos x="375" y="550"/>
                </a:cxn>
                <a:cxn ang="0">
                  <a:pos x="308" y="608"/>
                </a:cxn>
                <a:cxn ang="0">
                  <a:pos x="359" y="645"/>
                </a:cxn>
              </a:cxnLst>
              <a:rect l="0" t="0" r="r" b="b"/>
              <a:pathLst>
                <a:path w="465" h="646">
                  <a:moveTo>
                    <a:pt x="359" y="645"/>
                  </a:moveTo>
                  <a:lnTo>
                    <a:pt x="405" y="616"/>
                  </a:lnTo>
                  <a:lnTo>
                    <a:pt x="447" y="580"/>
                  </a:lnTo>
                  <a:lnTo>
                    <a:pt x="460" y="552"/>
                  </a:lnTo>
                  <a:lnTo>
                    <a:pt x="464" y="515"/>
                  </a:lnTo>
                  <a:lnTo>
                    <a:pt x="451" y="468"/>
                  </a:lnTo>
                  <a:lnTo>
                    <a:pt x="424" y="424"/>
                  </a:lnTo>
                  <a:lnTo>
                    <a:pt x="380" y="385"/>
                  </a:lnTo>
                  <a:lnTo>
                    <a:pt x="168" y="259"/>
                  </a:lnTo>
                  <a:lnTo>
                    <a:pt x="133" y="235"/>
                  </a:lnTo>
                  <a:lnTo>
                    <a:pt x="111" y="208"/>
                  </a:lnTo>
                  <a:lnTo>
                    <a:pt x="104" y="166"/>
                  </a:lnTo>
                  <a:lnTo>
                    <a:pt x="117" y="124"/>
                  </a:lnTo>
                  <a:lnTo>
                    <a:pt x="155" y="95"/>
                  </a:lnTo>
                  <a:lnTo>
                    <a:pt x="222" y="52"/>
                  </a:lnTo>
                  <a:lnTo>
                    <a:pt x="124" y="0"/>
                  </a:lnTo>
                  <a:lnTo>
                    <a:pt x="55" y="41"/>
                  </a:lnTo>
                  <a:lnTo>
                    <a:pt x="27" y="70"/>
                  </a:lnTo>
                  <a:lnTo>
                    <a:pt x="2" y="123"/>
                  </a:lnTo>
                  <a:lnTo>
                    <a:pt x="0" y="189"/>
                  </a:lnTo>
                  <a:lnTo>
                    <a:pt x="29" y="257"/>
                  </a:lnTo>
                  <a:lnTo>
                    <a:pt x="78" y="300"/>
                  </a:lnTo>
                  <a:lnTo>
                    <a:pt x="311" y="442"/>
                  </a:lnTo>
                  <a:lnTo>
                    <a:pt x="358" y="474"/>
                  </a:lnTo>
                  <a:lnTo>
                    <a:pt x="375" y="516"/>
                  </a:lnTo>
                  <a:lnTo>
                    <a:pt x="375" y="550"/>
                  </a:lnTo>
                  <a:lnTo>
                    <a:pt x="308" y="608"/>
                  </a:lnTo>
                  <a:lnTo>
                    <a:pt x="359" y="645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auto">
            <a:xfrm>
              <a:off x="2966" y="2396"/>
              <a:ext cx="318" cy="422"/>
            </a:xfrm>
            <a:custGeom>
              <a:avLst/>
              <a:gdLst/>
              <a:ahLst/>
              <a:cxnLst>
                <a:cxn ang="0">
                  <a:pos x="92" y="421"/>
                </a:cxn>
                <a:cxn ang="0">
                  <a:pos x="163" y="399"/>
                </a:cxn>
                <a:cxn ang="0">
                  <a:pos x="218" y="357"/>
                </a:cxn>
                <a:cxn ang="0">
                  <a:pos x="263" y="316"/>
                </a:cxn>
                <a:cxn ang="0">
                  <a:pos x="300" y="265"/>
                </a:cxn>
                <a:cxn ang="0">
                  <a:pos x="317" y="203"/>
                </a:cxn>
                <a:cxn ang="0">
                  <a:pos x="316" y="139"/>
                </a:cxn>
                <a:cxn ang="0">
                  <a:pos x="299" y="95"/>
                </a:cxn>
                <a:cxn ang="0">
                  <a:pos x="276" y="64"/>
                </a:cxn>
                <a:cxn ang="0">
                  <a:pos x="241" y="36"/>
                </a:cxn>
                <a:cxn ang="0">
                  <a:pos x="218" y="14"/>
                </a:cxn>
                <a:cxn ang="0">
                  <a:pos x="180" y="0"/>
                </a:cxn>
                <a:cxn ang="0">
                  <a:pos x="61" y="52"/>
                </a:cxn>
                <a:cxn ang="0">
                  <a:pos x="106" y="93"/>
                </a:cxn>
                <a:cxn ang="0">
                  <a:pos x="137" y="130"/>
                </a:cxn>
                <a:cxn ang="0">
                  <a:pos x="159" y="159"/>
                </a:cxn>
                <a:cxn ang="0">
                  <a:pos x="176" y="196"/>
                </a:cxn>
                <a:cxn ang="0">
                  <a:pos x="176" y="246"/>
                </a:cxn>
                <a:cxn ang="0">
                  <a:pos x="145" y="279"/>
                </a:cxn>
                <a:cxn ang="0">
                  <a:pos x="105" y="309"/>
                </a:cxn>
                <a:cxn ang="0">
                  <a:pos x="50" y="342"/>
                </a:cxn>
                <a:cxn ang="0">
                  <a:pos x="0" y="369"/>
                </a:cxn>
                <a:cxn ang="0">
                  <a:pos x="92" y="421"/>
                </a:cxn>
              </a:cxnLst>
              <a:rect l="0" t="0" r="r" b="b"/>
              <a:pathLst>
                <a:path w="318" h="422">
                  <a:moveTo>
                    <a:pt x="92" y="421"/>
                  </a:moveTo>
                  <a:lnTo>
                    <a:pt x="163" y="399"/>
                  </a:lnTo>
                  <a:lnTo>
                    <a:pt x="218" y="357"/>
                  </a:lnTo>
                  <a:lnTo>
                    <a:pt x="263" y="316"/>
                  </a:lnTo>
                  <a:lnTo>
                    <a:pt x="300" y="265"/>
                  </a:lnTo>
                  <a:lnTo>
                    <a:pt x="317" y="203"/>
                  </a:lnTo>
                  <a:lnTo>
                    <a:pt x="316" y="139"/>
                  </a:lnTo>
                  <a:lnTo>
                    <a:pt x="299" y="95"/>
                  </a:lnTo>
                  <a:lnTo>
                    <a:pt x="276" y="64"/>
                  </a:lnTo>
                  <a:lnTo>
                    <a:pt x="241" y="36"/>
                  </a:lnTo>
                  <a:lnTo>
                    <a:pt x="218" y="14"/>
                  </a:lnTo>
                  <a:lnTo>
                    <a:pt x="180" y="0"/>
                  </a:lnTo>
                  <a:lnTo>
                    <a:pt x="61" y="52"/>
                  </a:lnTo>
                  <a:lnTo>
                    <a:pt x="106" y="93"/>
                  </a:lnTo>
                  <a:lnTo>
                    <a:pt x="137" y="130"/>
                  </a:lnTo>
                  <a:lnTo>
                    <a:pt x="159" y="159"/>
                  </a:lnTo>
                  <a:lnTo>
                    <a:pt x="176" y="196"/>
                  </a:lnTo>
                  <a:lnTo>
                    <a:pt x="176" y="246"/>
                  </a:lnTo>
                  <a:lnTo>
                    <a:pt x="145" y="279"/>
                  </a:lnTo>
                  <a:lnTo>
                    <a:pt x="105" y="309"/>
                  </a:lnTo>
                  <a:lnTo>
                    <a:pt x="50" y="342"/>
                  </a:lnTo>
                  <a:lnTo>
                    <a:pt x="0" y="369"/>
                  </a:lnTo>
                  <a:lnTo>
                    <a:pt x="92" y="421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auto">
            <a:xfrm>
              <a:off x="2308" y="1190"/>
              <a:ext cx="1404" cy="1153"/>
            </a:xfrm>
            <a:custGeom>
              <a:avLst/>
              <a:gdLst/>
              <a:ahLst/>
              <a:cxnLst>
                <a:cxn ang="0">
                  <a:pos x="466" y="1084"/>
                </a:cxn>
                <a:cxn ang="0">
                  <a:pos x="370" y="1066"/>
                </a:cxn>
                <a:cxn ang="0">
                  <a:pos x="299" y="1035"/>
                </a:cxn>
                <a:cxn ang="0">
                  <a:pos x="257" y="1002"/>
                </a:cxn>
                <a:cxn ang="0">
                  <a:pos x="220" y="956"/>
                </a:cxn>
                <a:cxn ang="0">
                  <a:pos x="209" y="914"/>
                </a:cxn>
                <a:cxn ang="0">
                  <a:pos x="215" y="873"/>
                </a:cxn>
                <a:cxn ang="0">
                  <a:pos x="231" y="836"/>
                </a:cxn>
                <a:cxn ang="0">
                  <a:pos x="273" y="798"/>
                </a:cxn>
                <a:cxn ang="0">
                  <a:pos x="330" y="774"/>
                </a:cxn>
                <a:cxn ang="0">
                  <a:pos x="400" y="748"/>
                </a:cxn>
                <a:cxn ang="0">
                  <a:pos x="1110" y="499"/>
                </a:cxn>
                <a:cxn ang="0">
                  <a:pos x="1207" y="451"/>
                </a:cxn>
                <a:cxn ang="0">
                  <a:pos x="1289" y="398"/>
                </a:cxn>
                <a:cxn ang="0">
                  <a:pos x="1344" y="356"/>
                </a:cxn>
                <a:cxn ang="0">
                  <a:pos x="1381" y="310"/>
                </a:cxn>
                <a:cxn ang="0">
                  <a:pos x="1403" y="249"/>
                </a:cxn>
                <a:cxn ang="0">
                  <a:pos x="1401" y="185"/>
                </a:cxn>
                <a:cxn ang="0">
                  <a:pos x="1386" y="136"/>
                </a:cxn>
                <a:cxn ang="0">
                  <a:pos x="1370" y="90"/>
                </a:cxn>
                <a:cxn ang="0">
                  <a:pos x="1335" y="55"/>
                </a:cxn>
                <a:cxn ang="0">
                  <a:pos x="1280" y="18"/>
                </a:cxn>
                <a:cxn ang="0">
                  <a:pos x="1214" y="0"/>
                </a:cxn>
                <a:cxn ang="0">
                  <a:pos x="1172" y="4"/>
                </a:cxn>
                <a:cxn ang="0">
                  <a:pos x="1111" y="7"/>
                </a:cxn>
                <a:cxn ang="0">
                  <a:pos x="1053" y="20"/>
                </a:cxn>
                <a:cxn ang="0">
                  <a:pos x="989" y="46"/>
                </a:cxn>
                <a:cxn ang="0">
                  <a:pos x="939" y="79"/>
                </a:cxn>
                <a:cxn ang="0">
                  <a:pos x="899" y="106"/>
                </a:cxn>
                <a:cxn ang="0">
                  <a:pos x="878" y="149"/>
                </a:cxn>
                <a:cxn ang="0">
                  <a:pos x="897" y="187"/>
                </a:cxn>
                <a:cxn ang="0">
                  <a:pos x="939" y="183"/>
                </a:cxn>
                <a:cxn ang="0">
                  <a:pos x="987" y="171"/>
                </a:cxn>
                <a:cxn ang="0">
                  <a:pos x="1033" y="158"/>
                </a:cxn>
                <a:cxn ang="0">
                  <a:pos x="1069" y="150"/>
                </a:cxn>
                <a:cxn ang="0">
                  <a:pos x="1111" y="150"/>
                </a:cxn>
                <a:cxn ang="0">
                  <a:pos x="1154" y="163"/>
                </a:cxn>
                <a:cxn ang="0">
                  <a:pos x="1183" y="204"/>
                </a:cxn>
                <a:cxn ang="0">
                  <a:pos x="1179" y="248"/>
                </a:cxn>
                <a:cxn ang="0">
                  <a:pos x="1157" y="286"/>
                </a:cxn>
                <a:cxn ang="0">
                  <a:pos x="1121" y="323"/>
                </a:cxn>
                <a:cxn ang="0">
                  <a:pos x="1047" y="361"/>
                </a:cxn>
                <a:cxn ang="0">
                  <a:pos x="908" y="415"/>
                </a:cxn>
                <a:cxn ang="0">
                  <a:pos x="194" y="675"/>
                </a:cxn>
                <a:cxn ang="0">
                  <a:pos x="123" y="715"/>
                </a:cxn>
                <a:cxn ang="0">
                  <a:pos x="68" y="763"/>
                </a:cxn>
                <a:cxn ang="0">
                  <a:pos x="29" y="809"/>
                </a:cxn>
                <a:cxn ang="0">
                  <a:pos x="6" y="858"/>
                </a:cxn>
                <a:cxn ang="0">
                  <a:pos x="0" y="912"/>
                </a:cxn>
                <a:cxn ang="0">
                  <a:pos x="8" y="952"/>
                </a:cxn>
                <a:cxn ang="0">
                  <a:pos x="22" y="992"/>
                </a:cxn>
                <a:cxn ang="0">
                  <a:pos x="59" y="1036"/>
                </a:cxn>
                <a:cxn ang="0">
                  <a:pos x="127" y="1095"/>
                </a:cxn>
                <a:cxn ang="0">
                  <a:pos x="198" y="1135"/>
                </a:cxn>
                <a:cxn ang="0">
                  <a:pos x="273" y="1152"/>
                </a:cxn>
                <a:cxn ang="0">
                  <a:pos x="466" y="1084"/>
                </a:cxn>
              </a:cxnLst>
              <a:rect l="0" t="0" r="r" b="b"/>
              <a:pathLst>
                <a:path w="1404" h="1153">
                  <a:moveTo>
                    <a:pt x="466" y="1084"/>
                  </a:moveTo>
                  <a:lnTo>
                    <a:pt x="370" y="1066"/>
                  </a:lnTo>
                  <a:lnTo>
                    <a:pt x="299" y="1035"/>
                  </a:lnTo>
                  <a:lnTo>
                    <a:pt x="257" y="1002"/>
                  </a:lnTo>
                  <a:lnTo>
                    <a:pt x="220" y="956"/>
                  </a:lnTo>
                  <a:lnTo>
                    <a:pt x="209" y="914"/>
                  </a:lnTo>
                  <a:lnTo>
                    <a:pt x="215" y="873"/>
                  </a:lnTo>
                  <a:lnTo>
                    <a:pt x="231" y="836"/>
                  </a:lnTo>
                  <a:lnTo>
                    <a:pt x="273" y="798"/>
                  </a:lnTo>
                  <a:lnTo>
                    <a:pt x="330" y="774"/>
                  </a:lnTo>
                  <a:lnTo>
                    <a:pt x="400" y="748"/>
                  </a:lnTo>
                  <a:lnTo>
                    <a:pt x="1110" y="499"/>
                  </a:lnTo>
                  <a:lnTo>
                    <a:pt x="1207" y="451"/>
                  </a:lnTo>
                  <a:lnTo>
                    <a:pt x="1289" y="398"/>
                  </a:lnTo>
                  <a:lnTo>
                    <a:pt x="1344" y="356"/>
                  </a:lnTo>
                  <a:lnTo>
                    <a:pt x="1381" y="310"/>
                  </a:lnTo>
                  <a:lnTo>
                    <a:pt x="1403" y="249"/>
                  </a:lnTo>
                  <a:lnTo>
                    <a:pt x="1401" y="185"/>
                  </a:lnTo>
                  <a:lnTo>
                    <a:pt x="1386" y="136"/>
                  </a:lnTo>
                  <a:lnTo>
                    <a:pt x="1370" y="90"/>
                  </a:lnTo>
                  <a:lnTo>
                    <a:pt x="1335" y="55"/>
                  </a:lnTo>
                  <a:lnTo>
                    <a:pt x="1280" y="18"/>
                  </a:lnTo>
                  <a:lnTo>
                    <a:pt x="1214" y="0"/>
                  </a:lnTo>
                  <a:lnTo>
                    <a:pt x="1172" y="4"/>
                  </a:lnTo>
                  <a:lnTo>
                    <a:pt x="1111" y="7"/>
                  </a:lnTo>
                  <a:lnTo>
                    <a:pt x="1053" y="20"/>
                  </a:lnTo>
                  <a:lnTo>
                    <a:pt x="989" y="46"/>
                  </a:lnTo>
                  <a:lnTo>
                    <a:pt x="939" y="79"/>
                  </a:lnTo>
                  <a:lnTo>
                    <a:pt x="899" y="106"/>
                  </a:lnTo>
                  <a:lnTo>
                    <a:pt x="878" y="149"/>
                  </a:lnTo>
                  <a:lnTo>
                    <a:pt x="897" y="187"/>
                  </a:lnTo>
                  <a:lnTo>
                    <a:pt x="939" y="183"/>
                  </a:lnTo>
                  <a:lnTo>
                    <a:pt x="987" y="171"/>
                  </a:lnTo>
                  <a:lnTo>
                    <a:pt x="1033" y="158"/>
                  </a:lnTo>
                  <a:lnTo>
                    <a:pt x="1069" y="150"/>
                  </a:lnTo>
                  <a:lnTo>
                    <a:pt x="1111" y="150"/>
                  </a:lnTo>
                  <a:lnTo>
                    <a:pt x="1154" y="163"/>
                  </a:lnTo>
                  <a:lnTo>
                    <a:pt x="1183" y="204"/>
                  </a:lnTo>
                  <a:lnTo>
                    <a:pt x="1179" y="248"/>
                  </a:lnTo>
                  <a:lnTo>
                    <a:pt x="1157" y="286"/>
                  </a:lnTo>
                  <a:lnTo>
                    <a:pt x="1121" y="323"/>
                  </a:lnTo>
                  <a:lnTo>
                    <a:pt x="1047" y="361"/>
                  </a:lnTo>
                  <a:lnTo>
                    <a:pt x="908" y="415"/>
                  </a:lnTo>
                  <a:lnTo>
                    <a:pt x="194" y="675"/>
                  </a:lnTo>
                  <a:lnTo>
                    <a:pt x="123" y="715"/>
                  </a:lnTo>
                  <a:lnTo>
                    <a:pt x="68" y="763"/>
                  </a:lnTo>
                  <a:lnTo>
                    <a:pt x="29" y="809"/>
                  </a:lnTo>
                  <a:lnTo>
                    <a:pt x="6" y="858"/>
                  </a:lnTo>
                  <a:lnTo>
                    <a:pt x="0" y="912"/>
                  </a:lnTo>
                  <a:lnTo>
                    <a:pt x="8" y="952"/>
                  </a:lnTo>
                  <a:lnTo>
                    <a:pt x="22" y="992"/>
                  </a:lnTo>
                  <a:lnTo>
                    <a:pt x="59" y="1036"/>
                  </a:lnTo>
                  <a:lnTo>
                    <a:pt x="127" y="1095"/>
                  </a:lnTo>
                  <a:lnTo>
                    <a:pt x="198" y="1135"/>
                  </a:lnTo>
                  <a:lnTo>
                    <a:pt x="273" y="1152"/>
                  </a:lnTo>
                  <a:lnTo>
                    <a:pt x="466" y="1084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auto">
            <a:xfrm>
              <a:off x="2711" y="3280"/>
              <a:ext cx="368" cy="422"/>
            </a:xfrm>
            <a:custGeom>
              <a:avLst/>
              <a:gdLst/>
              <a:ahLst/>
              <a:cxnLst>
                <a:cxn ang="0">
                  <a:pos x="367" y="421"/>
                </a:cxn>
                <a:cxn ang="0">
                  <a:pos x="171" y="340"/>
                </a:cxn>
                <a:cxn ang="0">
                  <a:pos x="117" y="304"/>
                </a:cxn>
                <a:cxn ang="0">
                  <a:pos x="73" y="265"/>
                </a:cxn>
                <a:cxn ang="0">
                  <a:pos x="31" y="219"/>
                </a:cxn>
                <a:cxn ang="0">
                  <a:pos x="9" y="179"/>
                </a:cxn>
                <a:cxn ang="0">
                  <a:pos x="0" y="137"/>
                </a:cxn>
                <a:cxn ang="0">
                  <a:pos x="2" y="95"/>
                </a:cxn>
                <a:cxn ang="0">
                  <a:pos x="19" y="51"/>
                </a:cxn>
                <a:cxn ang="0">
                  <a:pos x="44" y="0"/>
                </a:cxn>
                <a:cxn ang="0">
                  <a:pos x="120" y="52"/>
                </a:cxn>
                <a:cxn ang="0">
                  <a:pos x="95" y="98"/>
                </a:cxn>
                <a:cxn ang="0">
                  <a:pos x="95" y="143"/>
                </a:cxn>
                <a:cxn ang="0">
                  <a:pos x="122" y="191"/>
                </a:cxn>
                <a:cxn ang="0">
                  <a:pos x="162" y="235"/>
                </a:cxn>
                <a:cxn ang="0">
                  <a:pos x="223" y="284"/>
                </a:cxn>
                <a:cxn ang="0">
                  <a:pos x="290" y="317"/>
                </a:cxn>
                <a:cxn ang="0">
                  <a:pos x="332" y="351"/>
                </a:cxn>
                <a:cxn ang="0">
                  <a:pos x="351" y="378"/>
                </a:cxn>
                <a:cxn ang="0">
                  <a:pos x="367" y="421"/>
                </a:cxn>
              </a:cxnLst>
              <a:rect l="0" t="0" r="r" b="b"/>
              <a:pathLst>
                <a:path w="368" h="422">
                  <a:moveTo>
                    <a:pt x="367" y="421"/>
                  </a:moveTo>
                  <a:lnTo>
                    <a:pt x="171" y="340"/>
                  </a:lnTo>
                  <a:lnTo>
                    <a:pt x="117" y="304"/>
                  </a:lnTo>
                  <a:lnTo>
                    <a:pt x="73" y="265"/>
                  </a:lnTo>
                  <a:lnTo>
                    <a:pt x="31" y="219"/>
                  </a:lnTo>
                  <a:lnTo>
                    <a:pt x="9" y="179"/>
                  </a:lnTo>
                  <a:lnTo>
                    <a:pt x="0" y="137"/>
                  </a:lnTo>
                  <a:lnTo>
                    <a:pt x="2" y="95"/>
                  </a:lnTo>
                  <a:lnTo>
                    <a:pt x="19" y="51"/>
                  </a:lnTo>
                  <a:lnTo>
                    <a:pt x="44" y="0"/>
                  </a:lnTo>
                  <a:lnTo>
                    <a:pt x="120" y="52"/>
                  </a:lnTo>
                  <a:lnTo>
                    <a:pt x="95" y="98"/>
                  </a:lnTo>
                  <a:lnTo>
                    <a:pt x="95" y="143"/>
                  </a:lnTo>
                  <a:lnTo>
                    <a:pt x="122" y="191"/>
                  </a:lnTo>
                  <a:lnTo>
                    <a:pt x="162" y="235"/>
                  </a:lnTo>
                  <a:lnTo>
                    <a:pt x="223" y="284"/>
                  </a:lnTo>
                  <a:lnTo>
                    <a:pt x="290" y="317"/>
                  </a:lnTo>
                  <a:lnTo>
                    <a:pt x="332" y="351"/>
                  </a:lnTo>
                  <a:lnTo>
                    <a:pt x="351" y="378"/>
                  </a:lnTo>
                  <a:lnTo>
                    <a:pt x="367" y="421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auto">
            <a:xfrm>
              <a:off x="2432" y="1792"/>
              <a:ext cx="989" cy="1439"/>
            </a:xfrm>
            <a:custGeom>
              <a:avLst/>
              <a:gdLst/>
              <a:ahLst/>
              <a:cxnLst>
                <a:cxn ang="0">
                  <a:pos x="525" y="1438"/>
                </a:cxn>
                <a:cxn ang="0">
                  <a:pos x="582" y="1409"/>
                </a:cxn>
                <a:cxn ang="0">
                  <a:pos x="647" y="1355"/>
                </a:cxn>
                <a:cxn ang="0">
                  <a:pos x="670" y="1304"/>
                </a:cxn>
                <a:cxn ang="0">
                  <a:pos x="686" y="1255"/>
                </a:cxn>
                <a:cxn ang="0">
                  <a:pos x="677" y="1198"/>
                </a:cxn>
                <a:cxn ang="0">
                  <a:pos x="637" y="1125"/>
                </a:cxn>
                <a:cxn ang="0">
                  <a:pos x="609" y="1092"/>
                </a:cxn>
                <a:cxn ang="0">
                  <a:pos x="569" y="1063"/>
                </a:cxn>
                <a:cxn ang="0">
                  <a:pos x="259" y="905"/>
                </a:cxn>
                <a:cxn ang="0">
                  <a:pos x="201" y="863"/>
                </a:cxn>
                <a:cxn ang="0">
                  <a:pos x="177" y="843"/>
                </a:cxn>
                <a:cxn ang="0">
                  <a:pos x="160" y="800"/>
                </a:cxn>
                <a:cxn ang="0">
                  <a:pos x="171" y="766"/>
                </a:cxn>
                <a:cxn ang="0">
                  <a:pos x="215" y="738"/>
                </a:cxn>
                <a:cxn ang="0">
                  <a:pos x="294" y="709"/>
                </a:cxn>
                <a:cxn ang="0">
                  <a:pos x="780" y="521"/>
                </a:cxn>
                <a:cxn ang="0">
                  <a:pos x="856" y="471"/>
                </a:cxn>
                <a:cxn ang="0">
                  <a:pos x="918" y="417"/>
                </a:cxn>
                <a:cxn ang="0">
                  <a:pos x="953" y="379"/>
                </a:cxn>
                <a:cxn ang="0">
                  <a:pos x="984" y="334"/>
                </a:cxn>
                <a:cxn ang="0">
                  <a:pos x="988" y="274"/>
                </a:cxn>
                <a:cxn ang="0">
                  <a:pos x="972" y="214"/>
                </a:cxn>
                <a:cxn ang="0">
                  <a:pos x="953" y="167"/>
                </a:cxn>
                <a:cxn ang="0">
                  <a:pos x="920" y="126"/>
                </a:cxn>
                <a:cxn ang="0">
                  <a:pos x="875" y="85"/>
                </a:cxn>
                <a:cxn ang="0">
                  <a:pos x="828" y="50"/>
                </a:cxn>
                <a:cxn ang="0">
                  <a:pos x="803" y="29"/>
                </a:cxn>
                <a:cxn ang="0">
                  <a:pos x="756" y="0"/>
                </a:cxn>
                <a:cxn ang="0">
                  <a:pos x="588" y="61"/>
                </a:cxn>
                <a:cxn ang="0">
                  <a:pos x="649" y="104"/>
                </a:cxn>
                <a:cxn ang="0">
                  <a:pos x="694" y="145"/>
                </a:cxn>
                <a:cxn ang="0">
                  <a:pos x="739" y="182"/>
                </a:cxn>
                <a:cxn ang="0">
                  <a:pos x="780" y="223"/>
                </a:cxn>
                <a:cxn ang="0">
                  <a:pos x="803" y="272"/>
                </a:cxn>
                <a:cxn ang="0">
                  <a:pos x="787" y="323"/>
                </a:cxn>
                <a:cxn ang="0">
                  <a:pos x="729" y="369"/>
                </a:cxn>
                <a:cxn ang="0">
                  <a:pos x="639" y="413"/>
                </a:cxn>
                <a:cxn ang="0">
                  <a:pos x="212" y="589"/>
                </a:cxn>
                <a:cxn ang="0">
                  <a:pos x="160" y="608"/>
                </a:cxn>
                <a:cxn ang="0">
                  <a:pos x="88" y="653"/>
                </a:cxn>
                <a:cxn ang="0">
                  <a:pos x="43" y="698"/>
                </a:cxn>
                <a:cxn ang="0">
                  <a:pos x="9" y="755"/>
                </a:cxn>
                <a:cxn ang="0">
                  <a:pos x="0" y="820"/>
                </a:cxn>
                <a:cxn ang="0">
                  <a:pos x="10" y="872"/>
                </a:cxn>
                <a:cxn ang="0">
                  <a:pos x="40" y="914"/>
                </a:cxn>
                <a:cxn ang="0">
                  <a:pos x="84" y="949"/>
                </a:cxn>
                <a:cxn ang="0">
                  <a:pos x="159" y="999"/>
                </a:cxn>
                <a:cxn ang="0">
                  <a:pos x="487" y="1164"/>
                </a:cxn>
                <a:cxn ang="0">
                  <a:pos x="530" y="1197"/>
                </a:cxn>
                <a:cxn ang="0">
                  <a:pos x="569" y="1236"/>
                </a:cxn>
                <a:cxn ang="0">
                  <a:pos x="557" y="1292"/>
                </a:cxn>
                <a:cxn ang="0">
                  <a:pos x="502" y="1354"/>
                </a:cxn>
                <a:cxn ang="0">
                  <a:pos x="434" y="1394"/>
                </a:cxn>
                <a:cxn ang="0">
                  <a:pos x="525" y="1438"/>
                </a:cxn>
              </a:cxnLst>
              <a:rect l="0" t="0" r="r" b="b"/>
              <a:pathLst>
                <a:path w="989" h="1439">
                  <a:moveTo>
                    <a:pt x="525" y="1438"/>
                  </a:moveTo>
                  <a:lnTo>
                    <a:pt x="582" y="1409"/>
                  </a:lnTo>
                  <a:lnTo>
                    <a:pt x="647" y="1355"/>
                  </a:lnTo>
                  <a:lnTo>
                    <a:pt x="670" y="1304"/>
                  </a:lnTo>
                  <a:lnTo>
                    <a:pt x="686" y="1255"/>
                  </a:lnTo>
                  <a:lnTo>
                    <a:pt x="677" y="1198"/>
                  </a:lnTo>
                  <a:lnTo>
                    <a:pt x="637" y="1125"/>
                  </a:lnTo>
                  <a:lnTo>
                    <a:pt x="609" y="1092"/>
                  </a:lnTo>
                  <a:lnTo>
                    <a:pt x="569" y="1063"/>
                  </a:lnTo>
                  <a:lnTo>
                    <a:pt x="259" y="905"/>
                  </a:lnTo>
                  <a:lnTo>
                    <a:pt x="201" y="863"/>
                  </a:lnTo>
                  <a:lnTo>
                    <a:pt x="177" y="843"/>
                  </a:lnTo>
                  <a:lnTo>
                    <a:pt x="160" y="800"/>
                  </a:lnTo>
                  <a:lnTo>
                    <a:pt x="171" y="766"/>
                  </a:lnTo>
                  <a:lnTo>
                    <a:pt x="215" y="738"/>
                  </a:lnTo>
                  <a:lnTo>
                    <a:pt x="294" y="709"/>
                  </a:lnTo>
                  <a:lnTo>
                    <a:pt x="780" y="521"/>
                  </a:lnTo>
                  <a:lnTo>
                    <a:pt x="856" y="471"/>
                  </a:lnTo>
                  <a:lnTo>
                    <a:pt x="918" y="417"/>
                  </a:lnTo>
                  <a:lnTo>
                    <a:pt x="953" y="379"/>
                  </a:lnTo>
                  <a:lnTo>
                    <a:pt x="984" y="334"/>
                  </a:lnTo>
                  <a:lnTo>
                    <a:pt x="988" y="274"/>
                  </a:lnTo>
                  <a:lnTo>
                    <a:pt x="972" y="214"/>
                  </a:lnTo>
                  <a:lnTo>
                    <a:pt x="953" y="167"/>
                  </a:lnTo>
                  <a:lnTo>
                    <a:pt x="920" y="126"/>
                  </a:lnTo>
                  <a:lnTo>
                    <a:pt x="875" y="85"/>
                  </a:lnTo>
                  <a:lnTo>
                    <a:pt x="828" y="50"/>
                  </a:lnTo>
                  <a:lnTo>
                    <a:pt x="803" y="29"/>
                  </a:lnTo>
                  <a:lnTo>
                    <a:pt x="756" y="0"/>
                  </a:lnTo>
                  <a:lnTo>
                    <a:pt x="588" y="61"/>
                  </a:lnTo>
                  <a:lnTo>
                    <a:pt x="649" y="104"/>
                  </a:lnTo>
                  <a:lnTo>
                    <a:pt x="694" y="145"/>
                  </a:lnTo>
                  <a:lnTo>
                    <a:pt x="739" y="182"/>
                  </a:lnTo>
                  <a:lnTo>
                    <a:pt x="780" y="223"/>
                  </a:lnTo>
                  <a:lnTo>
                    <a:pt x="803" y="272"/>
                  </a:lnTo>
                  <a:lnTo>
                    <a:pt x="787" y="323"/>
                  </a:lnTo>
                  <a:lnTo>
                    <a:pt x="729" y="369"/>
                  </a:lnTo>
                  <a:lnTo>
                    <a:pt x="639" y="413"/>
                  </a:lnTo>
                  <a:lnTo>
                    <a:pt x="212" y="589"/>
                  </a:lnTo>
                  <a:lnTo>
                    <a:pt x="160" y="608"/>
                  </a:lnTo>
                  <a:lnTo>
                    <a:pt x="88" y="653"/>
                  </a:lnTo>
                  <a:lnTo>
                    <a:pt x="43" y="698"/>
                  </a:lnTo>
                  <a:lnTo>
                    <a:pt x="9" y="755"/>
                  </a:lnTo>
                  <a:lnTo>
                    <a:pt x="0" y="820"/>
                  </a:lnTo>
                  <a:lnTo>
                    <a:pt x="10" y="872"/>
                  </a:lnTo>
                  <a:lnTo>
                    <a:pt x="40" y="914"/>
                  </a:lnTo>
                  <a:lnTo>
                    <a:pt x="84" y="949"/>
                  </a:lnTo>
                  <a:lnTo>
                    <a:pt x="159" y="999"/>
                  </a:lnTo>
                  <a:lnTo>
                    <a:pt x="487" y="1164"/>
                  </a:lnTo>
                  <a:lnTo>
                    <a:pt x="530" y="1197"/>
                  </a:lnTo>
                  <a:lnTo>
                    <a:pt x="569" y="1236"/>
                  </a:lnTo>
                  <a:lnTo>
                    <a:pt x="557" y="1292"/>
                  </a:lnTo>
                  <a:lnTo>
                    <a:pt x="502" y="1354"/>
                  </a:lnTo>
                  <a:lnTo>
                    <a:pt x="434" y="1394"/>
                  </a:lnTo>
                  <a:lnTo>
                    <a:pt x="525" y="143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auto">
            <a:xfrm>
              <a:off x="2100" y="1162"/>
              <a:ext cx="669" cy="582"/>
            </a:xfrm>
            <a:custGeom>
              <a:avLst/>
              <a:gdLst/>
              <a:ahLst/>
              <a:cxnLst>
                <a:cxn ang="0">
                  <a:pos x="668" y="553"/>
                </a:cxn>
                <a:cxn ang="0">
                  <a:pos x="668" y="450"/>
                </a:cxn>
                <a:cxn ang="0">
                  <a:pos x="562" y="435"/>
                </a:cxn>
                <a:cxn ang="0">
                  <a:pos x="448" y="420"/>
                </a:cxn>
                <a:cxn ang="0">
                  <a:pos x="367" y="400"/>
                </a:cxn>
                <a:cxn ang="0">
                  <a:pos x="314" y="378"/>
                </a:cxn>
                <a:cxn ang="0">
                  <a:pos x="257" y="349"/>
                </a:cxn>
                <a:cxn ang="0">
                  <a:pos x="220" y="314"/>
                </a:cxn>
                <a:cxn ang="0">
                  <a:pos x="193" y="274"/>
                </a:cxn>
                <a:cxn ang="0">
                  <a:pos x="180" y="231"/>
                </a:cxn>
                <a:cxn ang="0">
                  <a:pos x="180" y="189"/>
                </a:cxn>
                <a:cxn ang="0">
                  <a:pos x="193" y="165"/>
                </a:cxn>
                <a:cxn ang="0">
                  <a:pos x="209" y="143"/>
                </a:cxn>
                <a:cxn ang="0">
                  <a:pos x="255" y="127"/>
                </a:cxn>
                <a:cxn ang="0">
                  <a:pos x="297" y="127"/>
                </a:cxn>
                <a:cxn ang="0">
                  <a:pos x="345" y="141"/>
                </a:cxn>
                <a:cxn ang="0">
                  <a:pos x="396" y="156"/>
                </a:cxn>
                <a:cxn ang="0">
                  <a:pos x="448" y="163"/>
                </a:cxn>
                <a:cxn ang="0">
                  <a:pos x="477" y="125"/>
                </a:cxn>
                <a:cxn ang="0">
                  <a:pos x="464" y="86"/>
                </a:cxn>
                <a:cxn ang="0">
                  <a:pos x="415" y="42"/>
                </a:cxn>
                <a:cxn ang="0">
                  <a:pos x="363" y="18"/>
                </a:cxn>
                <a:cxn ang="0">
                  <a:pos x="319" y="7"/>
                </a:cxn>
                <a:cxn ang="0">
                  <a:pos x="273" y="2"/>
                </a:cxn>
                <a:cxn ang="0">
                  <a:pos x="222" y="0"/>
                </a:cxn>
                <a:cxn ang="0">
                  <a:pos x="176" y="4"/>
                </a:cxn>
                <a:cxn ang="0">
                  <a:pos x="136" y="15"/>
                </a:cxn>
                <a:cxn ang="0">
                  <a:pos x="86" y="33"/>
                </a:cxn>
                <a:cxn ang="0">
                  <a:pos x="50" y="66"/>
                </a:cxn>
                <a:cxn ang="0">
                  <a:pos x="22" y="99"/>
                </a:cxn>
                <a:cxn ang="0">
                  <a:pos x="6" y="145"/>
                </a:cxn>
                <a:cxn ang="0">
                  <a:pos x="0" y="189"/>
                </a:cxn>
                <a:cxn ang="0">
                  <a:pos x="9" y="237"/>
                </a:cxn>
                <a:cxn ang="0">
                  <a:pos x="22" y="285"/>
                </a:cxn>
                <a:cxn ang="0">
                  <a:pos x="50" y="330"/>
                </a:cxn>
                <a:cxn ang="0">
                  <a:pos x="81" y="375"/>
                </a:cxn>
                <a:cxn ang="0">
                  <a:pos x="125" y="419"/>
                </a:cxn>
                <a:cxn ang="0">
                  <a:pos x="169" y="457"/>
                </a:cxn>
                <a:cxn ang="0">
                  <a:pos x="217" y="488"/>
                </a:cxn>
                <a:cxn ang="0">
                  <a:pos x="266" y="514"/>
                </a:cxn>
                <a:cxn ang="0">
                  <a:pos x="310" y="534"/>
                </a:cxn>
                <a:cxn ang="0">
                  <a:pos x="369" y="549"/>
                </a:cxn>
                <a:cxn ang="0">
                  <a:pos x="437" y="568"/>
                </a:cxn>
                <a:cxn ang="0">
                  <a:pos x="516" y="581"/>
                </a:cxn>
                <a:cxn ang="0">
                  <a:pos x="595" y="577"/>
                </a:cxn>
                <a:cxn ang="0">
                  <a:pos x="668" y="553"/>
                </a:cxn>
              </a:cxnLst>
              <a:rect l="0" t="0" r="r" b="b"/>
              <a:pathLst>
                <a:path w="669" h="582">
                  <a:moveTo>
                    <a:pt x="668" y="553"/>
                  </a:moveTo>
                  <a:lnTo>
                    <a:pt x="668" y="450"/>
                  </a:lnTo>
                  <a:lnTo>
                    <a:pt x="562" y="435"/>
                  </a:lnTo>
                  <a:lnTo>
                    <a:pt x="448" y="420"/>
                  </a:lnTo>
                  <a:lnTo>
                    <a:pt x="367" y="400"/>
                  </a:lnTo>
                  <a:lnTo>
                    <a:pt x="314" y="378"/>
                  </a:lnTo>
                  <a:lnTo>
                    <a:pt x="257" y="349"/>
                  </a:lnTo>
                  <a:lnTo>
                    <a:pt x="220" y="314"/>
                  </a:lnTo>
                  <a:lnTo>
                    <a:pt x="193" y="274"/>
                  </a:lnTo>
                  <a:lnTo>
                    <a:pt x="180" y="231"/>
                  </a:lnTo>
                  <a:lnTo>
                    <a:pt x="180" y="189"/>
                  </a:lnTo>
                  <a:lnTo>
                    <a:pt x="193" y="165"/>
                  </a:lnTo>
                  <a:lnTo>
                    <a:pt x="209" y="143"/>
                  </a:lnTo>
                  <a:lnTo>
                    <a:pt x="255" y="127"/>
                  </a:lnTo>
                  <a:lnTo>
                    <a:pt x="297" y="127"/>
                  </a:lnTo>
                  <a:lnTo>
                    <a:pt x="345" y="141"/>
                  </a:lnTo>
                  <a:lnTo>
                    <a:pt x="396" y="156"/>
                  </a:lnTo>
                  <a:lnTo>
                    <a:pt x="448" y="163"/>
                  </a:lnTo>
                  <a:lnTo>
                    <a:pt x="477" y="125"/>
                  </a:lnTo>
                  <a:lnTo>
                    <a:pt x="464" y="86"/>
                  </a:lnTo>
                  <a:lnTo>
                    <a:pt x="415" y="42"/>
                  </a:lnTo>
                  <a:lnTo>
                    <a:pt x="363" y="18"/>
                  </a:lnTo>
                  <a:lnTo>
                    <a:pt x="319" y="7"/>
                  </a:lnTo>
                  <a:lnTo>
                    <a:pt x="273" y="2"/>
                  </a:lnTo>
                  <a:lnTo>
                    <a:pt x="222" y="0"/>
                  </a:lnTo>
                  <a:lnTo>
                    <a:pt x="176" y="4"/>
                  </a:lnTo>
                  <a:lnTo>
                    <a:pt x="136" y="15"/>
                  </a:lnTo>
                  <a:lnTo>
                    <a:pt x="86" y="33"/>
                  </a:lnTo>
                  <a:lnTo>
                    <a:pt x="50" y="66"/>
                  </a:lnTo>
                  <a:lnTo>
                    <a:pt x="22" y="99"/>
                  </a:lnTo>
                  <a:lnTo>
                    <a:pt x="6" y="145"/>
                  </a:lnTo>
                  <a:lnTo>
                    <a:pt x="0" y="189"/>
                  </a:lnTo>
                  <a:lnTo>
                    <a:pt x="9" y="237"/>
                  </a:lnTo>
                  <a:lnTo>
                    <a:pt x="22" y="285"/>
                  </a:lnTo>
                  <a:lnTo>
                    <a:pt x="50" y="330"/>
                  </a:lnTo>
                  <a:lnTo>
                    <a:pt x="81" y="375"/>
                  </a:lnTo>
                  <a:lnTo>
                    <a:pt x="125" y="419"/>
                  </a:lnTo>
                  <a:lnTo>
                    <a:pt x="169" y="457"/>
                  </a:lnTo>
                  <a:lnTo>
                    <a:pt x="217" y="488"/>
                  </a:lnTo>
                  <a:lnTo>
                    <a:pt x="266" y="514"/>
                  </a:lnTo>
                  <a:lnTo>
                    <a:pt x="310" y="534"/>
                  </a:lnTo>
                  <a:lnTo>
                    <a:pt x="369" y="549"/>
                  </a:lnTo>
                  <a:lnTo>
                    <a:pt x="437" y="568"/>
                  </a:lnTo>
                  <a:lnTo>
                    <a:pt x="516" y="581"/>
                  </a:lnTo>
                  <a:lnTo>
                    <a:pt x="595" y="577"/>
                  </a:lnTo>
                  <a:lnTo>
                    <a:pt x="668" y="553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auto">
            <a:xfrm>
              <a:off x="1365" y="583"/>
              <a:ext cx="1413" cy="549"/>
            </a:xfrm>
            <a:custGeom>
              <a:avLst/>
              <a:gdLst/>
              <a:ahLst/>
              <a:cxnLst>
                <a:cxn ang="0">
                  <a:pos x="1412" y="548"/>
                </a:cxn>
                <a:cxn ang="0">
                  <a:pos x="1316" y="537"/>
                </a:cxn>
                <a:cxn ang="0">
                  <a:pos x="1237" y="524"/>
                </a:cxn>
                <a:cxn ang="0">
                  <a:pos x="1179" y="511"/>
                </a:cxn>
                <a:cxn ang="0">
                  <a:pos x="1118" y="499"/>
                </a:cxn>
                <a:cxn ang="0">
                  <a:pos x="1060" y="493"/>
                </a:cxn>
                <a:cxn ang="0">
                  <a:pos x="1000" y="495"/>
                </a:cxn>
                <a:cxn ang="0">
                  <a:pos x="939" y="499"/>
                </a:cxn>
                <a:cxn ang="0">
                  <a:pos x="894" y="482"/>
                </a:cxn>
                <a:cxn ang="0">
                  <a:pos x="962" y="440"/>
                </a:cxn>
                <a:cxn ang="0">
                  <a:pos x="1005" y="411"/>
                </a:cxn>
                <a:cxn ang="0">
                  <a:pos x="1043" y="381"/>
                </a:cxn>
                <a:cxn ang="0">
                  <a:pos x="1069" y="348"/>
                </a:cxn>
                <a:cxn ang="0">
                  <a:pos x="962" y="383"/>
                </a:cxn>
                <a:cxn ang="0">
                  <a:pos x="855" y="418"/>
                </a:cxn>
                <a:cxn ang="0">
                  <a:pos x="783" y="436"/>
                </a:cxn>
                <a:cxn ang="0">
                  <a:pos x="670" y="449"/>
                </a:cxn>
                <a:cxn ang="0">
                  <a:pos x="597" y="449"/>
                </a:cxn>
                <a:cxn ang="0">
                  <a:pos x="531" y="444"/>
                </a:cxn>
                <a:cxn ang="0">
                  <a:pos x="486" y="427"/>
                </a:cxn>
                <a:cxn ang="0">
                  <a:pos x="459" y="407"/>
                </a:cxn>
                <a:cxn ang="0">
                  <a:pos x="527" y="389"/>
                </a:cxn>
                <a:cxn ang="0">
                  <a:pos x="572" y="365"/>
                </a:cxn>
                <a:cxn ang="0">
                  <a:pos x="599" y="339"/>
                </a:cxn>
                <a:cxn ang="0">
                  <a:pos x="634" y="308"/>
                </a:cxn>
                <a:cxn ang="0">
                  <a:pos x="544" y="334"/>
                </a:cxn>
                <a:cxn ang="0">
                  <a:pos x="463" y="348"/>
                </a:cxn>
                <a:cxn ang="0">
                  <a:pos x="378" y="356"/>
                </a:cxn>
                <a:cxn ang="0">
                  <a:pos x="303" y="352"/>
                </a:cxn>
                <a:cxn ang="0">
                  <a:pos x="254" y="334"/>
                </a:cxn>
                <a:cxn ang="0">
                  <a:pos x="233" y="312"/>
                </a:cxn>
                <a:cxn ang="0">
                  <a:pos x="281" y="291"/>
                </a:cxn>
                <a:cxn ang="0">
                  <a:pos x="313" y="269"/>
                </a:cxn>
                <a:cxn ang="0">
                  <a:pos x="341" y="244"/>
                </a:cxn>
                <a:cxn ang="0">
                  <a:pos x="339" y="229"/>
                </a:cxn>
                <a:cxn ang="0">
                  <a:pos x="262" y="246"/>
                </a:cxn>
                <a:cxn ang="0">
                  <a:pos x="179" y="255"/>
                </a:cxn>
                <a:cxn ang="0">
                  <a:pos x="109" y="254"/>
                </a:cxn>
                <a:cxn ang="0">
                  <a:pos x="51" y="244"/>
                </a:cxn>
                <a:cxn ang="0">
                  <a:pos x="19" y="229"/>
                </a:cxn>
                <a:cxn ang="0">
                  <a:pos x="0" y="205"/>
                </a:cxn>
                <a:cxn ang="0">
                  <a:pos x="120" y="187"/>
                </a:cxn>
                <a:cxn ang="0">
                  <a:pos x="309" y="156"/>
                </a:cxn>
                <a:cxn ang="0">
                  <a:pos x="544" y="119"/>
                </a:cxn>
                <a:cxn ang="0">
                  <a:pos x="742" y="71"/>
                </a:cxn>
                <a:cxn ang="0">
                  <a:pos x="926" y="26"/>
                </a:cxn>
                <a:cxn ang="0">
                  <a:pos x="1020" y="9"/>
                </a:cxn>
                <a:cxn ang="0">
                  <a:pos x="1098" y="0"/>
                </a:cxn>
                <a:cxn ang="0">
                  <a:pos x="1165" y="2"/>
                </a:cxn>
                <a:cxn ang="0">
                  <a:pos x="1211" y="7"/>
                </a:cxn>
                <a:cxn ang="0">
                  <a:pos x="1254" y="27"/>
                </a:cxn>
                <a:cxn ang="0">
                  <a:pos x="1288" y="71"/>
                </a:cxn>
                <a:cxn ang="0">
                  <a:pos x="1301" y="117"/>
                </a:cxn>
                <a:cxn ang="0">
                  <a:pos x="1316" y="148"/>
                </a:cxn>
                <a:cxn ang="0">
                  <a:pos x="1344" y="159"/>
                </a:cxn>
                <a:cxn ang="0">
                  <a:pos x="1384" y="156"/>
                </a:cxn>
                <a:cxn ang="0">
                  <a:pos x="1412" y="145"/>
                </a:cxn>
                <a:cxn ang="0">
                  <a:pos x="1412" y="548"/>
                </a:cxn>
              </a:cxnLst>
              <a:rect l="0" t="0" r="r" b="b"/>
              <a:pathLst>
                <a:path w="1413" h="549">
                  <a:moveTo>
                    <a:pt x="1412" y="548"/>
                  </a:moveTo>
                  <a:lnTo>
                    <a:pt x="1316" y="537"/>
                  </a:lnTo>
                  <a:lnTo>
                    <a:pt x="1237" y="524"/>
                  </a:lnTo>
                  <a:lnTo>
                    <a:pt x="1179" y="511"/>
                  </a:lnTo>
                  <a:lnTo>
                    <a:pt x="1118" y="499"/>
                  </a:lnTo>
                  <a:lnTo>
                    <a:pt x="1060" y="493"/>
                  </a:lnTo>
                  <a:lnTo>
                    <a:pt x="1000" y="495"/>
                  </a:lnTo>
                  <a:lnTo>
                    <a:pt x="939" y="499"/>
                  </a:lnTo>
                  <a:lnTo>
                    <a:pt x="894" y="482"/>
                  </a:lnTo>
                  <a:lnTo>
                    <a:pt x="962" y="440"/>
                  </a:lnTo>
                  <a:lnTo>
                    <a:pt x="1005" y="411"/>
                  </a:lnTo>
                  <a:lnTo>
                    <a:pt x="1043" y="381"/>
                  </a:lnTo>
                  <a:lnTo>
                    <a:pt x="1069" y="348"/>
                  </a:lnTo>
                  <a:lnTo>
                    <a:pt x="962" y="383"/>
                  </a:lnTo>
                  <a:lnTo>
                    <a:pt x="855" y="418"/>
                  </a:lnTo>
                  <a:lnTo>
                    <a:pt x="783" y="436"/>
                  </a:lnTo>
                  <a:lnTo>
                    <a:pt x="670" y="449"/>
                  </a:lnTo>
                  <a:lnTo>
                    <a:pt x="597" y="449"/>
                  </a:lnTo>
                  <a:lnTo>
                    <a:pt x="531" y="444"/>
                  </a:lnTo>
                  <a:lnTo>
                    <a:pt x="486" y="427"/>
                  </a:lnTo>
                  <a:lnTo>
                    <a:pt x="459" y="407"/>
                  </a:lnTo>
                  <a:lnTo>
                    <a:pt x="527" y="389"/>
                  </a:lnTo>
                  <a:lnTo>
                    <a:pt x="572" y="365"/>
                  </a:lnTo>
                  <a:lnTo>
                    <a:pt x="599" y="339"/>
                  </a:lnTo>
                  <a:lnTo>
                    <a:pt x="634" y="308"/>
                  </a:lnTo>
                  <a:lnTo>
                    <a:pt x="544" y="334"/>
                  </a:lnTo>
                  <a:lnTo>
                    <a:pt x="463" y="348"/>
                  </a:lnTo>
                  <a:lnTo>
                    <a:pt x="378" y="356"/>
                  </a:lnTo>
                  <a:lnTo>
                    <a:pt x="303" y="352"/>
                  </a:lnTo>
                  <a:lnTo>
                    <a:pt x="254" y="334"/>
                  </a:lnTo>
                  <a:lnTo>
                    <a:pt x="233" y="312"/>
                  </a:lnTo>
                  <a:lnTo>
                    <a:pt x="281" y="291"/>
                  </a:lnTo>
                  <a:lnTo>
                    <a:pt x="313" y="269"/>
                  </a:lnTo>
                  <a:lnTo>
                    <a:pt x="341" y="244"/>
                  </a:lnTo>
                  <a:lnTo>
                    <a:pt x="339" y="229"/>
                  </a:lnTo>
                  <a:lnTo>
                    <a:pt x="262" y="246"/>
                  </a:lnTo>
                  <a:lnTo>
                    <a:pt x="179" y="255"/>
                  </a:lnTo>
                  <a:lnTo>
                    <a:pt x="109" y="254"/>
                  </a:lnTo>
                  <a:lnTo>
                    <a:pt x="51" y="244"/>
                  </a:lnTo>
                  <a:lnTo>
                    <a:pt x="19" y="229"/>
                  </a:lnTo>
                  <a:lnTo>
                    <a:pt x="0" y="205"/>
                  </a:lnTo>
                  <a:lnTo>
                    <a:pt x="120" y="187"/>
                  </a:lnTo>
                  <a:lnTo>
                    <a:pt x="309" y="156"/>
                  </a:lnTo>
                  <a:lnTo>
                    <a:pt x="544" y="119"/>
                  </a:lnTo>
                  <a:lnTo>
                    <a:pt x="742" y="71"/>
                  </a:lnTo>
                  <a:lnTo>
                    <a:pt x="926" y="26"/>
                  </a:lnTo>
                  <a:lnTo>
                    <a:pt x="1020" y="9"/>
                  </a:lnTo>
                  <a:lnTo>
                    <a:pt x="1098" y="0"/>
                  </a:lnTo>
                  <a:lnTo>
                    <a:pt x="1165" y="2"/>
                  </a:lnTo>
                  <a:lnTo>
                    <a:pt x="1211" y="7"/>
                  </a:lnTo>
                  <a:lnTo>
                    <a:pt x="1254" y="27"/>
                  </a:lnTo>
                  <a:lnTo>
                    <a:pt x="1288" y="71"/>
                  </a:lnTo>
                  <a:lnTo>
                    <a:pt x="1301" y="117"/>
                  </a:lnTo>
                  <a:lnTo>
                    <a:pt x="1316" y="148"/>
                  </a:lnTo>
                  <a:lnTo>
                    <a:pt x="1344" y="159"/>
                  </a:lnTo>
                  <a:lnTo>
                    <a:pt x="1384" y="156"/>
                  </a:lnTo>
                  <a:lnTo>
                    <a:pt x="1412" y="145"/>
                  </a:lnTo>
                  <a:lnTo>
                    <a:pt x="1412" y="54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auto">
            <a:xfrm>
              <a:off x="2785" y="355"/>
              <a:ext cx="187" cy="198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auto">
            <a:xfrm>
              <a:off x="2976" y="583"/>
              <a:ext cx="1413" cy="549"/>
            </a:xfrm>
            <a:custGeom>
              <a:avLst/>
              <a:gdLst/>
              <a:ahLst/>
              <a:cxnLst>
                <a:cxn ang="0">
                  <a:pos x="0" y="548"/>
                </a:cxn>
                <a:cxn ang="0">
                  <a:pos x="96" y="537"/>
                </a:cxn>
                <a:cxn ang="0">
                  <a:pos x="175" y="524"/>
                </a:cxn>
                <a:cxn ang="0">
                  <a:pos x="233" y="511"/>
                </a:cxn>
                <a:cxn ang="0">
                  <a:pos x="294" y="499"/>
                </a:cxn>
                <a:cxn ang="0">
                  <a:pos x="352" y="493"/>
                </a:cxn>
                <a:cxn ang="0">
                  <a:pos x="412" y="495"/>
                </a:cxn>
                <a:cxn ang="0">
                  <a:pos x="473" y="499"/>
                </a:cxn>
                <a:cxn ang="0">
                  <a:pos x="518" y="482"/>
                </a:cxn>
                <a:cxn ang="0">
                  <a:pos x="450" y="440"/>
                </a:cxn>
                <a:cxn ang="0">
                  <a:pos x="407" y="411"/>
                </a:cxn>
                <a:cxn ang="0">
                  <a:pos x="369" y="381"/>
                </a:cxn>
                <a:cxn ang="0">
                  <a:pos x="343" y="348"/>
                </a:cxn>
                <a:cxn ang="0">
                  <a:pos x="450" y="383"/>
                </a:cxn>
                <a:cxn ang="0">
                  <a:pos x="557" y="418"/>
                </a:cxn>
                <a:cxn ang="0">
                  <a:pos x="629" y="436"/>
                </a:cxn>
                <a:cxn ang="0">
                  <a:pos x="742" y="449"/>
                </a:cxn>
                <a:cxn ang="0">
                  <a:pos x="815" y="449"/>
                </a:cxn>
                <a:cxn ang="0">
                  <a:pos x="881" y="444"/>
                </a:cxn>
                <a:cxn ang="0">
                  <a:pos x="926" y="427"/>
                </a:cxn>
                <a:cxn ang="0">
                  <a:pos x="953" y="407"/>
                </a:cxn>
                <a:cxn ang="0">
                  <a:pos x="885" y="389"/>
                </a:cxn>
                <a:cxn ang="0">
                  <a:pos x="840" y="365"/>
                </a:cxn>
                <a:cxn ang="0">
                  <a:pos x="809" y="339"/>
                </a:cxn>
                <a:cxn ang="0">
                  <a:pos x="778" y="308"/>
                </a:cxn>
                <a:cxn ang="0">
                  <a:pos x="868" y="334"/>
                </a:cxn>
                <a:cxn ang="0">
                  <a:pos x="949" y="348"/>
                </a:cxn>
                <a:cxn ang="0">
                  <a:pos x="1034" y="356"/>
                </a:cxn>
                <a:cxn ang="0">
                  <a:pos x="1109" y="352"/>
                </a:cxn>
                <a:cxn ang="0">
                  <a:pos x="1158" y="334"/>
                </a:cxn>
                <a:cxn ang="0">
                  <a:pos x="1179" y="312"/>
                </a:cxn>
                <a:cxn ang="0">
                  <a:pos x="1131" y="291"/>
                </a:cxn>
                <a:cxn ang="0">
                  <a:pos x="1099" y="269"/>
                </a:cxn>
                <a:cxn ang="0">
                  <a:pos x="1071" y="244"/>
                </a:cxn>
                <a:cxn ang="0">
                  <a:pos x="1073" y="229"/>
                </a:cxn>
                <a:cxn ang="0">
                  <a:pos x="1150" y="246"/>
                </a:cxn>
                <a:cxn ang="0">
                  <a:pos x="1233" y="255"/>
                </a:cxn>
                <a:cxn ang="0">
                  <a:pos x="1311" y="253"/>
                </a:cxn>
                <a:cxn ang="0">
                  <a:pos x="1361" y="244"/>
                </a:cxn>
                <a:cxn ang="0">
                  <a:pos x="1393" y="229"/>
                </a:cxn>
                <a:cxn ang="0">
                  <a:pos x="1412" y="205"/>
                </a:cxn>
                <a:cxn ang="0">
                  <a:pos x="1292" y="187"/>
                </a:cxn>
                <a:cxn ang="0">
                  <a:pos x="1087" y="158"/>
                </a:cxn>
                <a:cxn ang="0">
                  <a:pos x="868" y="119"/>
                </a:cxn>
                <a:cxn ang="0">
                  <a:pos x="670" y="71"/>
                </a:cxn>
                <a:cxn ang="0">
                  <a:pos x="486" y="26"/>
                </a:cxn>
                <a:cxn ang="0">
                  <a:pos x="392" y="9"/>
                </a:cxn>
                <a:cxn ang="0">
                  <a:pos x="314" y="0"/>
                </a:cxn>
                <a:cxn ang="0">
                  <a:pos x="247" y="2"/>
                </a:cxn>
                <a:cxn ang="0">
                  <a:pos x="201" y="7"/>
                </a:cxn>
                <a:cxn ang="0">
                  <a:pos x="158" y="27"/>
                </a:cxn>
                <a:cxn ang="0">
                  <a:pos x="124" y="71"/>
                </a:cxn>
                <a:cxn ang="0">
                  <a:pos x="111" y="117"/>
                </a:cxn>
                <a:cxn ang="0">
                  <a:pos x="96" y="148"/>
                </a:cxn>
                <a:cxn ang="0">
                  <a:pos x="68" y="159"/>
                </a:cxn>
                <a:cxn ang="0">
                  <a:pos x="28" y="156"/>
                </a:cxn>
                <a:cxn ang="0">
                  <a:pos x="0" y="145"/>
                </a:cxn>
                <a:cxn ang="0">
                  <a:pos x="0" y="548"/>
                </a:cxn>
              </a:cxnLst>
              <a:rect l="0" t="0" r="r" b="b"/>
              <a:pathLst>
                <a:path w="1413" h="549">
                  <a:moveTo>
                    <a:pt x="0" y="548"/>
                  </a:moveTo>
                  <a:lnTo>
                    <a:pt x="96" y="537"/>
                  </a:lnTo>
                  <a:lnTo>
                    <a:pt x="175" y="524"/>
                  </a:lnTo>
                  <a:lnTo>
                    <a:pt x="233" y="511"/>
                  </a:lnTo>
                  <a:lnTo>
                    <a:pt x="294" y="499"/>
                  </a:lnTo>
                  <a:lnTo>
                    <a:pt x="352" y="493"/>
                  </a:lnTo>
                  <a:lnTo>
                    <a:pt x="412" y="495"/>
                  </a:lnTo>
                  <a:lnTo>
                    <a:pt x="473" y="499"/>
                  </a:lnTo>
                  <a:lnTo>
                    <a:pt x="518" y="482"/>
                  </a:lnTo>
                  <a:lnTo>
                    <a:pt x="450" y="440"/>
                  </a:lnTo>
                  <a:lnTo>
                    <a:pt x="407" y="411"/>
                  </a:lnTo>
                  <a:lnTo>
                    <a:pt x="369" y="381"/>
                  </a:lnTo>
                  <a:lnTo>
                    <a:pt x="343" y="348"/>
                  </a:lnTo>
                  <a:lnTo>
                    <a:pt x="450" y="383"/>
                  </a:lnTo>
                  <a:lnTo>
                    <a:pt x="557" y="418"/>
                  </a:lnTo>
                  <a:lnTo>
                    <a:pt x="629" y="436"/>
                  </a:lnTo>
                  <a:lnTo>
                    <a:pt x="742" y="449"/>
                  </a:lnTo>
                  <a:lnTo>
                    <a:pt x="815" y="449"/>
                  </a:lnTo>
                  <a:lnTo>
                    <a:pt x="881" y="444"/>
                  </a:lnTo>
                  <a:lnTo>
                    <a:pt x="926" y="427"/>
                  </a:lnTo>
                  <a:lnTo>
                    <a:pt x="953" y="407"/>
                  </a:lnTo>
                  <a:lnTo>
                    <a:pt x="885" y="389"/>
                  </a:lnTo>
                  <a:lnTo>
                    <a:pt x="840" y="365"/>
                  </a:lnTo>
                  <a:lnTo>
                    <a:pt x="809" y="339"/>
                  </a:lnTo>
                  <a:lnTo>
                    <a:pt x="778" y="308"/>
                  </a:lnTo>
                  <a:lnTo>
                    <a:pt x="868" y="334"/>
                  </a:lnTo>
                  <a:lnTo>
                    <a:pt x="949" y="348"/>
                  </a:lnTo>
                  <a:lnTo>
                    <a:pt x="1034" y="356"/>
                  </a:lnTo>
                  <a:lnTo>
                    <a:pt x="1109" y="352"/>
                  </a:lnTo>
                  <a:lnTo>
                    <a:pt x="1158" y="334"/>
                  </a:lnTo>
                  <a:lnTo>
                    <a:pt x="1179" y="312"/>
                  </a:lnTo>
                  <a:lnTo>
                    <a:pt x="1131" y="291"/>
                  </a:lnTo>
                  <a:lnTo>
                    <a:pt x="1099" y="269"/>
                  </a:lnTo>
                  <a:lnTo>
                    <a:pt x="1071" y="244"/>
                  </a:lnTo>
                  <a:lnTo>
                    <a:pt x="1073" y="229"/>
                  </a:lnTo>
                  <a:lnTo>
                    <a:pt x="1150" y="246"/>
                  </a:lnTo>
                  <a:lnTo>
                    <a:pt x="1233" y="255"/>
                  </a:lnTo>
                  <a:lnTo>
                    <a:pt x="1311" y="253"/>
                  </a:lnTo>
                  <a:lnTo>
                    <a:pt x="1361" y="244"/>
                  </a:lnTo>
                  <a:lnTo>
                    <a:pt x="1393" y="229"/>
                  </a:lnTo>
                  <a:lnTo>
                    <a:pt x="1412" y="205"/>
                  </a:lnTo>
                  <a:lnTo>
                    <a:pt x="1292" y="187"/>
                  </a:lnTo>
                  <a:lnTo>
                    <a:pt x="1087" y="158"/>
                  </a:lnTo>
                  <a:lnTo>
                    <a:pt x="868" y="119"/>
                  </a:lnTo>
                  <a:lnTo>
                    <a:pt x="670" y="71"/>
                  </a:lnTo>
                  <a:lnTo>
                    <a:pt x="486" y="26"/>
                  </a:lnTo>
                  <a:lnTo>
                    <a:pt x="392" y="9"/>
                  </a:lnTo>
                  <a:lnTo>
                    <a:pt x="314" y="0"/>
                  </a:lnTo>
                  <a:lnTo>
                    <a:pt x="247" y="2"/>
                  </a:lnTo>
                  <a:lnTo>
                    <a:pt x="201" y="7"/>
                  </a:lnTo>
                  <a:lnTo>
                    <a:pt x="158" y="27"/>
                  </a:lnTo>
                  <a:lnTo>
                    <a:pt x="124" y="71"/>
                  </a:lnTo>
                  <a:lnTo>
                    <a:pt x="111" y="117"/>
                  </a:lnTo>
                  <a:lnTo>
                    <a:pt x="96" y="148"/>
                  </a:lnTo>
                  <a:lnTo>
                    <a:pt x="68" y="159"/>
                  </a:lnTo>
                  <a:lnTo>
                    <a:pt x="28" y="156"/>
                  </a:lnTo>
                  <a:lnTo>
                    <a:pt x="0" y="145"/>
                  </a:lnTo>
                  <a:lnTo>
                    <a:pt x="0" y="54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7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512D160D-7661-4F82-A7BA-49122287B1AC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04C17FB-E7D6-4412-9C5D-9CD9AD9AA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2D160D-7661-4F82-A7BA-49122287B1AC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4C17FB-E7D6-4412-9C5D-9CD9AD9AA9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0005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0005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2D160D-7661-4F82-A7BA-49122287B1AC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4C17FB-E7D6-4412-9C5D-9CD9AD9AA9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2D160D-7661-4F82-A7BA-49122287B1AC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4C17FB-E7D6-4412-9C5D-9CD9AD9AA9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2D160D-7661-4F82-A7BA-49122287B1AC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4C17FB-E7D6-4412-9C5D-9CD9AD9AA9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2D160D-7661-4F82-A7BA-49122287B1AC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4C17FB-E7D6-4412-9C5D-9CD9AD9AA9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2D160D-7661-4F82-A7BA-49122287B1AC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4C17FB-E7D6-4412-9C5D-9CD9AD9AA9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2D160D-7661-4F82-A7BA-49122287B1AC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4C17FB-E7D6-4412-9C5D-9CD9AD9AA9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2D160D-7661-4F82-A7BA-49122287B1AC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4C17FB-E7D6-4412-9C5D-9CD9AD9AA9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2D160D-7661-4F82-A7BA-49122287B1AC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4C17FB-E7D6-4412-9C5D-9CD9AD9AA9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2D160D-7661-4F82-A7BA-49122287B1AC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4C17FB-E7D6-4412-9C5D-9CD9AD9AA9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2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166938" y="563563"/>
            <a:ext cx="4800600" cy="6151562"/>
            <a:chOff x="1365" y="355"/>
            <a:chExt cx="3024" cy="3875"/>
          </a:xfrm>
        </p:grpSpPr>
        <p:sp>
          <p:nvSpPr>
            <p:cNvPr id="1026" name="Freeform 2"/>
            <p:cNvSpPr>
              <a:spLocks/>
            </p:cNvSpPr>
            <p:nvPr/>
          </p:nvSpPr>
          <p:spPr bwMode="auto">
            <a:xfrm>
              <a:off x="2835" y="586"/>
              <a:ext cx="88" cy="1121"/>
            </a:xfrm>
            <a:custGeom>
              <a:avLst/>
              <a:gdLst/>
              <a:ahLst/>
              <a:cxnLst>
                <a:cxn ang="0">
                  <a:pos x="0" y="1120"/>
                </a:cxn>
                <a:cxn ang="0">
                  <a:pos x="0" y="0"/>
                </a:cxn>
                <a:cxn ang="0">
                  <a:pos x="87" y="0"/>
                </a:cxn>
                <a:cxn ang="0">
                  <a:pos x="87" y="1085"/>
                </a:cxn>
                <a:cxn ang="0">
                  <a:pos x="0" y="1120"/>
                </a:cxn>
              </a:cxnLst>
              <a:rect l="0" t="0" r="r" b="b"/>
              <a:pathLst>
                <a:path w="88" h="1121">
                  <a:moveTo>
                    <a:pt x="0" y="1120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87" y="1085"/>
                  </a:lnTo>
                  <a:lnTo>
                    <a:pt x="0" y="1120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7" name="Freeform 3"/>
            <p:cNvSpPr>
              <a:spLocks/>
            </p:cNvSpPr>
            <p:nvPr/>
          </p:nvSpPr>
          <p:spPr bwMode="auto">
            <a:xfrm>
              <a:off x="2834" y="1900"/>
              <a:ext cx="84" cy="363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83" y="0"/>
                </a:cxn>
                <a:cxn ang="0">
                  <a:pos x="74" y="329"/>
                </a:cxn>
                <a:cxn ang="0">
                  <a:pos x="0" y="362"/>
                </a:cxn>
                <a:cxn ang="0">
                  <a:pos x="0" y="29"/>
                </a:cxn>
              </a:cxnLst>
              <a:rect l="0" t="0" r="r" b="b"/>
              <a:pathLst>
                <a:path w="84" h="363">
                  <a:moveTo>
                    <a:pt x="0" y="29"/>
                  </a:moveTo>
                  <a:lnTo>
                    <a:pt x="83" y="0"/>
                  </a:lnTo>
                  <a:lnTo>
                    <a:pt x="74" y="329"/>
                  </a:lnTo>
                  <a:lnTo>
                    <a:pt x="0" y="362"/>
                  </a:lnTo>
                  <a:lnTo>
                    <a:pt x="0" y="2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auto">
            <a:xfrm>
              <a:off x="2825" y="2493"/>
              <a:ext cx="84" cy="249"/>
            </a:xfrm>
            <a:custGeom>
              <a:avLst/>
              <a:gdLst/>
              <a:ahLst/>
              <a:cxnLst>
                <a:cxn ang="0">
                  <a:pos x="2" y="213"/>
                </a:cxn>
                <a:cxn ang="0">
                  <a:pos x="0" y="28"/>
                </a:cxn>
                <a:cxn ang="0">
                  <a:pos x="83" y="0"/>
                </a:cxn>
                <a:cxn ang="0">
                  <a:pos x="72" y="248"/>
                </a:cxn>
                <a:cxn ang="0">
                  <a:pos x="2" y="213"/>
                </a:cxn>
              </a:cxnLst>
              <a:rect l="0" t="0" r="r" b="b"/>
              <a:pathLst>
                <a:path w="84" h="249">
                  <a:moveTo>
                    <a:pt x="2" y="213"/>
                  </a:moveTo>
                  <a:lnTo>
                    <a:pt x="0" y="28"/>
                  </a:lnTo>
                  <a:lnTo>
                    <a:pt x="83" y="0"/>
                  </a:lnTo>
                  <a:lnTo>
                    <a:pt x="72" y="248"/>
                  </a:lnTo>
                  <a:lnTo>
                    <a:pt x="2" y="213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auto">
            <a:xfrm>
              <a:off x="2831" y="2965"/>
              <a:ext cx="52" cy="232"/>
            </a:xfrm>
            <a:custGeom>
              <a:avLst/>
              <a:gdLst/>
              <a:ahLst/>
              <a:cxnLst>
                <a:cxn ang="0">
                  <a:pos x="13" y="204"/>
                </a:cxn>
                <a:cxn ang="0">
                  <a:pos x="0" y="0"/>
                </a:cxn>
                <a:cxn ang="0">
                  <a:pos x="51" y="26"/>
                </a:cxn>
                <a:cxn ang="0">
                  <a:pos x="47" y="231"/>
                </a:cxn>
                <a:cxn ang="0">
                  <a:pos x="13" y="204"/>
                </a:cxn>
              </a:cxnLst>
              <a:rect l="0" t="0" r="r" b="b"/>
              <a:pathLst>
                <a:path w="52" h="232">
                  <a:moveTo>
                    <a:pt x="13" y="204"/>
                  </a:moveTo>
                  <a:lnTo>
                    <a:pt x="0" y="0"/>
                  </a:lnTo>
                  <a:lnTo>
                    <a:pt x="51" y="26"/>
                  </a:lnTo>
                  <a:lnTo>
                    <a:pt x="47" y="231"/>
                  </a:lnTo>
                  <a:lnTo>
                    <a:pt x="13" y="204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2851" y="3354"/>
              <a:ext cx="36" cy="133"/>
            </a:xfrm>
            <a:custGeom>
              <a:avLst/>
              <a:gdLst/>
              <a:ahLst/>
              <a:cxnLst>
                <a:cxn ang="0">
                  <a:pos x="4" y="101"/>
                </a:cxn>
                <a:cxn ang="0">
                  <a:pos x="0" y="0"/>
                </a:cxn>
                <a:cxn ang="0">
                  <a:pos x="35" y="20"/>
                </a:cxn>
                <a:cxn ang="0">
                  <a:pos x="28" y="132"/>
                </a:cxn>
                <a:cxn ang="0">
                  <a:pos x="4" y="101"/>
                </a:cxn>
              </a:cxnLst>
              <a:rect l="0" t="0" r="r" b="b"/>
              <a:pathLst>
                <a:path w="36" h="133">
                  <a:moveTo>
                    <a:pt x="4" y="101"/>
                  </a:moveTo>
                  <a:lnTo>
                    <a:pt x="0" y="0"/>
                  </a:lnTo>
                  <a:lnTo>
                    <a:pt x="35" y="20"/>
                  </a:lnTo>
                  <a:lnTo>
                    <a:pt x="28" y="132"/>
                  </a:lnTo>
                  <a:lnTo>
                    <a:pt x="4" y="101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2851" y="3640"/>
              <a:ext cx="30" cy="590"/>
            </a:xfrm>
            <a:custGeom>
              <a:avLst/>
              <a:gdLst/>
              <a:ahLst/>
              <a:cxnLst>
                <a:cxn ang="0">
                  <a:pos x="15" y="589"/>
                </a:cxn>
                <a:cxn ang="0">
                  <a:pos x="0" y="0"/>
                </a:cxn>
                <a:cxn ang="0">
                  <a:pos x="29" y="37"/>
                </a:cxn>
                <a:cxn ang="0">
                  <a:pos x="15" y="589"/>
                </a:cxn>
              </a:cxnLst>
              <a:rect l="0" t="0" r="r" b="b"/>
              <a:pathLst>
                <a:path w="30" h="590">
                  <a:moveTo>
                    <a:pt x="15" y="589"/>
                  </a:moveTo>
                  <a:lnTo>
                    <a:pt x="0" y="0"/>
                  </a:lnTo>
                  <a:lnTo>
                    <a:pt x="29" y="37"/>
                  </a:lnTo>
                  <a:lnTo>
                    <a:pt x="15" y="58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2600" y="3595"/>
              <a:ext cx="233" cy="130"/>
            </a:xfrm>
            <a:custGeom>
              <a:avLst/>
              <a:gdLst/>
              <a:ahLst/>
              <a:cxnLst>
                <a:cxn ang="0">
                  <a:pos x="0" y="117"/>
                </a:cxn>
                <a:cxn ang="0">
                  <a:pos x="48" y="101"/>
                </a:cxn>
                <a:cxn ang="0">
                  <a:pos x="93" y="79"/>
                </a:cxn>
                <a:cxn ang="0">
                  <a:pos x="146" y="39"/>
                </a:cxn>
                <a:cxn ang="0">
                  <a:pos x="182" y="0"/>
                </a:cxn>
                <a:cxn ang="0">
                  <a:pos x="232" y="42"/>
                </a:cxn>
                <a:cxn ang="0">
                  <a:pos x="188" y="74"/>
                </a:cxn>
                <a:cxn ang="0">
                  <a:pos x="134" y="110"/>
                </a:cxn>
                <a:cxn ang="0">
                  <a:pos x="61" y="129"/>
                </a:cxn>
                <a:cxn ang="0">
                  <a:pos x="0" y="117"/>
                </a:cxn>
              </a:cxnLst>
              <a:rect l="0" t="0" r="r" b="b"/>
              <a:pathLst>
                <a:path w="233" h="130">
                  <a:moveTo>
                    <a:pt x="0" y="117"/>
                  </a:moveTo>
                  <a:lnTo>
                    <a:pt x="48" y="101"/>
                  </a:lnTo>
                  <a:lnTo>
                    <a:pt x="93" y="79"/>
                  </a:lnTo>
                  <a:lnTo>
                    <a:pt x="146" y="39"/>
                  </a:lnTo>
                  <a:lnTo>
                    <a:pt x="182" y="0"/>
                  </a:lnTo>
                  <a:lnTo>
                    <a:pt x="232" y="42"/>
                  </a:lnTo>
                  <a:lnTo>
                    <a:pt x="188" y="74"/>
                  </a:lnTo>
                  <a:lnTo>
                    <a:pt x="134" y="110"/>
                  </a:lnTo>
                  <a:lnTo>
                    <a:pt x="61" y="129"/>
                  </a:lnTo>
                  <a:lnTo>
                    <a:pt x="0" y="117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2583" y="2888"/>
              <a:ext cx="465" cy="646"/>
            </a:xfrm>
            <a:custGeom>
              <a:avLst/>
              <a:gdLst/>
              <a:ahLst/>
              <a:cxnLst>
                <a:cxn ang="0">
                  <a:pos x="359" y="645"/>
                </a:cxn>
                <a:cxn ang="0">
                  <a:pos x="405" y="616"/>
                </a:cxn>
                <a:cxn ang="0">
                  <a:pos x="447" y="580"/>
                </a:cxn>
                <a:cxn ang="0">
                  <a:pos x="460" y="552"/>
                </a:cxn>
                <a:cxn ang="0">
                  <a:pos x="464" y="515"/>
                </a:cxn>
                <a:cxn ang="0">
                  <a:pos x="451" y="468"/>
                </a:cxn>
                <a:cxn ang="0">
                  <a:pos x="424" y="424"/>
                </a:cxn>
                <a:cxn ang="0">
                  <a:pos x="380" y="385"/>
                </a:cxn>
                <a:cxn ang="0">
                  <a:pos x="168" y="259"/>
                </a:cxn>
                <a:cxn ang="0">
                  <a:pos x="133" y="235"/>
                </a:cxn>
                <a:cxn ang="0">
                  <a:pos x="111" y="208"/>
                </a:cxn>
                <a:cxn ang="0">
                  <a:pos x="104" y="166"/>
                </a:cxn>
                <a:cxn ang="0">
                  <a:pos x="117" y="124"/>
                </a:cxn>
                <a:cxn ang="0">
                  <a:pos x="155" y="95"/>
                </a:cxn>
                <a:cxn ang="0">
                  <a:pos x="222" y="52"/>
                </a:cxn>
                <a:cxn ang="0">
                  <a:pos x="124" y="0"/>
                </a:cxn>
                <a:cxn ang="0">
                  <a:pos x="55" y="41"/>
                </a:cxn>
                <a:cxn ang="0">
                  <a:pos x="27" y="70"/>
                </a:cxn>
                <a:cxn ang="0">
                  <a:pos x="2" y="123"/>
                </a:cxn>
                <a:cxn ang="0">
                  <a:pos x="0" y="189"/>
                </a:cxn>
                <a:cxn ang="0">
                  <a:pos x="29" y="257"/>
                </a:cxn>
                <a:cxn ang="0">
                  <a:pos x="78" y="300"/>
                </a:cxn>
                <a:cxn ang="0">
                  <a:pos x="311" y="442"/>
                </a:cxn>
                <a:cxn ang="0">
                  <a:pos x="358" y="474"/>
                </a:cxn>
                <a:cxn ang="0">
                  <a:pos x="375" y="516"/>
                </a:cxn>
                <a:cxn ang="0">
                  <a:pos x="375" y="550"/>
                </a:cxn>
                <a:cxn ang="0">
                  <a:pos x="308" y="608"/>
                </a:cxn>
                <a:cxn ang="0">
                  <a:pos x="359" y="645"/>
                </a:cxn>
              </a:cxnLst>
              <a:rect l="0" t="0" r="r" b="b"/>
              <a:pathLst>
                <a:path w="465" h="646">
                  <a:moveTo>
                    <a:pt x="359" y="645"/>
                  </a:moveTo>
                  <a:lnTo>
                    <a:pt x="405" y="616"/>
                  </a:lnTo>
                  <a:lnTo>
                    <a:pt x="447" y="580"/>
                  </a:lnTo>
                  <a:lnTo>
                    <a:pt x="460" y="552"/>
                  </a:lnTo>
                  <a:lnTo>
                    <a:pt x="464" y="515"/>
                  </a:lnTo>
                  <a:lnTo>
                    <a:pt x="451" y="468"/>
                  </a:lnTo>
                  <a:lnTo>
                    <a:pt x="424" y="424"/>
                  </a:lnTo>
                  <a:lnTo>
                    <a:pt x="380" y="385"/>
                  </a:lnTo>
                  <a:lnTo>
                    <a:pt x="168" y="259"/>
                  </a:lnTo>
                  <a:lnTo>
                    <a:pt x="133" y="235"/>
                  </a:lnTo>
                  <a:lnTo>
                    <a:pt x="111" y="208"/>
                  </a:lnTo>
                  <a:lnTo>
                    <a:pt x="104" y="166"/>
                  </a:lnTo>
                  <a:lnTo>
                    <a:pt x="117" y="124"/>
                  </a:lnTo>
                  <a:lnTo>
                    <a:pt x="155" y="95"/>
                  </a:lnTo>
                  <a:lnTo>
                    <a:pt x="222" y="52"/>
                  </a:lnTo>
                  <a:lnTo>
                    <a:pt x="124" y="0"/>
                  </a:lnTo>
                  <a:lnTo>
                    <a:pt x="55" y="41"/>
                  </a:lnTo>
                  <a:lnTo>
                    <a:pt x="27" y="70"/>
                  </a:lnTo>
                  <a:lnTo>
                    <a:pt x="2" y="123"/>
                  </a:lnTo>
                  <a:lnTo>
                    <a:pt x="0" y="189"/>
                  </a:lnTo>
                  <a:lnTo>
                    <a:pt x="29" y="257"/>
                  </a:lnTo>
                  <a:lnTo>
                    <a:pt x="78" y="300"/>
                  </a:lnTo>
                  <a:lnTo>
                    <a:pt x="311" y="442"/>
                  </a:lnTo>
                  <a:lnTo>
                    <a:pt x="358" y="474"/>
                  </a:lnTo>
                  <a:lnTo>
                    <a:pt x="375" y="516"/>
                  </a:lnTo>
                  <a:lnTo>
                    <a:pt x="375" y="550"/>
                  </a:lnTo>
                  <a:lnTo>
                    <a:pt x="308" y="608"/>
                  </a:lnTo>
                  <a:lnTo>
                    <a:pt x="359" y="645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2966" y="2396"/>
              <a:ext cx="318" cy="422"/>
            </a:xfrm>
            <a:custGeom>
              <a:avLst/>
              <a:gdLst/>
              <a:ahLst/>
              <a:cxnLst>
                <a:cxn ang="0">
                  <a:pos x="92" y="421"/>
                </a:cxn>
                <a:cxn ang="0">
                  <a:pos x="163" y="399"/>
                </a:cxn>
                <a:cxn ang="0">
                  <a:pos x="218" y="357"/>
                </a:cxn>
                <a:cxn ang="0">
                  <a:pos x="263" y="316"/>
                </a:cxn>
                <a:cxn ang="0">
                  <a:pos x="300" y="265"/>
                </a:cxn>
                <a:cxn ang="0">
                  <a:pos x="317" y="203"/>
                </a:cxn>
                <a:cxn ang="0">
                  <a:pos x="316" y="139"/>
                </a:cxn>
                <a:cxn ang="0">
                  <a:pos x="299" y="95"/>
                </a:cxn>
                <a:cxn ang="0">
                  <a:pos x="276" y="64"/>
                </a:cxn>
                <a:cxn ang="0">
                  <a:pos x="241" y="36"/>
                </a:cxn>
                <a:cxn ang="0">
                  <a:pos x="218" y="14"/>
                </a:cxn>
                <a:cxn ang="0">
                  <a:pos x="180" y="0"/>
                </a:cxn>
                <a:cxn ang="0">
                  <a:pos x="61" y="52"/>
                </a:cxn>
                <a:cxn ang="0">
                  <a:pos x="106" y="93"/>
                </a:cxn>
                <a:cxn ang="0">
                  <a:pos x="137" y="130"/>
                </a:cxn>
                <a:cxn ang="0">
                  <a:pos x="159" y="159"/>
                </a:cxn>
                <a:cxn ang="0">
                  <a:pos x="176" y="196"/>
                </a:cxn>
                <a:cxn ang="0">
                  <a:pos x="176" y="246"/>
                </a:cxn>
                <a:cxn ang="0">
                  <a:pos x="145" y="279"/>
                </a:cxn>
                <a:cxn ang="0">
                  <a:pos x="105" y="309"/>
                </a:cxn>
                <a:cxn ang="0">
                  <a:pos x="50" y="342"/>
                </a:cxn>
                <a:cxn ang="0">
                  <a:pos x="0" y="369"/>
                </a:cxn>
                <a:cxn ang="0">
                  <a:pos x="92" y="421"/>
                </a:cxn>
              </a:cxnLst>
              <a:rect l="0" t="0" r="r" b="b"/>
              <a:pathLst>
                <a:path w="318" h="422">
                  <a:moveTo>
                    <a:pt x="92" y="421"/>
                  </a:moveTo>
                  <a:lnTo>
                    <a:pt x="163" y="399"/>
                  </a:lnTo>
                  <a:lnTo>
                    <a:pt x="218" y="357"/>
                  </a:lnTo>
                  <a:lnTo>
                    <a:pt x="263" y="316"/>
                  </a:lnTo>
                  <a:lnTo>
                    <a:pt x="300" y="265"/>
                  </a:lnTo>
                  <a:lnTo>
                    <a:pt x="317" y="203"/>
                  </a:lnTo>
                  <a:lnTo>
                    <a:pt x="316" y="139"/>
                  </a:lnTo>
                  <a:lnTo>
                    <a:pt x="299" y="95"/>
                  </a:lnTo>
                  <a:lnTo>
                    <a:pt x="276" y="64"/>
                  </a:lnTo>
                  <a:lnTo>
                    <a:pt x="241" y="36"/>
                  </a:lnTo>
                  <a:lnTo>
                    <a:pt x="218" y="14"/>
                  </a:lnTo>
                  <a:lnTo>
                    <a:pt x="180" y="0"/>
                  </a:lnTo>
                  <a:lnTo>
                    <a:pt x="61" y="52"/>
                  </a:lnTo>
                  <a:lnTo>
                    <a:pt x="106" y="93"/>
                  </a:lnTo>
                  <a:lnTo>
                    <a:pt x="137" y="130"/>
                  </a:lnTo>
                  <a:lnTo>
                    <a:pt x="159" y="159"/>
                  </a:lnTo>
                  <a:lnTo>
                    <a:pt x="176" y="196"/>
                  </a:lnTo>
                  <a:lnTo>
                    <a:pt x="176" y="246"/>
                  </a:lnTo>
                  <a:lnTo>
                    <a:pt x="145" y="279"/>
                  </a:lnTo>
                  <a:lnTo>
                    <a:pt x="105" y="309"/>
                  </a:lnTo>
                  <a:lnTo>
                    <a:pt x="50" y="342"/>
                  </a:lnTo>
                  <a:lnTo>
                    <a:pt x="0" y="369"/>
                  </a:lnTo>
                  <a:lnTo>
                    <a:pt x="92" y="421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2308" y="1190"/>
              <a:ext cx="1404" cy="1153"/>
            </a:xfrm>
            <a:custGeom>
              <a:avLst/>
              <a:gdLst/>
              <a:ahLst/>
              <a:cxnLst>
                <a:cxn ang="0">
                  <a:pos x="466" y="1084"/>
                </a:cxn>
                <a:cxn ang="0">
                  <a:pos x="370" y="1066"/>
                </a:cxn>
                <a:cxn ang="0">
                  <a:pos x="299" y="1035"/>
                </a:cxn>
                <a:cxn ang="0">
                  <a:pos x="257" y="1002"/>
                </a:cxn>
                <a:cxn ang="0">
                  <a:pos x="220" y="956"/>
                </a:cxn>
                <a:cxn ang="0">
                  <a:pos x="209" y="914"/>
                </a:cxn>
                <a:cxn ang="0">
                  <a:pos x="215" y="873"/>
                </a:cxn>
                <a:cxn ang="0">
                  <a:pos x="231" y="836"/>
                </a:cxn>
                <a:cxn ang="0">
                  <a:pos x="273" y="798"/>
                </a:cxn>
                <a:cxn ang="0">
                  <a:pos x="330" y="774"/>
                </a:cxn>
                <a:cxn ang="0">
                  <a:pos x="400" y="748"/>
                </a:cxn>
                <a:cxn ang="0">
                  <a:pos x="1110" y="499"/>
                </a:cxn>
                <a:cxn ang="0">
                  <a:pos x="1207" y="451"/>
                </a:cxn>
                <a:cxn ang="0">
                  <a:pos x="1289" y="398"/>
                </a:cxn>
                <a:cxn ang="0">
                  <a:pos x="1344" y="356"/>
                </a:cxn>
                <a:cxn ang="0">
                  <a:pos x="1381" y="310"/>
                </a:cxn>
                <a:cxn ang="0">
                  <a:pos x="1403" y="249"/>
                </a:cxn>
                <a:cxn ang="0">
                  <a:pos x="1401" y="185"/>
                </a:cxn>
                <a:cxn ang="0">
                  <a:pos x="1386" y="136"/>
                </a:cxn>
                <a:cxn ang="0">
                  <a:pos x="1370" y="90"/>
                </a:cxn>
                <a:cxn ang="0">
                  <a:pos x="1335" y="55"/>
                </a:cxn>
                <a:cxn ang="0">
                  <a:pos x="1280" y="18"/>
                </a:cxn>
                <a:cxn ang="0">
                  <a:pos x="1214" y="0"/>
                </a:cxn>
                <a:cxn ang="0">
                  <a:pos x="1172" y="4"/>
                </a:cxn>
                <a:cxn ang="0">
                  <a:pos x="1111" y="7"/>
                </a:cxn>
                <a:cxn ang="0">
                  <a:pos x="1053" y="20"/>
                </a:cxn>
                <a:cxn ang="0">
                  <a:pos x="989" y="46"/>
                </a:cxn>
                <a:cxn ang="0">
                  <a:pos x="939" y="79"/>
                </a:cxn>
                <a:cxn ang="0">
                  <a:pos x="899" y="106"/>
                </a:cxn>
                <a:cxn ang="0">
                  <a:pos x="878" y="149"/>
                </a:cxn>
                <a:cxn ang="0">
                  <a:pos x="897" y="187"/>
                </a:cxn>
                <a:cxn ang="0">
                  <a:pos x="939" y="183"/>
                </a:cxn>
                <a:cxn ang="0">
                  <a:pos x="987" y="171"/>
                </a:cxn>
                <a:cxn ang="0">
                  <a:pos x="1033" y="158"/>
                </a:cxn>
                <a:cxn ang="0">
                  <a:pos x="1069" y="150"/>
                </a:cxn>
                <a:cxn ang="0">
                  <a:pos x="1111" y="150"/>
                </a:cxn>
                <a:cxn ang="0">
                  <a:pos x="1154" y="163"/>
                </a:cxn>
                <a:cxn ang="0">
                  <a:pos x="1183" y="204"/>
                </a:cxn>
                <a:cxn ang="0">
                  <a:pos x="1179" y="248"/>
                </a:cxn>
                <a:cxn ang="0">
                  <a:pos x="1157" y="286"/>
                </a:cxn>
                <a:cxn ang="0">
                  <a:pos x="1121" y="323"/>
                </a:cxn>
                <a:cxn ang="0">
                  <a:pos x="1047" y="361"/>
                </a:cxn>
                <a:cxn ang="0">
                  <a:pos x="908" y="415"/>
                </a:cxn>
                <a:cxn ang="0">
                  <a:pos x="194" y="675"/>
                </a:cxn>
                <a:cxn ang="0">
                  <a:pos x="123" y="715"/>
                </a:cxn>
                <a:cxn ang="0">
                  <a:pos x="68" y="763"/>
                </a:cxn>
                <a:cxn ang="0">
                  <a:pos x="29" y="809"/>
                </a:cxn>
                <a:cxn ang="0">
                  <a:pos x="6" y="858"/>
                </a:cxn>
                <a:cxn ang="0">
                  <a:pos x="0" y="912"/>
                </a:cxn>
                <a:cxn ang="0">
                  <a:pos x="8" y="952"/>
                </a:cxn>
                <a:cxn ang="0">
                  <a:pos x="22" y="992"/>
                </a:cxn>
                <a:cxn ang="0">
                  <a:pos x="59" y="1036"/>
                </a:cxn>
                <a:cxn ang="0">
                  <a:pos x="127" y="1095"/>
                </a:cxn>
                <a:cxn ang="0">
                  <a:pos x="198" y="1135"/>
                </a:cxn>
                <a:cxn ang="0">
                  <a:pos x="273" y="1152"/>
                </a:cxn>
                <a:cxn ang="0">
                  <a:pos x="466" y="1084"/>
                </a:cxn>
              </a:cxnLst>
              <a:rect l="0" t="0" r="r" b="b"/>
              <a:pathLst>
                <a:path w="1404" h="1153">
                  <a:moveTo>
                    <a:pt x="466" y="1084"/>
                  </a:moveTo>
                  <a:lnTo>
                    <a:pt x="370" y="1066"/>
                  </a:lnTo>
                  <a:lnTo>
                    <a:pt x="299" y="1035"/>
                  </a:lnTo>
                  <a:lnTo>
                    <a:pt x="257" y="1002"/>
                  </a:lnTo>
                  <a:lnTo>
                    <a:pt x="220" y="956"/>
                  </a:lnTo>
                  <a:lnTo>
                    <a:pt x="209" y="914"/>
                  </a:lnTo>
                  <a:lnTo>
                    <a:pt x="215" y="873"/>
                  </a:lnTo>
                  <a:lnTo>
                    <a:pt x="231" y="836"/>
                  </a:lnTo>
                  <a:lnTo>
                    <a:pt x="273" y="798"/>
                  </a:lnTo>
                  <a:lnTo>
                    <a:pt x="330" y="774"/>
                  </a:lnTo>
                  <a:lnTo>
                    <a:pt x="400" y="748"/>
                  </a:lnTo>
                  <a:lnTo>
                    <a:pt x="1110" y="499"/>
                  </a:lnTo>
                  <a:lnTo>
                    <a:pt x="1207" y="451"/>
                  </a:lnTo>
                  <a:lnTo>
                    <a:pt x="1289" y="398"/>
                  </a:lnTo>
                  <a:lnTo>
                    <a:pt x="1344" y="356"/>
                  </a:lnTo>
                  <a:lnTo>
                    <a:pt x="1381" y="310"/>
                  </a:lnTo>
                  <a:lnTo>
                    <a:pt x="1403" y="249"/>
                  </a:lnTo>
                  <a:lnTo>
                    <a:pt x="1401" y="185"/>
                  </a:lnTo>
                  <a:lnTo>
                    <a:pt x="1386" y="136"/>
                  </a:lnTo>
                  <a:lnTo>
                    <a:pt x="1370" y="90"/>
                  </a:lnTo>
                  <a:lnTo>
                    <a:pt x="1335" y="55"/>
                  </a:lnTo>
                  <a:lnTo>
                    <a:pt x="1280" y="18"/>
                  </a:lnTo>
                  <a:lnTo>
                    <a:pt x="1214" y="0"/>
                  </a:lnTo>
                  <a:lnTo>
                    <a:pt x="1172" y="4"/>
                  </a:lnTo>
                  <a:lnTo>
                    <a:pt x="1111" y="7"/>
                  </a:lnTo>
                  <a:lnTo>
                    <a:pt x="1053" y="20"/>
                  </a:lnTo>
                  <a:lnTo>
                    <a:pt x="989" y="46"/>
                  </a:lnTo>
                  <a:lnTo>
                    <a:pt x="939" y="79"/>
                  </a:lnTo>
                  <a:lnTo>
                    <a:pt x="899" y="106"/>
                  </a:lnTo>
                  <a:lnTo>
                    <a:pt x="878" y="149"/>
                  </a:lnTo>
                  <a:lnTo>
                    <a:pt x="897" y="187"/>
                  </a:lnTo>
                  <a:lnTo>
                    <a:pt x="939" y="183"/>
                  </a:lnTo>
                  <a:lnTo>
                    <a:pt x="987" y="171"/>
                  </a:lnTo>
                  <a:lnTo>
                    <a:pt x="1033" y="158"/>
                  </a:lnTo>
                  <a:lnTo>
                    <a:pt x="1069" y="150"/>
                  </a:lnTo>
                  <a:lnTo>
                    <a:pt x="1111" y="150"/>
                  </a:lnTo>
                  <a:lnTo>
                    <a:pt x="1154" y="163"/>
                  </a:lnTo>
                  <a:lnTo>
                    <a:pt x="1183" y="204"/>
                  </a:lnTo>
                  <a:lnTo>
                    <a:pt x="1179" y="248"/>
                  </a:lnTo>
                  <a:lnTo>
                    <a:pt x="1157" y="286"/>
                  </a:lnTo>
                  <a:lnTo>
                    <a:pt x="1121" y="323"/>
                  </a:lnTo>
                  <a:lnTo>
                    <a:pt x="1047" y="361"/>
                  </a:lnTo>
                  <a:lnTo>
                    <a:pt x="908" y="415"/>
                  </a:lnTo>
                  <a:lnTo>
                    <a:pt x="194" y="675"/>
                  </a:lnTo>
                  <a:lnTo>
                    <a:pt x="123" y="715"/>
                  </a:lnTo>
                  <a:lnTo>
                    <a:pt x="68" y="763"/>
                  </a:lnTo>
                  <a:lnTo>
                    <a:pt x="29" y="809"/>
                  </a:lnTo>
                  <a:lnTo>
                    <a:pt x="6" y="858"/>
                  </a:lnTo>
                  <a:lnTo>
                    <a:pt x="0" y="912"/>
                  </a:lnTo>
                  <a:lnTo>
                    <a:pt x="8" y="952"/>
                  </a:lnTo>
                  <a:lnTo>
                    <a:pt x="22" y="992"/>
                  </a:lnTo>
                  <a:lnTo>
                    <a:pt x="59" y="1036"/>
                  </a:lnTo>
                  <a:lnTo>
                    <a:pt x="127" y="1095"/>
                  </a:lnTo>
                  <a:lnTo>
                    <a:pt x="198" y="1135"/>
                  </a:lnTo>
                  <a:lnTo>
                    <a:pt x="273" y="1152"/>
                  </a:lnTo>
                  <a:lnTo>
                    <a:pt x="466" y="1084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2711" y="3280"/>
              <a:ext cx="368" cy="422"/>
            </a:xfrm>
            <a:custGeom>
              <a:avLst/>
              <a:gdLst/>
              <a:ahLst/>
              <a:cxnLst>
                <a:cxn ang="0">
                  <a:pos x="367" y="421"/>
                </a:cxn>
                <a:cxn ang="0">
                  <a:pos x="171" y="340"/>
                </a:cxn>
                <a:cxn ang="0">
                  <a:pos x="117" y="304"/>
                </a:cxn>
                <a:cxn ang="0">
                  <a:pos x="73" y="265"/>
                </a:cxn>
                <a:cxn ang="0">
                  <a:pos x="31" y="219"/>
                </a:cxn>
                <a:cxn ang="0">
                  <a:pos x="9" y="179"/>
                </a:cxn>
                <a:cxn ang="0">
                  <a:pos x="0" y="137"/>
                </a:cxn>
                <a:cxn ang="0">
                  <a:pos x="2" y="95"/>
                </a:cxn>
                <a:cxn ang="0">
                  <a:pos x="19" y="51"/>
                </a:cxn>
                <a:cxn ang="0">
                  <a:pos x="44" y="0"/>
                </a:cxn>
                <a:cxn ang="0">
                  <a:pos x="120" y="52"/>
                </a:cxn>
                <a:cxn ang="0">
                  <a:pos x="95" y="98"/>
                </a:cxn>
                <a:cxn ang="0">
                  <a:pos x="95" y="143"/>
                </a:cxn>
                <a:cxn ang="0">
                  <a:pos x="122" y="191"/>
                </a:cxn>
                <a:cxn ang="0">
                  <a:pos x="162" y="235"/>
                </a:cxn>
                <a:cxn ang="0">
                  <a:pos x="223" y="284"/>
                </a:cxn>
                <a:cxn ang="0">
                  <a:pos x="290" y="317"/>
                </a:cxn>
                <a:cxn ang="0">
                  <a:pos x="332" y="351"/>
                </a:cxn>
                <a:cxn ang="0">
                  <a:pos x="351" y="378"/>
                </a:cxn>
                <a:cxn ang="0">
                  <a:pos x="367" y="421"/>
                </a:cxn>
              </a:cxnLst>
              <a:rect l="0" t="0" r="r" b="b"/>
              <a:pathLst>
                <a:path w="368" h="422">
                  <a:moveTo>
                    <a:pt x="367" y="421"/>
                  </a:moveTo>
                  <a:lnTo>
                    <a:pt x="171" y="340"/>
                  </a:lnTo>
                  <a:lnTo>
                    <a:pt x="117" y="304"/>
                  </a:lnTo>
                  <a:lnTo>
                    <a:pt x="73" y="265"/>
                  </a:lnTo>
                  <a:lnTo>
                    <a:pt x="31" y="219"/>
                  </a:lnTo>
                  <a:lnTo>
                    <a:pt x="9" y="179"/>
                  </a:lnTo>
                  <a:lnTo>
                    <a:pt x="0" y="137"/>
                  </a:lnTo>
                  <a:lnTo>
                    <a:pt x="2" y="95"/>
                  </a:lnTo>
                  <a:lnTo>
                    <a:pt x="19" y="51"/>
                  </a:lnTo>
                  <a:lnTo>
                    <a:pt x="44" y="0"/>
                  </a:lnTo>
                  <a:lnTo>
                    <a:pt x="120" y="52"/>
                  </a:lnTo>
                  <a:lnTo>
                    <a:pt x="95" y="98"/>
                  </a:lnTo>
                  <a:lnTo>
                    <a:pt x="95" y="143"/>
                  </a:lnTo>
                  <a:lnTo>
                    <a:pt x="122" y="191"/>
                  </a:lnTo>
                  <a:lnTo>
                    <a:pt x="162" y="235"/>
                  </a:lnTo>
                  <a:lnTo>
                    <a:pt x="223" y="284"/>
                  </a:lnTo>
                  <a:lnTo>
                    <a:pt x="290" y="317"/>
                  </a:lnTo>
                  <a:lnTo>
                    <a:pt x="332" y="351"/>
                  </a:lnTo>
                  <a:lnTo>
                    <a:pt x="351" y="378"/>
                  </a:lnTo>
                  <a:lnTo>
                    <a:pt x="367" y="421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2432" y="1792"/>
              <a:ext cx="989" cy="1439"/>
            </a:xfrm>
            <a:custGeom>
              <a:avLst/>
              <a:gdLst/>
              <a:ahLst/>
              <a:cxnLst>
                <a:cxn ang="0">
                  <a:pos x="525" y="1438"/>
                </a:cxn>
                <a:cxn ang="0">
                  <a:pos x="582" y="1409"/>
                </a:cxn>
                <a:cxn ang="0">
                  <a:pos x="647" y="1355"/>
                </a:cxn>
                <a:cxn ang="0">
                  <a:pos x="670" y="1304"/>
                </a:cxn>
                <a:cxn ang="0">
                  <a:pos x="686" y="1255"/>
                </a:cxn>
                <a:cxn ang="0">
                  <a:pos x="677" y="1198"/>
                </a:cxn>
                <a:cxn ang="0">
                  <a:pos x="637" y="1125"/>
                </a:cxn>
                <a:cxn ang="0">
                  <a:pos x="609" y="1092"/>
                </a:cxn>
                <a:cxn ang="0">
                  <a:pos x="569" y="1063"/>
                </a:cxn>
                <a:cxn ang="0">
                  <a:pos x="259" y="905"/>
                </a:cxn>
                <a:cxn ang="0">
                  <a:pos x="201" y="863"/>
                </a:cxn>
                <a:cxn ang="0">
                  <a:pos x="177" y="843"/>
                </a:cxn>
                <a:cxn ang="0">
                  <a:pos x="160" y="800"/>
                </a:cxn>
                <a:cxn ang="0">
                  <a:pos x="171" y="766"/>
                </a:cxn>
                <a:cxn ang="0">
                  <a:pos x="215" y="738"/>
                </a:cxn>
                <a:cxn ang="0">
                  <a:pos x="294" y="709"/>
                </a:cxn>
                <a:cxn ang="0">
                  <a:pos x="780" y="521"/>
                </a:cxn>
                <a:cxn ang="0">
                  <a:pos x="856" y="471"/>
                </a:cxn>
                <a:cxn ang="0">
                  <a:pos x="918" y="417"/>
                </a:cxn>
                <a:cxn ang="0">
                  <a:pos x="953" y="379"/>
                </a:cxn>
                <a:cxn ang="0">
                  <a:pos x="984" y="334"/>
                </a:cxn>
                <a:cxn ang="0">
                  <a:pos x="988" y="274"/>
                </a:cxn>
                <a:cxn ang="0">
                  <a:pos x="972" y="214"/>
                </a:cxn>
                <a:cxn ang="0">
                  <a:pos x="953" y="167"/>
                </a:cxn>
                <a:cxn ang="0">
                  <a:pos x="920" y="126"/>
                </a:cxn>
                <a:cxn ang="0">
                  <a:pos x="875" y="85"/>
                </a:cxn>
                <a:cxn ang="0">
                  <a:pos x="828" y="50"/>
                </a:cxn>
                <a:cxn ang="0">
                  <a:pos x="803" y="29"/>
                </a:cxn>
                <a:cxn ang="0">
                  <a:pos x="756" y="0"/>
                </a:cxn>
                <a:cxn ang="0">
                  <a:pos x="588" y="61"/>
                </a:cxn>
                <a:cxn ang="0">
                  <a:pos x="649" y="104"/>
                </a:cxn>
                <a:cxn ang="0">
                  <a:pos x="694" y="145"/>
                </a:cxn>
                <a:cxn ang="0">
                  <a:pos x="739" y="182"/>
                </a:cxn>
                <a:cxn ang="0">
                  <a:pos x="780" y="223"/>
                </a:cxn>
                <a:cxn ang="0">
                  <a:pos x="803" y="272"/>
                </a:cxn>
                <a:cxn ang="0">
                  <a:pos x="787" y="323"/>
                </a:cxn>
                <a:cxn ang="0">
                  <a:pos x="729" y="369"/>
                </a:cxn>
                <a:cxn ang="0">
                  <a:pos x="639" y="413"/>
                </a:cxn>
                <a:cxn ang="0">
                  <a:pos x="212" y="589"/>
                </a:cxn>
                <a:cxn ang="0">
                  <a:pos x="160" y="608"/>
                </a:cxn>
                <a:cxn ang="0">
                  <a:pos x="88" y="653"/>
                </a:cxn>
                <a:cxn ang="0">
                  <a:pos x="43" y="698"/>
                </a:cxn>
                <a:cxn ang="0">
                  <a:pos x="9" y="755"/>
                </a:cxn>
                <a:cxn ang="0">
                  <a:pos x="0" y="820"/>
                </a:cxn>
                <a:cxn ang="0">
                  <a:pos x="10" y="872"/>
                </a:cxn>
                <a:cxn ang="0">
                  <a:pos x="40" y="914"/>
                </a:cxn>
                <a:cxn ang="0">
                  <a:pos x="84" y="949"/>
                </a:cxn>
                <a:cxn ang="0">
                  <a:pos x="159" y="999"/>
                </a:cxn>
                <a:cxn ang="0">
                  <a:pos x="487" y="1164"/>
                </a:cxn>
                <a:cxn ang="0">
                  <a:pos x="530" y="1197"/>
                </a:cxn>
                <a:cxn ang="0">
                  <a:pos x="569" y="1236"/>
                </a:cxn>
                <a:cxn ang="0">
                  <a:pos x="557" y="1292"/>
                </a:cxn>
                <a:cxn ang="0">
                  <a:pos x="502" y="1354"/>
                </a:cxn>
                <a:cxn ang="0">
                  <a:pos x="434" y="1394"/>
                </a:cxn>
                <a:cxn ang="0">
                  <a:pos x="525" y="1438"/>
                </a:cxn>
              </a:cxnLst>
              <a:rect l="0" t="0" r="r" b="b"/>
              <a:pathLst>
                <a:path w="989" h="1439">
                  <a:moveTo>
                    <a:pt x="525" y="1438"/>
                  </a:moveTo>
                  <a:lnTo>
                    <a:pt x="582" y="1409"/>
                  </a:lnTo>
                  <a:lnTo>
                    <a:pt x="647" y="1355"/>
                  </a:lnTo>
                  <a:lnTo>
                    <a:pt x="670" y="1304"/>
                  </a:lnTo>
                  <a:lnTo>
                    <a:pt x="686" y="1255"/>
                  </a:lnTo>
                  <a:lnTo>
                    <a:pt x="677" y="1198"/>
                  </a:lnTo>
                  <a:lnTo>
                    <a:pt x="637" y="1125"/>
                  </a:lnTo>
                  <a:lnTo>
                    <a:pt x="609" y="1092"/>
                  </a:lnTo>
                  <a:lnTo>
                    <a:pt x="569" y="1063"/>
                  </a:lnTo>
                  <a:lnTo>
                    <a:pt x="259" y="905"/>
                  </a:lnTo>
                  <a:lnTo>
                    <a:pt x="201" y="863"/>
                  </a:lnTo>
                  <a:lnTo>
                    <a:pt x="177" y="843"/>
                  </a:lnTo>
                  <a:lnTo>
                    <a:pt x="160" y="800"/>
                  </a:lnTo>
                  <a:lnTo>
                    <a:pt x="171" y="766"/>
                  </a:lnTo>
                  <a:lnTo>
                    <a:pt x="215" y="738"/>
                  </a:lnTo>
                  <a:lnTo>
                    <a:pt x="294" y="709"/>
                  </a:lnTo>
                  <a:lnTo>
                    <a:pt x="780" y="521"/>
                  </a:lnTo>
                  <a:lnTo>
                    <a:pt x="856" y="471"/>
                  </a:lnTo>
                  <a:lnTo>
                    <a:pt x="918" y="417"/>
                  </a:lnTo>
                  <a:lnTo>
                    <a:pt x="953" y="379"/>
                  </a:lnTo>
                  <a:lnTo>
                    <a:pt x="984" y="334"/>
                  </a:lnTo>
                  <a:lnTo>
                    <a:pt x="988" y="274"/>
                  </a:lnTo>
                  <a:lnTo>
                    <a:pt x="972" y="214"/>
                  </a:lnTo>
                  <a:lnTo>
                    <a:pt x="953" y="167"/>
                  </a:lnTo>
                  <a:lnTo>
                    <a:pt x="920" y="126"/>
                  </a:lnTo>
                  <a:lnTo>
                    <a:pt x="875" y="85"/>
                  </a:lnTo>
                  <a:lnTo>
                    <a:pt x="828" y="50"/>
                  </a:lnTo>
                  <a:lnTo>
                    <a:pt x="803" y="29"/>
                  </a:lnTo>
                  <a:lnTo>
                    <a:pt x="756" y="0"/>
                  </a:lnTo>
                  <a:lnTo>
                    <a:pt x="588" y="61"/>
                  </a:lnTo>
                  <a:lnTo>
                    <a:pt x="649" y="104"/>
                  </a:lnTo>
                  <a:lnTo>
                    <a:pt x="694" y="145"/>
                  </a:lnTo>
                  <a:lnTo>
                    <a:pt x="739" y="182"/>
                  </a:lnTo>
                  <a:lnTo>
                    <a:pt x="780" y="223"/>
                  </a:lnTo>
                  <a:lnTo>
                    <a:pt x="803" y="272"/>
                  </a:lnTo>
                  <a:lnTo>
                    <a:pt x="787" y="323"/>
                  </a:lnTo>
                  <a:lnTo>
                    <a:pt x="729" y="369"/>
                  </a:lnTo>
                  <a:lnTo>
                    <a:pt x="639" y="413"/>
                  </a:lnTo>
                  <a:lnTo>
                    <a:pt x="212" y="589"/>
                  </a:lnTo>
                  <a:lnTo>
                    <a:pt x="160" y="608"/>
                  </a:lnTo>
                  <a:lnTo>
                    <a:pt x="88" y="653"/>
                  </a:lnTo>
                  <a:lnTo>
                    <a:pt x="43" y="698"/>
                  </a:lnTo>
                  <a:lnTo>
                    <a:pt x="9" y="755"/>
                  </a:lnTo>
                  <a:lnTo>
                    <a:pt x="0" y="820"/>
                  </a:lnTo>
                  <a:lnTo>
                    <a:pt x="10" y="872"/>
                  </a:lnTo>
                  <a:lnTo>
                    <a:pt x="40" y="914"/>
                  </a:lnTo>
                  <a:lnTo>
                    <a:pt x="84" y="949"/>
                  </a:lnTo>
                  <a:lnTo>
                    <a:pt x="159" y="999"/>
                  </a:lnTo>
                  <a:lnTo>
                    <a:pt x="487" y="1164"/>
                  </a:lnTo>
                  <a:lnTo>
                    <a:pt x="530" y="1197"/>
                  </a:lnTo>
                  <a:lnTo>
                    <a:pt x="569" y="1236"/>
                  </a:lnTo>
                  <a:lnTo>
                    <a:pt x="557" y="1292"/>
                  </a:lnTo>
                  <a:lnTo>
                    <a:pt x="502" y="1354"/>
                  </a:lnTo>
                  <a:lnTo>
                    <a:pt x="434" y="1394"/>
                  </a:lnTo>
                  <a:lnTo>
                    <a:pt x="525" y="143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2100" y="1162"/>
              <a:ext cx="669" cy="582"/>
            </a:xfrm>
            <a:custGeom>
              <a:avLst/>
              <a:gdLst/>
              <a:ahLst/>
              <a:cxnLst>
                <a:cxn ang="0">
                  <a:pos x="668" y="553"/>
                </a:cxn>
                <a:cxn ang="0">
                  <a:pos x="668" y="450"/>
                </a:cxn>
                <a:cxn ang="0">
                  <a:pos x="562" y="435"/>
                </a:cxn>
                <a:cxn ang="0">
                  <a:pos x="448" y="420"/>
                </a:cxn>
                <a:cxn ang="0">
                  <a:pos x="367" y="400"/>
                </a:cxn>
                <a:cxn ang="0">
                  <a:pos x="314" y="378"/>
                </a:cxn>
                <a:cxn ang="0">
                  <a:pos x="257" y="349"/>
                </a:cxn>
                <a:cxn ang="0">
                  <a:pos x="220" y="314"/>
                </a:cxn>
                <a:cxn ang="0">
                  <a:pos x="193" y="274"/>
                </a:cxn>
                <a:cxn ang="0">
                  <a:pos x="180" y="231"/>
                </a:cxn>
                <a:cxn ang="0">
                  <a:pos x="180" y="189"/>
                </a:cxn>
                <a:cxn ang="0">
                  <a:pos x="193" y="165"/>
                </a:cxn>
                <a:cxn ang="0">
                  <a:pos x="209" y="143"/>
                </a:cxn>
                <a:cxn ang="0">
                  <a:pos x="255" y="127"/>
                </a:cxn>
                <a:cxn ang="0">
                  <a:pos x="297" y="127"/>
                </a:cxn>
                <a:cxn ang="0">
                  <a:pos x="345" y="141"/>
                </a:cxn>
                <a:cxn ang="0">
                  <a:pos x="396" y="156"/>
                </a:cxn>
                <a:cxn ang="0">
                  <a:pos x="448" y="163"/>
                </a:cxn>
                <a:cxn ang="0">
                  <a:pos x="477" y="125"/>
                </a:cxn>
                <a:cxn ang="0">
                  <a:pos x="464" y="86"/>
                </a:cxn>
                <a:cxn ang="0">
                  <a:pos x="415" y="42"/>
                </a:cxn>
                <a:cxn ang="0">
                  <a:pos x="363" y="18"/>
                </a:cxn>
                <a:cxn ang="0">
                  <a:pos x="319" y="7"/>
                </a:cxn>
                <a:cxn ang="0">
                  <a:pos x="273" y="2"/>
                </a:cxn>
                <a:cxn ang="0">
                  <a:pos x="222" y="0"/>
                </a:cxn>
                <a:cxn ang="0">
                  <a:pos x="176" y="4"/>
                </a:cxn>
                <a:cxn ang="0">
                  <a:pos x="136" y="15"/>
                </a:cxn>
                <a:cxn ang="0">
                  <a:pos x="86" y="33"/>
                </a:cxn>
                <a:cxn ang="0">
                  <a:pos x="50" y="66"/>
                </a:cxn>
                <a:cxn ang="0">
                  <a:pos x="22" y="99"/>
                </a:cxn>
                <a:cxn ang="0">
                  <a:pos x="6" y="145"/>
                </a:cxn>
                <a:cxn ang="0">
                  <a:pos x="0" y="189"/>
                </a:cxn>
                <a:cxn ang="0">
                  <a:pos x="9" y="237"/>
                </a:cxn>
                <a:cxn ang="0">
                  <a:pos x="22" y="285"/>
                </a:cxn>
                <a:cxn ang="0">
                  <a:pos x="50" y="330"/>
                </a:cxn>
                <a:cxn ang="0">
                  <a:pos x="81" y="375"/>
                </a:cxn>
                <a:cxn ang="0">
                  <a:pos x="125" y="419"/>
                </a:cxn>
                <a:cxn ang="0">
                  <a:pos x="169" y="457"/>
                </a:cxn>
                <a:cxn ang="0">
                  <a:pos x="217" y="488"/>
                </a:cxn>
                <a:cxn ang="0">
                  <a:pos x="266" y="514"/>
                </a:cxn>
                <a:cxn ang="0">
                  <a:pos x="310" y="534"/>
                </a:cxn>
                <a:cxn ang="0">
                  <a:pos x="369" y="549"/>
                </a:cxn>
                <a:cxn ang="0">
                  <a:pos x="437" y="568"/>
                </a:cxn>
                <a:cxn ang="0">
                  <a:pos x="516" y="581"/>
                </a:cxn>
                <a:cxn ang="0">
                  <a:pos x="595" y="577"/>
                </a:cxn>
                <a:cxn ang="0">
                  <a:pos x="668" y="553"/>
                </a:cxn>
              </a:cxnLst>
              <a:rect l="0" t="0" r="r" b="b"/>
              <a:pathLst>
                <a:path w="669" h="582">
                  <a:moveTo>
                    <a:pt x="668" y="553"/>
                  </a:moveTo>
                  <a:lnTo>
                    <a:pt x="668" y="450"/>
                  </a:lnTo>
                  <a:lnTo>
                    <a:pt x="562" y="435"/>
                  </a:lnTo>
                  <a:lnTo>
                    <a:pt x="448" y="420"/>
                  </a:lnTo>
                  <a:lnTo>
                    <a:pt x="367" y="400"/>
                  </a:lnTo>
                  <a:lnTo>
                    <a:pt x="314" y="378"/>
                  </a:lnTo>
                  <a:lnTo>
                    <a:pt x="257" y="349"/>
                  </a:lnTo>
                  <a:lnTo>
                    <a:pt x="220" y="314"/>
                  </a:lnTo>
                  <a:lnTo>
                    <a:pt x="193" y="274"/>
                  </a:lnTo>
                  <a:lnTo>
                    <a:pt x="180" y="231"/>
                  </a:lnTo>
                  <a:lnTo>
                    <a:pt x="180" y="189"/>
                  </a:lnTo>
                  <a:lnTo>
                    <a:pt x="193" y="165"/>
                  </a:lnTo>
                  <a:lnTo>
                    <a:pt x="209" y="143"/>
                  </a:lnTo>
                  <a:lnTo>
                    <a:pt x="255" y="127"/>
                  </a:lnTo>
                  <a:lnTo>
                    <a:pt x="297" y="127"/>
                  </a:lnTo>
                  <a:lnTo>
                    <a:pt x="345" y="141"/>
                  </a:lnTo>
                  <a:lnTo>
                    <a:pt x="396" y="156"/>
                  </a:lnTo>
                  <a:lnTo>
                    <a:pt x="448" y="163"/>
                  </a:lnTo>
                  <a:lnTo>
                    <a:pt x="477" y="125"/>
                  </a:lnTo>
                  <a:lnTo>
                    <a:pt x="464" y="86"/>
                  </a:lnTo>
                  <a:lnTo>
                    <a:pt x="415" y="42"/>
                  </a:lnTo>
                  <a:lnTo>
                    <a:pt x="363" y="18"/>
                  </a:lnTo>
                  <a:lnTo>
                    <a:pt x="319" y="7"/>
                  </a:lnTo>
                  <a:lnTo>
                    <a:pt x="273" y="2"/>
                  </a:lnTo>
                  <a:lnTo>
                    <a:pt x="222" y="0"/>
                  </a:lnTo>
                  <a:lnTo>
                    <a:pt x="176" y="4"/>
                  </a:lnTo>
                  <a:lnTo>
                    <a:pt x="136" y="15"/>
                  </a:lnTo>
                  <a:lnTo>
                    <a:pt x="86" y="33"/>
                  </a:lnTo>
                  <a:lnTo>
                    <a:pt x="50" y="66"/>
                  </a:lnTo>
                  <a:lnTo>
                    <a:pt x="22" y="99"/>
                  </a:lnTo>
                  <a:lnTo>
                    <a:pt x="6" y="145"/>
                  </a:lnTo>
                  <a:lnTo>
                    <a:pt x="0" y="189"/>
                  </a:lnTo>
                  <a:lnTo>
                    <a:pt x="9" y="237"/>
                  </a:lnTo>
                  <a:lnTo>
                    <a:pt x="22" y="285"/>
                  </a:lnTo>
                  <a:lnTo>
                    <a:pt x="50" y="330"/>
                  </a:lnTo>
                  <a:lnTo>
                    <a:pt x="81" y="375"/>
                  </a:lnTo>
                  <a:lnTo>
                    <a:pt x="125" y="419"/>
                  </a:lnTo>
                  <a:lnTo>
                    <a:pt x="169" y="457"/>
                  </a:lnTo>
                  <a:lnTo>
                    <a:pt x="217" y="488"/>
                  </a:lnTo>
                  <a:lnTo>
                    <a:pt x="266" y="514"/>
                  </a:lnTo>
                  <a:lnTo>
                    <a:pt x="310" y="534"/>
                  </a:lnTo>
                  <a:lnTo>
                    <a:pt x="369" y="549"/>
                  </a:lnTo>
                  <a:lnTo>
                    <a:pt x="437" y="568"/>
                  </a:lnTo>
                  <a:lnTo>
                    <a:pt x="516" y="581"/>
                  </a:lnTo>
                  <a:lnTo>
                    <a:pt x="595" y="577"/>
                  </a:lnTo>
                  <a:lnTo>
                    <a:pt x="668" y="553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1365" y="583"/>
              <a:ext cx="1413" cy="549"/>
            </a:xfrm>
            <a:custGeom>
              <a:avLst/>
              <a:gdLst/>
              <a:ahLst/>
              <a:cxnLst>
                <a:cxn ang="0">
                  <a:pos x="1412" y="548"/>
                </a:cxn>
                <a:cxn ang="0">
                  <a:pos x="1316" y="537"/>
                </a:cxn>
                <a:cxn ang="0">
                  <a:pos x="1237" y="524"/>
                </a:cxn>
                <a:cxn ang="0">
                  <a:pos x="1179" y="511"/>
                </a:cxn>
                <a:cxn ang="0">
                  <a:pos x="1118" y="499"/>
                </a:cxn>
                <a:cxn ang="0">
                  <a:pos x="1060" y="493"/>
                </a:cxn>
                <a:cxn ang="0">
                  <a:pos x="1000" y="495"/>
                </a:cxn>
                <a:cxn ang="0">
                  <a:pos x="939" y="499"/>
                </a:cxn>
                <a:cxn ang="0">
                  <a:pos x="894" y="482"/>
                </a:cxn>
                <a:cxn ang="0">
                  <a:pos x="962" y="440"/>
                </a:cxn>
                <a:cxn ang="0">
                  <a:pos x="1005" y="411"/>
                </a:cxn>
                <a:cxn ang="0">
                  <a:pos x="1043" y="381"/>
                </a:cxn>
                <a:cxn ang="0">
                  <a:pos x="1069" y="348"/>
                </a:cxn>
                <a:cxn ang="0">
                  <a:pos x="962" y="383"/>
                </a:cxn>
                <a:cxn ang="0">
                  <a:pos x="855" y="418"/>
                </a:cxn>
                <a:cxn ang="0">
                  <a:pos x="783" y="436"/>
                </a:cxn>
                <a:cxn ang="0">
                  <a:pos x="670" y="449"/>
                </a:cxn>
                <a:cxn ang="0">
                  <a:pos x="597" y="449"/>
                </a:cxn>
                <a:cxn ang="0">
                  <a:pos x="531" y="444"/>
                </a:cxn>
                <a:cxn ang="0">
                  <a:pos x="486" y="427"/>
                </a:cxn>
                <a:cxn ang="0">
                  <a:pos x="459" y="407"/>
                </a:cxn>
                <a:cxn ang="0">
                  <a:pos x="527" y="389"/>
                </a:cxn>
                <a:cxn ang="0">
                  <a:pos x="572" y="365"/>
                </a:cxn>
                <a:cxn ang="0">
                  <a:pos x="599" y="339"/>
                </a:cxn>
                <a:cxn ang="0">
                  <a:pos x="634" y="308"/>
                </a:cxn>
                <a:cxn ang="0">
                  <a:pos x="544" y="334"/>
                </a:cxn>
                <a:cxn ang="0">
                  <a:pos x="463" y="348"/>
                </a:cxn>
                <a:cxn ang="0">
                  <a:pos x="378" y="356"/>
                </a:cxn>
                <a:cxn ang="0">
                  <a:pos x="303" y="352"/>
                </a:cxn>
                <a:cxn ang="0">
                  <a:pos x="254" y="334"/>
                </a:cxn>
                <a:cxn ang="0">
                  <a:pos x="233" y="312"/>
                </a:cxn>
                <a:cxn ang="0">
                  <a:pos x="281" y="291"/>
                </a:cxn>
                <a:cxn ang="0">
                  <a:pos x="313" y="269"/>
                </a:cxn>
                <a:cxn ang="0">
                  <a:pos x="341" y="244"/>
                </a:cxn>
                <a:cxn ang="0">
                  <a:pos x="339" y="229"/>
                </a:cxn>
                <a:cxn ang="0">
                  <a:pos x="262" y="246"/>
                </a:cxn>
                <a:cxn ang="0">
                  <a:pos x="179" y="255"/>
                </a:cxn>
                <a:cxn ang="0">
                  <a:pos x="109" y="254"/>
                </a:cxn>
                <a:cxn ang="0">
                  <a:pos x="51" y="244"/>
                </a:cxn>
                <a:cxn ang="0">
                  <a:pos x="19" y="229"/>
                </a:cxn>
                <a:cxn ang="0">
                  <a:pos x="0" y="205"/>
                </a:cxn>
                <a:cxn ang="0">
                  <a:pos x="120" y="187"/>
                </a:cxn>
                <a:cxn ang="0">
                  <a:pos x="309" y="156"/>
                </a:cxn>
                <a:cxn ang="0">
                  <a:pos x="544" y="119"/>
                </a:cxn>
                <a:cxn ang="0">
                  <a:pos x="742" y="71"/>
                </a:cxn>
                <a:cxn ang="0">
                  <a:pos x="926" y="26"/>
                </a:cxn>
                <a:cxn ang="0">
                  <a:pos x="1020" y="9"/>
                </a:cxn>
                <a:cxn ang="0">
                  <a:pos x="1098" y="0"/>
                </a:cxn>
                <a:cxn ang="0">
                  <a:pos x="1165" y="2"/>
                </a:cxn>
                <a:cxn ang="0">
                  <a:pos x="1211" y="7"/>
                </a:cxn>
                <a:cxn ang="0">
                  <a:pos x="1254" y="27"/>
                </a:cxn>
                <a:cxn ang="0">
                  <a:pos x="1288" y="71"/>
                </a:cxn>
                <a:cxn ang="0">
                  <a:pos x="1301" y="117"/>
                </a:cxn>
                <a:cxn ang="0">
                  <a:pos x="1316" y="148"/>
                </a:cxn>
                <a:cxn ang="0">
                  <a:pos x="1344" y="159"/>
                </a:cxn>
                <a:cxn ang="0">
                  <a:pos x="1384" y="156"/>
                </a:cxn>
                <a:cxn ang="0">
                  <a:pos x="1412" y="145"/>
                </a:cxn>
                <a:cxn ang="0">
                  <a:pos x="1412" y="548"/>
                </a:cxn>
              </a:cxnLst>
              <a:rect l="0" t="0" r="r" b="b"/>
              <a:pathLst>
                <a:path w="1413" h="549">
                  <a:moveTo>
                    <a:pt x="1412" y="548"/>
                  </a:moveTo>
                  <a:lnTo>
                    <a:pt x="1316" y="537"/>
                  </a:lnTo>
                  <a:lnTo>
                    <a:pt x="1237" y="524"/>
                  </a:lnTo>
                  <a:lnTo>
                    <a:pt x="1179" y="511"/>
                  </a:lnTo>
                  <a:lnTo>
                    <a:pt x="1118" y="499"/>
                  </a:lnTo>
                  <a:lnTo>
                    <a:pt x="1060" y="493"/>
                  </a:lnTo>
                  <a:lnTo>
                    <a:pt x="1000" y="495"/>
                  </a:lnTo>
                  <a:lnTo>
                    <a:pt x="939" y="499"/>
                  </a:lnTo>
                  <a:lnTo>
                    <a:pt x="894" y="482"/>
                  </a:lnTo>
                  <a:lnTo>
                    <a:pt x="962" y="440"/>
                  </a:lnTo>
                  <a:lnTo>
                    <a:pt x="1005" y="411"/>
                  </a:lnTo>
                  <a:lnTo>
                    <a:pt x="1043" y="381"/>
                  </a:lnTo>
                  <a:lnTo>
                    <a:pt x="1069" y="348"/>
                  </a:lnTo>
                  <a:lnTo>
                    <a:pt x="962" y="383"/>
                  </a:lnTo>
                  <a:lnTo>
                    <a:pt x="855" y="418"/>
                  </a:lnTo>
                  <a:lnTo>
                    <a:pt x="783" y="436"/>
                  </a:lnTo>
                  <a:lnTo>
                    <a:pt x="670" y="449"/>
                  </a:lnTo>
                  <a:lnTo>
                    <a:pt x="597" y="449"/>
                  </a:lnTo>
                  <a:lnTo>
                    <a:pt x="531" y="444"/>
                  </a:lnTo>
                  <a:lnTo>
                    <a:pt x="486" y="427"/>
                  </a:lnTo>
                  <a:lnTo>
                    <a:pt x="459" y="407"/>
                  </a:lnTo>
                  <a:lnTo>
                    <a:pt x="527" y="389"/>
                  </a:lnTo>
                  <a:lnTo>
                    <a:pt x="572" y="365"/>
                  </a:lnTo>
                  <a:lnTo>
                    <a:pt x="599" y="339"/>
                  </a:lnTo>
                  <a:lnTo>
                    <a:pt x="634" y="308"/>
                  </a:lnTo>
                  <a:lnTo>
                    <a:pt x="544" y="334"/>
                  </a:lnTo>
                  <a:lnTo>
                    <a:pt x="463" y="348"/>
                  </a:lnTo>
                  <a:lnTo>
                    <a:pt x="378" y="356"/>
                  </a:lnTo>
                  <a:lnTo>
                    <a:pt x="303" y="352"/>
                  </a:lnTo>
                  <a:lnTo>
                    <a:pt x="254" y="334"/>
                  </a:lnTo>
                  <a:lnTo>
                    <a:pt x="233" y="312"/>
                  </a:lnTo>
                  <a:lnTo>
                    <a:pt x="281" y="291"/>
                  </a:lnTo>
                  <a:lnTo>
                    <a:pt x="313" y="269"/>
                  </a:lnTo>
                  <a:lnTo>
                    <a:pt x="341" y="244"/>
                  </a:lnTo>
                  <a:lnTo>
                    <a:pt x="339" y="229"/>
                  </a:lnTo>
                  <a:lnTo>
                    <a:pt x="262" y="246"/>
                  </a:lnTo>
                  <a:lnTo>
                    <a:pt x="179" y="255"/>
                  </a:lnTo>
                  <a:lnTo>
                    <a:pt x="109" y="254"/>
                  </a:lnTo>
                  <a:lnTo>
                    <a:pt x="51" y="244"/>
                  </a:lnTo>
                  <a:lnTo>
                    <a:pt x="19" y="229"/>
                  </a:lnTo>
                  <a:lnTo>
                    <a:pt x="0" y="205"/>
                  </a:lnTo>
                  <a:lnTo>
                    <a:pt x="120" y="187"/>
                  </a:lnTo>
                  <a:lnTo>
                    <a:pt x="309" y="156"/>
                  </a:lnTo>
                  <a:lnTo>
                    <a:pt x="544" y="119"/>
                  </a:lnTo>
                  <a:lnTo>
                    <a:pt x="742" y="71"/>
                  </a:lnTo>
                  <a:lnTo>
                    <a:pt x="926" y="26"/>
                  </a:lnTo>
                  <a:lnTo>
                    <a:pt x="1020" y="9"/>
                  </a:lnTo>
                  <a:lnTo>
                    <a:pt x="1098" y="0"/>
                  </a:lnTo>
                  <a:lnTo>
                    <a:pt x="1165" y="2"/>
                  </a:lnTo>
                  <a:lnTo>
                    <a:pt x="1211" y="7"/>
                  </a:lnTo>
                  <a:lnTo>
                    <a:pt x="1254" y="27"/>
                  </a:lnTo>
                  <a:lnTo>
                    <a:pt x="1288" y="71"/>
                  </a:lnTo>
                  <a:lnTo>
                    <a:pt x="1301" y="117"/>
                  </a:lnTo>
                  <a:lnTo>
                    <a:pt x="1316" y="148"/>
                  </a:lnTo>
                  <a:lnTo>
                    <a:pt x="1344" y="159"/>
                  </a:lnTo>
                  <a:lnTo>
                    <a:pt x="1384" y="156"/>
                  </a:lnTo>
                  <a:lnTo>
                    <a:pt x="1412" y="145"/>
                  </a:lnTo>
                  <a:lnTo>
                    <a:pt x="1412" y="54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2785" y="355"/>
              <a:ext cx="187" cy="198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2976" y="583"/>
              <a:ext cx="1413" cy="549"/>
            </a:xfrm>
            <a:custGeom>
              <a:avLst/>
              <a:gdLst/>
              <a:ahLst/>
              <a:cxnLst>
                <a:cxn ang="0">
                  <a:pos x="0" y="548"/>
                </a:cxn>
                <a:cxn ang="0">
                  <a:pos x="96" y="537"/>
                </a:cxn>
                <a:cxn ang="0">
                  <a:pos x="175" y="524"/>
                </a:cxn>
                <a:cxn ang="0">
                  <a:pos x="233" y="511"/>
                </a:cxn>
                <a:cxn ang="0">
                  <a:pos x="294" y="499"/>
                </a:cxn>
                <a:cxn ang="0">
                  <a:pos x="352" y="493"/>
                </a:cxn>
                <a:cxn ang="0">
                  <a:pos x="412" y="495"/>
                </a:cxn>
                <a:cxn ang="0">
                  <a:pos x="473" y="499"/>
                </a:cxn>
                <a:cxn ang="0">
                  <a:pos x="518" y="482"/>
                </a:cxn>
                <a:cxn ang="0">
                  <a:pos x="450" y="440"/>
                </a:cxn>
                <a:cxn ang="0">
                  <a:pos x="407" y="411"/>
                </a:cxn>
                <a:cxn ang="0">
                  <a:pos x="369" y="381"/>
                </a:cxn>
                <a:cxn ang="0">
                  <a:pos x="343" y="348"/>
                </a:cxn>
                <a:cxn ang="0">
                  <a:pos x="450" y="383"/>
                </a:cxn>
                <a:cxn ang="0">
                  <a:pos x="557" y="418"/>
                </a:cxn>
                <a:cxn ang="0">
                  <a:pos x="629" y="436"/>
                </a:cxn>
                <a:cxn ang="0">
                  <a:pos x="742" y="449"/>
                </a:cxn>
                <a:cxn ang="0">
                  <a:pos x="815" y="449"/>
                </a:cxn>
                <a:cxn ang="0">
                  <a:pos x="881" y="444"/>
                </a:cxn>
                <a:cxn ang="0">
                  <a:pos x="926" y="427"/>
                </a:cxn>
                <a:cxn ang="0">
                  <a:pos x="953" y="407"/>
                </a:cxn>
                <a:cxn ang="0">
                  <a:pos x="885" y="389"/>
                </a:cxn>
                <a:cxn ang="0">
                  <a:pos x="840" y="365"/>
                </a:cxn>
                <a:cxn ang="0">
                  <a:pos x="809" y="339"/>
                </a:cxn>
                <a:cxn ang="0">
                  <a:pos x="778" y="308"/>
                </a:cxn>
                <a:cxn ang="0">
                  <a:pos x="868" y="334"/>
                </a:cxn>
                <a:cxn ang="0">
                  <a:pos x="949" y="348"/>
                </a:cxn>
                <a:cxn ang="0">
                  <a:pos x="1034" y="356"/>
                </a:cxn>
                <a:cxn ang="0">
                  <a:pos x="1109" y="352"/>
                </a:cxn>
                <a:cxn ang="0">
                  <a:pos x="1158" y="334"/>
                </a:cxn>
                <a:cxn ang="0">
                  <a:pos x="1179" y="312"/>
                </a:cxn>
                <a:cxn ang="0">
                  <a:pos x="1131" y="291"/>
                </a:cxn>
                <a:cxn ang="0">
                  <a:pos x="1099" y="269"/>
                </a:cxn>
                <a:cxn ang="0">
                  <a:pos x="1071" y="244"/>
                </a:cxn>
                <a:cxn ang="0">
                  <a:pos x="1073" y="229"/>
                </a:cxn>
                <a:cxn ang="0">
                  <a:pos x="1150" y="246"/>
                </a:cxn>
                <a:cxn ang="0">
                  <a:pos x="1233" y="255"/>
                </a:cxn>
                <a:cxn ang="0">
                  <a:pos x="1311" y="253"/>
                </a:cxn>
                <a:cxn ang="0">
                  <a:pos x="1361" y="244"/>
                </a:cxn>
                <a:cxn ang="0">
                  <a:pos x="1393" y="229"/>
                </a:cxn>
                <a:cxn ang="0">
                  <a:pos x="1412" y="205"/>
                </a:cxn>
                <a:cxn ang="0">
                  <a:pos x="1292" y="187"/>
                </a:cxn>
                <a:cxn ang="0">
                  <a:pos x="1087" y="158"/>
                </a:cxn>
                <a:cxn ang="0">
                  <a:pos x="868" y="119"/>
                </a:cxn>
                <a:cxn ang="0">
                  <a:pos x="670" y="71"/>
                </a:cxn>
                <a:cxn ang="0">
                  <a:pos x="486" y="26"/>
                </a:cxn>
                <a:cxn ang="0">
                  <a:pos x="392" y="9"/>
                </a:cxn>
                <a:cxn ang="0">
                  <a:pos x="314" y="0"/>
                </a:cxn>
                <a:cxn ang="0">
                  <a:pos x="247" y="2"/>
                </a:cxn>
                <a:cxn ang="0">
                  <a:pos x="201" y="7"/>
                </a:cxn>
                <a:cxn ang="0">
                  <a:pos x="158" y="27"/>
                </a:cxn>
                <a:cxn ang="0">
                  <a:pos x="124" y="71"/>
                </a:cxn>
                <a:cxn ang="0">
                  <a:pos x="111" y="117"/>
                </a:cxn>
                <a:cxn ang="0">
                  <a:pos x="96" y="148"/>
                </a:cxn>
                <a:cxn ang="0">
                  <a:pos x="68" y="159"/>
                </a:cxn>
                <a:cxn ang="0">
                  <a:pos x="28" y="156"/>
                </a:cxn>
                <a:cxn ang="0">
                  <a:pos x="0" y="145"/>
                </a:cxn>
                <a:cxn ang="0">
                  <a:pos x="0" y="548"/>
                </a:cxn>
              </a:cxnLst>
              <a:rect l="0" t="0" r="r" b="b"/>
              <a:pathLst>
                <a:path w="1413" h="549">
                  <a:moveTo>
                    <a:pt x="0" y="548"/>
                  </a:moveTo>
                  <a:lnTo>
                    <a:pt x="96" y="537"/>
                  </a:lnTo>
                  <a:lnTo>
                    <a:pt x="175" y="524"/>
                  </a:lnTo>
                  <a:lnTo>
                    <a:pt x="233" y="511"/>
                  </a:lnTo>
                  <a:lnTo>
                    <a:pt x="294" y="499"/>
                  </a:lnTo>
                  <a:lnTo>
                    <a:pt x="352" y="493"/>
                  </a:lnTo>
                  <a:lnTo>
                    <a:pt x="412" y="495"/>
                  </a:lnTo>
                  <a:lnTo>
                    <a:pt x="473" y="499"/>
                  </a:lnTo>
                  <a:lnTo>
                    <a:pt x="518" y="482"/>
                  </a:lnTo>
                  <a:lnTo>
                    <a:pt x="450" y="440"/>
                  </a:lnTo>
                  <a:lnTo>
                    <a:pt x="407" y="411"/>
                  </a:lnTo>
                  <a:lnTo>
                    <a:pt x="369" y="381"/>
                  </a:lnTo>
                  <a:lnTo>
                    <a:pt x="343" y="348"/>
                  </a:lnTo>
                  <a:lnTo>
                    <a:pt x="450" y="383"/>
                  </a:lnTo>
                  <a:lnTo>
                    <a:pt x="557" y="418"/>
                  </a:lnTo>
                  <a:lnTo>
                    <a:pt x="629" y="436"/>
                  </a:lnTo>
                  <a:lnTo>
                    <a:pt x="742" y="449"/>
                  </a:lnTo>
                  <a:lnTo>
                    <a:pt x="815" y="449"/>
                  </a:lnTo>
                  <a:lnTo>
                    <a:pt x="881" y="444"/>
                  </a:lnTo>
                  <a:lnTo>
                    <a:pt x="926" y="427"/>
                  </a:lnTo>
                  <a:lnTo>
                    <a:pt x="953" y="407"/>
                  </a:lnTo>
                  <a:lnTo>
                    <a:pt x="885" y="389"/>
                  </a:lnTo>
                  <a:lnTo>
                    <a:pt x="840" y="365"/>
                  </a:lnTo>
                  <a:lnTo>
                    <a:pt x="809" y="339"/>
                  </a:lnTo>
                  <a:lnTo>
                    <a:pt x="778" y="308"/>
                  </a:lnTo>
                  <a:lnTo>
                    <a:pt x="868" y="334"/>
                  </a:lnTo>
                  <a:lnTo>
                    <a:pt x="949" y="348"/>
                  </a:lnTo>
                  <a:lnTo>
                    <a:pt x="1034" y="356"/>
                  </a:lnTo>
                  <a:lnTo>
                    <a:pt x="1109" y="352"/>
                  </a:lnTo>
                  <a:lnTo>
                    <a:pt x="1158" y="334"/>
                  </a:lnTo>
                  <a:lnTo>
                    <a:pt x="1179" y="312"/>
                  </a:lnTo>
                  <a:lnTo>
                    <a:pt x="1131" y="291"/>
                  </a:lnTo>
                  <a:lnTo>
                    <a:pt x="1099" y="269"/>
                  </a:lnTo>
                  <a:lnTo>
                    <a:pt x="1071" y="244"/>
                  </a:lnTo>
                  <a:lnTo>
                    <a:pt x="1073" y="229"/>
                  </a:lnTo>
                  <a:lnTo>
                    <a:pt x="1150" y="246"/>
                  </a:lnTo>
                  <a:lnTo>
                    <a:pt x="1233" y="255"/>
                  </a:lnTo>
                  <a:lnTo>
                    <a:pt x="1311" y="253"/>
                  </a:lnTo>
                  <a:lnTo>
                    <a:pt x="1361" y="244"/>
                  </a:lnTo>
                  <a:lnTo>
                    <a:pt x="1393" y="229"/>
                  </a:lnTo>
                  <a:lnTo>
                    <a:pt x="1412" y="205"/>
                  </a:lnTo>
                  <a:lnTo>
                    <a:pt x="1292" y="187"/>
                  </a:lnTo>
                  <a:lnTo>
                    <a:pt x="1087" y="158"/>
                  </a:lnTo>
                  <a:lnTo>
                    <a:pt x="868" y="119"/>
                  </a:lnTo>
                  <a:lnTo>
                    <a:pt x="670" y="71"/>
                  </a:lnTo>
                  <a:lnTo>
                    <a:pt x="486" y="26"/>
                  </a:lnTo>
                  <a:lnTo>
                    <a:pt x="392" y="9"/>
                  </a:lnTo>
                  <a:lnTo>
                    <a:pt x="314" y="0"/>
                  </a:lnTo>
                  <a:lnTo>
                    <a:pt x="247" y="2"/>
                  </a:lnTo>
                  <a:lnTo>
                    <a:pt x="201" y="7"/>
                  </a:lnTo>
                  <a:lnTo>
                    <a:pt x="158" y="27"/>
                  </a:lnTo>
                  <a:lnTo>
                    <a:pt x="124" y="71"/>
                  </a:lnTo>
                  <a:lnTo>
                    <a:pt x="111" y="117"/>
                  </a:lnTo>
                  <a:lnTo>
                    <a:pt x="96" y="148"/>
                  </a:lnTo>
                  <a:lnTo>
                    <a:pt x="68" y="159"/>
                  </a:lnTo>
                  <a:lnTo>
                    <a:pt x="28" y="156"/>
                  </a:lnTo>
                  <a:lnTo>
                    <a:pt x="0" y="145"/>
                  </a:lnTo>
                  <a:lnTo>
                    <a:pt x="0" y="54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000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716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12D160D-7661-4F82-A7BA-49122287B1AC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04C17FB-E7D6-4412-9C5D-9CD9AD9AA9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mtClean="0"/>
              <a:t>RESPIRATORY HOME CARE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mtClean="0"/>
              <a:t>Teresa Lanier, B.Th., RRT-NPS, RCP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a Respiratory Therapist in the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001000" cy="51054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Addition services ..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Enteral</a:t>
            </a:r>
            <a:r>
              <a:rPr lang="en-US" dirty="0" smtClean="0"/>
              <a:t> Therapy</a:t>
            </a:r>
          </a:p>
          <a:p>
            <a:pPr>
              <a:buNone/>
            </a:pPr>
            <a:r>
              <a:rPr lang="en-US" dirty="0" smtClean="0"/>
              <a:t>In home PT / INR testing</a:t>
            </a:r>
          </a:p>
          <a:p>
            <a:pPr>
              <a:buNone/>
            </a:pPr>
            <a:r>
              <a:rPr lang="en-US" dirty="0" smtClean="0"/>
              <a:t>Power Wheelchairs</a:t>
            </a:r>
          </a:p>
          <a:p>
            <a:pPr>
              <a:buNone/>
            </a:pPr>
            <a:r>
              <a:rPr lang="en-US" dirty="0" smtClean="0"/>
              <a:t>Personal Emergency Response System</a:t>
            </a:r>
          </a:p>
          <a:p>
            <a:pPr>
              <a:buNone/>
            </a:pPr>
            <a:r>
              <a:rPr lang="en-US" sz="2800" dirty="0" smtClean="0"/>
              <a:t>        </a:t>
            </a:r>
            <a:r>
              <a:rPr lang="en-US" sz="2800" dirty="0" smtClean="0">
                <a:solidFill>
                  <a:schemeClr val="tx2"/>
                </a:solidFill>
              </a:rPr>
              <a:t>last but not least…..</a:t>
            </a:r>
          </a:p>
          <a:p>
            <a:pPr>
              <a:buNone/>
            </a:pPr>
            <a:r>
              <a:rPr lang="en-US" sz="8000" dirty="0" smtClean="0">
                <a:solidFill>
                  <a:srgbClr val="FFFF00"/>
                </a:solidFill>
              </a:rPr>
              <a:t>….</a:t>
            </a:r>
            <a:r>
              <a:rPr lang="en-US" sz="8000" dirty="0" smtClean="0">
                <a:solidFill>
                  <a:srgbClr val="C00000"/>
                </a:solidFill>
              </a:rPr>
              <a:t>ADVOCACY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Struggles of Respiratory Home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/>
              <a:t>Maintaining Compliance with therapy</a:t>
            </a:r>
          </a:p>
          <a:p>
            <a:r>
              <a:rPr lang="en-US" dirty="0" smtClean="0"/>
              <a:t>Communication barriers</a:t>
            </a:r>
          </a:p>
          <a:p>
            <a:r>
              <a:rPr lang="en-US" dirty="0" smtClean="0"/>
              <a:t>Patient Cost of Healthcare and equipment</a:t>
            </a:r>
          </a:p>
          <a:p>
            <a:r>
              <a:rPr lang="en-US" dirty="0" smtClean="0"/>
              <a:t>Safety of Care-givers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Struggles of Respiratory Home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82000" cy="5181600"/>
          </a:xfrm>
        </p:spPr>
        <p:txBody>
          <a:bodyPr/>
          <a:lstStyle/>
          <a:p>
            <a:pPr>
              <a:buNone/>
            </a:pPr>
            <a:endParaRPr lang="en-US" sz="72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7200" dirty="0" smtClean="0">
                <a:solidFill>
                  <a:srgbClr val="C00000"/>
                </a:solidFill>
              </a:rPr>
              <a:t>REIMBURSEMENT</a:t>
            </a:r>
          </a:p>
          <a:p>
            <a:pPr>
              <a:buNone/>
            </a:pPr>
            <a:r>
              <a:rPr lang="en-US" sz="4400" dirty="0" smtClean="0"/>
              <a:t>                Insurance</a:t>
            </a:r>
          </a:p>
          <a:p>
            <a:pPr>
              <a:buNone/>
            </a:pPr>
            <a:r>
              <a:rPr lang="en-US" sz="4400" dirty="0" smtClean="0"/>
              <a:t>               Guidelines                     </a:t>
            </a:r>
          </a:p>
          <a:p>
            <a:pPr>
              <a:buNone/>
            </a:pPr>
            <a:r>
              <a:rPr lang="en-US" sz="4400" dirty="0" smtClean="0"/>
              <a:t>               Paperwork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Respiratory Home Care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924800" cy="4781550"/>
          </a:xfrm>
        </p:spPr>
        <p:txBody>
          <a:bodyPr/>
          <a:lstStyle/>
          <a:p>
            <a:r>
              <a:rPr lang="en-US" dirty="0" smtClean="0"/>
              <a:t>Relationships that are built between the therapist, patients and their family</a:t>
            </a:r>
          </a:p>
          <a:p>
            <a:endParaRPr lang="en-US" dirty="0" smtClean="0"/>
          </a:p>
          <a:p>
            <a:r>
              <a:rPr lang="en-US" dirty="0" smtClean="0"/>
              <a:t>Life perspectives – thankfulness for health, abilities, possessions and family</a:t>
            </a:r>
          </a:p>
          <a:p>
            <a:endParaRPr lang="en-US" dirty="0" smtClean="0"/>
          </a:p>
          <a:p>
            <a:r>
              <a:rPr lang="en-US" dirty="0" smtClean="0"/>
              <a:t>Satisfaction of making a difference in someone's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MET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1650"/>
            <a:ext cx="7848600" cy="4857750"/>
          </a:xfrm>
        </p:spPr>
        <p:txBody>
          <a:bodyPr/>
          <a:lstStyle/>
          <a:p>
            <a:r>
              <a:rPr lang="en-US" dirty="0" smtClean="0"/>
              <a:t>Role of a Respiratory Therapist in the  Home </a:t>
            </a:r>
          </a:p>
          <a:p>
            <a:endParaRPr lang="en-US" dirty="0" smtClean="0"/>
          </a:p>
          <a:p>
            <a:r>
              <a:rPr lang="en-US" dirty="0" smtClean="0"/>
              <a:t>Struggles of Respiratory Home Care</a:t>
            </a:r>
          </a:p>
          <a:p>
            <a:endParaRPr lang="en-US" dirty="0" smtClean="0"/>
          </a:p>
          <a:p>
            <a:r>
              <a:rPr lang="en-US" dirty="0" smtClean="0"/>
              <a:t>Benefits of Respiratory Home Care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Questions 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71650"/>
            <a:ext cx="7924800" cy="4857750"/>
          </a:xfrm>
        </p:spPr>
        <p:txBody>
          <a:bodyPr/>
          <a:lstStyle/>
          <a:p>
            <a:pPr>
              <a:buNone/>
            </a:pPr>
            <a:r>
              <a:rPr lang="en-US" sz="9600" dirty="0" smtClean="0"/>
              <a:t>      THANK</a:t>
            </a:r>
          </a:p>
          <a:p>
            <a:pPr>
              <a:buNone/>
            </a:pPr>
            <a:r>
              <a:rPr lang="en-US" sz="9600" dirty="0" smtClean="0"/>
              <a:t>         YOU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HAVE A BLESSED DAY !</a:t>
            </a:r>
          </a:p>
          <a:p>
            <a:pPr>
              <a:buNone/>
            </a:pP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OF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Role of a Respiratory Therapist in the  Home </a:t>
            </a:r>
          </a:p>
          <a:p>
            <a:endParaRPr lang="en-US" dirty="0" smtClean="0"/>
          </a:p>
          <a:p>
            <a:r>
              <a:rPr lang="en-US" dirty="0" smtClean="0"/>
              <a:t>Struggles of Respiratory Home Care</a:t>
            </a:r>
          </a:p>
          <a:p>
            <a:endParaRPr lang="en-US" dirty="0" smtClean="0"/>
          </a:p>
          <a:p>
            <a:r>
              <a:rPr lang="en-US" dirty="0" smtClean="0"/>
              <a:t>Benefits of Respiratory Home Care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a Respiratory Therapist in the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1650"/>
            <a:ext cx="7848600" cy="508635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10 years ago…..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PAP set ups – follow ups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COPD, CH F Education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Oxygen titrations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Oximetry</a:t>
            </a:r>
            <a:r>
              <a:rPr lang="en-US" dirty="0" smtClean="0"/>
              <a:t> (spot checks, overnight)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Respiratory equipment training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Patient assessments</a:t>
            </a:r>
          </a:p>
          <a:p>
            <a:pPr>
              <a:buNone/>
            </a:pPr>
            <a:r>
              <a:rPr lang="en-US" dirty="0" smtClean="0"/>
              <a:t>      Advocacy with doctors and family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a Respiratory  Therapist in the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077200" cy="518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      </a:t>
            </a:r>
            <a:r>
              <a:rPr lang="en-US" dirty="0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Currently…..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Sleep Therapy </a:t>
            </a:r>
            <a:r>
              <a:rPr lang="en-US" dirty="0">
                <a:solidFill>
                  <a:srgbClr val="C00000"/>
                </a:solidFill>
              </a:rPr>
              <a:t>-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Cpap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Bipap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Bipap</a:t>
            </a:r>
            <a:r>
              <a:rPr lang="en-US" dirty="0" smtClean="0"/>
              <a:t> ST</a:t>
            </a:r>
          </a:p>
          <a:p>
            <a:pPr>
              <a:buNone/>
            </a:pPr>
            <a:r>
              <a:rPr lang="en-US" dirty="0" smtClean="0"/>
              <a:t>ASV</a:t>
            </a:r>
          </a:p>
          <a:p>
            <a:pPr>
              <a:buNone/>
            </a:pPr>
            <a:r>
              <a:rPr lang="en-US" dirty="0" smtClean="0"/>
              <a:t>Non- Invasive Ventilation</a:t>
            </a:r>
          </a:p>
          <a:p>
            <a:pPr>
              <a:buNone/>
            </a:pPr>
            <a:r>
              <a:rPr lang="en-US" dirty="0" smtClean="0"/>
              <a:t>Invasive Ventilation         </a:t>
            </a:r>
            <a:r>
              <a:rPr lang="en-US" dirty="0" smtClean="0">
                <a:solidFill>
                  <a:srgbClr val="C00000"/>
                </a:solidFill>
              </a:rPr>
              <a:t>COMPLIANCE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a Respiratory Therapist in the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1650"/>
            <a:ext cx="7772400" cy="508635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COPD – CHF Management </a:t>
            </a:r>
            <a:r>
              <a:rPr lang="en-US" dirty="0" smtClean="0">
                <a:solidFill>
                  <a:srgbClr val="C00000"/>
                </a:solidFill>
              </a:rPr>
              <a:t>-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Education and Assessments</a:t>
            </a:r>
          </a:p>
          <a:p>
            <a:pPr>
              <a:buNone/>
            </a:pPr>
            <a:r>
              <a:rPr lang="en-US" dirty="0" smtClean="0"/>
              <a:t>Nutrition</a:t>
            </a:r>
          </a:p>
          <a:p>
            <a:pPr>
              <a:buNone/>
            </a:pPr>
            <a:r>
              <a:rPr lang="en-US" dirty="0" smtClean="0"/>
              <a:t>Fall and Winter Advice</a:t>
            </a:r>
          </a:p>
          <a:p>
            <a:pPr>
              <a:buNone/>
            </a:pPr>
            <a:r>
              <a:rPr lang="en-US" dirty="0" smtClean="0"/>
              <a:t>Therapy modalities</a:t>
            </a:r>
          </a:p>
          <a:p>
            <a:pPr>
              <a:buNone/>
            </a:pPr>
            <a:r>
              <a:rPr lang="en-US" dirty="0" smtClean="0"/>
              <a:t>Compliance with meds. and therapies</a:t>
            </a:r>
          </a:p>
          <a:p>
            <a:pPr>
              <a:buNone/>
            </a:pPr>
            <a:r>
              <a:rPr lang="en-US" dirty="0" smtClean="0"/>
              <a:t>Train… Re-train… and Train again…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</a:t>
            </a:r>
            <a:r>
              <a:rPr lang="en-US" dirty="0" smtClean="0">
                <a:solidFill>
                  <a:srgbClr val="C00000"/>
                </a:solidFill>
              </a:rPr>
              <a:t>COMPLIANCE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a Respiratory Therapist in the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Oxygen Therapy –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Oxygen Modalities</a:t>
            </a:r>
          </a:p>
          <a:p>
            <a:pPr>
              <a:buNone/>
            </a:pPr>
            <a:r>
              <a:rPr lang="en-US" dirty="0" smtClean="0"/>
              <a:t>Oxygen Titration</a:t>
            </a:r>
          </a:p>
          <a:p>
            <a:pPr>
              <a:buNone/>
            </a:pPr>
            <a:r>
              <a:rPr lang="en-US" dirty="0" smtClean="0"/>
              <a:t>Oxygen Trend Studies</a:t>
            </a:r>
          </a:p>
          <a:p>
            <a:pPr>
              <a:buNone/>
            </a:pPr>
            <a:r>
              <a:rPr lang="en-US" dirty="0" smtClean="0"/>
              <a:t>              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</a:t>
            </a:r>
            <a:r>
              <a:rPr lang="en-US" dirty="0" smtClean="0">
                <a:solidFill>
                  <a:srgbClr val="C00000"/>
                </a:solidFill>
              </a:rPr>
              <a:t>COMPLIANCE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a Respiratory Therapist in the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71650"/>
            <a:ext cx="7924800" cy="508635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Equipment Training –</a:t>
            </a:r>
          </a:p>
          <a:p>
            <a:pPr>
              <a:buNone/>
            </a:pPr>
            <a:r>
              <a:rPr lang="en-US" dirty="0" smtClean="0"/>
              <a:t>Flutter valve</a:t>
            </a:r>
          </a:p>
          <a:p>
            <a:pPr>
              <a:buNone/>
            </a:pPr>
            <a:r>
              <a:rPr lang="en-US" dirty="0" smtClean="0"/>
              <a:t>Nebulizer (portable, stationary) and supplies </a:t>
            </a:r>
          </a:p>
          <a:p>
            <a:pPr>
              <a:buNone/>
            </a:pPr>
            <a:r>
              <a:rPr lang="en-US" dirty="0" smtClean="0"/>
              <a:t>Compressors, Cough Assist</a:t>
            </a:r>
          </a:p>
          <a:p>
            <a:pPr>
              <a:buNone/>
            </a:pPr>
            <a:r>
              <a:rPr lang="en-US" dirty="0" smtClean="0"/>
              <a:t>Suction machine and supplies 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Regulators (straight flow, conserving)</a:t>
            </a:r>
          </a:p>
          <a:p>
            <a:pPr>
              <a:buNone/>
            </a:pPr>
            <a:r>
              <a:rPr lang="en-US" dirty="0" smtClean="0"/>
              <a:t>CPAP, BIPAP, BIPAP ST, ASV,           NIHV, IHV…. and supplies (MASK)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a Respiratory Therapist in the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71650"/>
            <a:ext cx="8153400" cy="493395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Concentrators</a:t>
            </a:r>
          </a:p>
          <a:p>
            <a:pPr>
              <a:buNone/>
            </a:pPr>
            <a:r>
              <a:rPr lang="en-US" dirty="0" smtClean="0"/>
              <a:t>LOX – Liquid </a:t>
            </a:r>
            <a:r>
              <a:rPr lang="en-US" dirty="0" err="1" smtClean="0"/>
              <a:t>Qxygen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POC- portable oxygen concentrators</a:t>
            </a:r>
          </a:p>
          <a:p>
            <a:pPr>
              <a:buNone/>
            </a:pPr>
            <a:r>
              <a:rPr lang="en-US" dirty="0" smtClean="0"/>
              <a:t>             (pulse dose – continuous flow)</a:t>
            </a:r>
          </a:p>
          <a:p>
            <a:pPr>
              <a:buNone/>
            </a:pPr>
            <a:r>
              <a:rPr lang="en-US" dirty="0" smtClean="0"/>
              <a:t>Tanks ( beautiful green tanks)</a:t>
            </a:r>
          </a:p>
          <a:p>
            <a:pPr>
              <a:buNone/>
            </a:pPr>
            <a:r>
              <a:rPr lang="en-US" dirty="0" smtClean="0"/>
              <a:t>AND………..</a:t>
            </a:r>
          </a:p>
          <a:p>
            <a:pPr>
              <a:buNone/>
            </a:pPr>
            <a:r>
              <a:rPr lang="en-US" dirty="0" smtClean="0"/>
              <a:t>DME – wheelchairs, commodes, walkers, </a:t>
            </a:r>
            <a:r>
              <a:rPr lang="en-US" dirty="0" err="1" smtClean="0"/>
              <a:t>rollators</a:t>
            </a:r>
            <a:r>
              <a:rPr lang="en-US" dirty="0" smtClean="0"/>
              <a:t>, canes, transfer benches, shower chairs.. Etc…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a Respiratory Therapist in the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71650"/>
            <a:ext cx="8153400" cy="493395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Bronchodilator Therapy –</a:t>
            </a:r>
          </a:p>
          <a:p>
            <a:pPr>
              <a:buNone/>
            </a:pPr>
            <a:r>
              <a:rPr lang="en-US" dirty="0" smtClean="0"/>
              <a:t>Nebulizers</a:t>
            </a:r>
          </a:p>
          <a:p>
            <a:pPr>
              <a:buNone/>
            </a:pPr>
            <a:r>
              <a:rPr lang="en-US" dirty="0" smtClean="0"/>
              <a:t>MDI’s  -  DPI’s</a:t>
            </a:r>
          </a:p>
          <a:p>
            <a:pPr>
              <a:buNone/>
            </a:pPr>
            <a:r>
              <a:rPr lang="en-US" dirty="0" smtClean="0"/>
              <a:t>Drug Classifications </a:t>
            </a:r>
          </a:p>
          <a:p>
            <a:pPr>
              <a:buNone/>
            </a:pPr>
            <a:r>
              <a:rPr lang="en-US" dirty="0" smtClean="0"/>
              <a:t>LABA – SABA- Steroids – </a:t>
            </a:r>
            <a:r>
              <a:rPr lang="en-US" dirty="0" err="1" smtClean="0"/>
              <a:t>Anticholinergic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Cost of therapy… </a:t>
            </a:r>
          </a:p>
          <a:p>
            <a:pPr>
              <a:buNone/>
            </a:pPr>
            <a:r>
              <a:rPr lang="en-US" dirty="0" smtClean="0"/>
              <a:t>Billing  Medicare … Part B or Part D</a:t>
            </a:r>
            <a:endParaRPr lang="en-US" dirty="0"/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                                    COMPLIANCE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cal design template">
  <a:themeElements>
    <a:clrScheme name="Office Theme 1">
      <a:dk1>
        <a:srgbClr val="000000"/>
      </a:dk1>
      <a:lt1>
        <a:srgbClr val="FFFFFF"/>
      </a:lt1>
      <a:dk2>
        <a:srgbClr val="7F00FF"/>
      </a:dk2>
      <a:lt2>
        <a:srgbClr val="FAFD00"/>
      </a:lt2>
      <a:accent1>
        <a:srgbClr val="B50069"/>
      </a:accent1>
      <a:accent2>
        <a:srgbClr val="FF7F00"/>
      </a:accent2>
      <a:accent3>
        <a:srgbClr val="C0AAFF"/>
      </a:accent3>
      <a:accent4>
        <a:srgbClr val="DADADA"/>
      </a:accent4>
      <a:accent5>
        <a:srgbClr val="D7AAB9"/>
      </a:accent5>
      <a:accent6>
        <a:srgbClr val="E77200"/>
      </a:accent6>
      <a:hlink>
        <a:srgbClr val="FF00FF"/>
      </a:hlink>
      <a:folHlink>
        <a:srgbClr val="B760F9"/>
      </a:folHlink>
    </a:clrScheme>
    <a:fontScheme name="Office Theme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7F00FF"/>
        </a:dk2>
        <a:lt2>
          <a:srgbClr val="FAFD00"/>
        </a:lt2>
        <a:accent1>
          <a:srgbClr val="B50069"/>
        </a:accent1>
        <a:accent2>
          <a:srgbClr val="FF7F00"/>
        </a:accent2>
        <a:accent3>
          <a:srgbClr val="C0AAFF"/>
        </a:accent3>
        <a:accent4>
          <a:srgbClr val="DADADA"/>
        </a:accent4>
        <a:accent5>
          <a:srgbClr val="D7AAB9"/>
        </a:accent5>
        <a:accent6>
          <a:srgbClr val="E77200"/>
        </a:accent6>
        <a:hlink>
          <a:srgbClr val="FF00FF"/>
        </a:hlink>
        <a:folHlink>
          <a:srgbClr val="B760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B760F9"/>
        </a:lt1>
        <a:dk2>
          <a:srgbClr val="7B00E4"/>
        </a:dk2>
        <a:lt2>
          <a:srgbClr val="280049"/>
        </a:lt2>
        <a:accent1>
          <a:srgbClr val="FFFFFF"/>
        </a:accent1>
        <a:accent2>
          <a:srgbClr val="FFFF00"/>
        </a:accent2>
        <a:accent3>
          <a:srgbClr val="D8B6FB"/>
        </a:accent3>
        <a:accent4>
          <a:srgbClr val="000000"/>
        </a:accent4>
        <a:accent5>
          <a:srgbClr val="FFFFFF"/>
        </a:accent5>
        <a:accent6>
          <a:srgbClr val="E7E700"/>
        </a:accent6>
        <a:hlink>
          <a:srgbClr val="FF00FF"/>
        </a:hlink>
        <a:folHlink>
          <a:srgbClr val="DFB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DADADA"/>
        </a:lt2>
        <a:accent1>
          <a:srgbClr val="F2F2F2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F7F7F7"/>
        </a:accent5>
        <a:accent6>
          <a:srgbClr val="838383"/>
        </a:accent6>
        <a:hlink>
          <a:srgbClr val="DADADA"/>
        </a:hlink>
        <a:folHlink>
          <a:srgbClr val="67676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Medical design template</Template>
  <TotalTime>673</TotalTime>
  <Words>470</Words>
  <Application>Microsoft Office PowerPoint</Application>
  <PresentationFormat>On-screen Show (4:3)</PresentationFormat>
  <Paragraphs>140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Medical design template</vt:lpstr>
      <vt:lpstr>RESPIRATORY HOME CARE</vt:lpstr>
      <vt:lpstr>TOPICS OF DISCUSSION</vt:lpstr>
      <vt:lpstr>Role of a Respiratory Therapist in the Home</vt:lpstr>
      <vt:lpstr>Role of a Respiratory  Therapist in the Home</vt:lpstr>
      <vt:lpstr>Role of a Respiratory Therapist in the Home</vt:lpstr>
      <vt:lpstr>Role of a Respiratory Therapist in the Home</vt:lpstr>
      <vt:lpstr>Role of a Respiratory Therapist in the Home</vt:lpstr>
      <vt:lpstr>Role of a Respiratory Therapist in the Home</vt:lpstr>
      <vt:lpstr>Role of a Respiratory Therapist in the Home</vt:lpstr>
      <vt:lpstr>Role of a Respiratory Therapist in the Home</vt:lpstr>
      <vt:lpstr>Struggles of Respiratory Home Care</vt:lpstr>
      <vt:lpstr>Struggles of Respiratory Home Care</vt:lpstr>
      <vt:lpstr>Benefits of Respiratory Home Care </vt:lpstr>
      <vt:lpstr>OBJECTIVES MET ?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RESPIRATORY HOME CARE</dc:title>
  <dc:creator>teresa lanier</dc:creator>
  <cp:lastModifiedBy>teresa lanier</cp:lastModifiedBy>
  <cp:revision>58</cp:revision>
  <dcterms:created xsi:type="dcterms:W3CDTF">2016-09-02T00:59:15Z</dcterms:created>
  <dcterms:modified xsi:type="dcterms:W3CDTF">2016-09-15T19:49:50Z</dcterms:modified>
</cp:coreProperties>
</file>