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sldIdLst>
    <p:sldId id="256" r:id="rId2"/>
    <p:sldId id="257" r:id="rId3"/>
    <p:sldId id="286" r:id="rId4"/>
    <p:sldId id="287" r:id="rId5"/>
    <p:sldId id="288" r:id="rId6"/>
    <p:sldId id="294" r:id="rId7"/>
    <p:sldId id="289" r:id="rId8"/>
    <p:sldId id="290" r:id="rId9"/>
    <p:sldId id="291" r:id="rId10"/>
    <p:sldId id="292" r:id="rId11"/>
    <p:sldId id="269" r:id="rId12"/>
    <p:sldId id="273" r:id="rId13"/>
    <p:sldId id="293" r:id="rId14"/>
    <p:sldId id="266"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21D"/>
    <a:srgbClr val="6699FF"/>
    <a:srgbClr val="99CCFF"/>
    <a:srgbClr val="0000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74" autoAdjust="0"/>
    <p:restoredTop sz="67047" autoAdjust="0"/>
  </p:normalViewPr>
  <p:slideViewPr>
    <p:cSldViewPr>
      <p:cViewPr varScale="1">
        <p:scale>
          <a:sx n="57" d="100"/>
          <a:sy n="57" d="100"/>
        </p:scale>
        <p:origin x="1637" y="48"/>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D3AD1E-7558-4BD5-86B9-8A72E208A317}" type="datetimeFigureOut">
              <a:rPr lang="en-US" smtClean="0"/>
              <a:t>9/15/2016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4CF38-8494-4F23-8F81-1FBCF6000E81}" type="slidenum">
              <a:rPr lang="en-US" smtClean="0"/>
              <a:t>‹#›</a:t>
            </a:fld>
            <a:endParaRPr lang="en-US"/>
          </a:p>
        </p:txBody>
      </p:sp>
    </p:spTree>
    <p:extLst>
      <p:ext uri="{BB962C8B-B14F-4D97-AF65-F5344CB8AC3E}">
        <p14:creationId xmlns:p14="http://schemas.microsoft.com/office/powerpoint/2010/main" val="2235590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medicare.gov/supplierdirectory/search.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Good afternoon/morning everyone. I’m glad you could join me today as I talk about the Medicare Durable Medical Equipment, Prosthetics, Orthotics, and Supplies – or DMEPOS – Competitive Bidding Program. My name is &lt;NAME&gt;; I’m the Competitive Bidding Liaison for the &lt;CBA&gt;.  </a:t>
            </a:r>
          </a:p>
          <a:p>
            <a:endParaRPr lang="en-US" dirty="0"/>
          </a:p>
        </p:txBody>
      </p:sp>
      <p:sp>
        <p:nvSpPr>
          <p:cNvPr id="4" name="Slide Number Placeholder 3"/>
          <p:cNvSpPr>
            <a:spLocks noGrp="1"/>
          </p:cNvSpPr>
          <p:nvPr>
            <p:ph type="sldNum" sz="quarter" idx="10"/>
          </p:nvPr>
        </p:nvSpPr>
        <p:spPr/>
        <p:txBody>
          <a:bodyPr/>
          <a:lstStyle/>
          <a:p>
            <a:fld id="{8864CF38-8494-4F23-8F81-1FBCF6000E81}" type="slidenum">
              <a:rPr lang="en-US" smtClean="0"/>
              <a:t>1</a:t>
            </a:fld>
            <a:endParaRPr lang="en-US"/>
          </a:p>
        </p:txBody>
      </p:sp>
    </p:spTree>
    <p:extLst>
      <p:ext uri="{BB962C8B-B14F-4D97-AF65-F5344CB8AC3E}">
        <p14:creationId xmlns:p14="http://schemas.microsoft.com/office/powerpoint/2010/main" val="42555752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30000"/>
              </a:spcBef>
              <a:defRPr/>
            </a:pPr>
            <a:r>
              <a:rPr lang="en-US" baseline="0" dirty="0" smtClean="0"/>
              <a:t>People with Medicare who’re renting </a:t>
            </a:r>
            <a:r>
              <a:rPr lang="en-US" dirty="0" smtClean="0"/>
              <a:t>certain medical equipment or receiving oxygen or oxygen equipment that’s paid on a monthly basis when the program starts, may have the choice to stay with their current supplier, even if that supplier isn't a contract supplier. Suppliers that don’t get Medicare contracts can elect to become “grandfathered” suppliers and continue to rent equipment to people with Medicare if they were renting the equipment when the program began. This rule applies only to oxygen, oxygen equipment, and certain rented equipment. The person with Original Medicare may continue using the “grandfathered” supplier until the rental period for the equipment ends. </a:t>
            </a:r>
          </a:p>
          <a:p>
            <a:pPr>
              <a:spcBef>
                <a:spcPct val="30000"/>
              </a:spcBef>
              <a:defRPr/>
            </a:pPr>
            <a:r>
              <a:rPr lang="en-US" dirty="0" smtClean="0"/>
              <a:t>Medicare won’t pay for the new equipment rented from a “grandfathered” supplier after the program starts. If a person with Medicare is renting equipment that’s eligible for grandfathering, the supplier will notify consumers in writing 30 business days before the program begins whether it will or won’t become a “grandfathered” supplier.</a:t>
            </a:r>
          </a:p>
          <a:p>
            <a:endParaRPr lang="en-US"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10</a:t>
            </a:fld>
            <a:endParaRPr lang="en-US"/>
          </a:p>
        </p:txBody>
      </p:sp>
    </p:spTree>
    <p:extLst>
      <p:ext uri="{BB962C8B-B14F-4D97-AF65-F5344CB8AC3E}">
        <p14:creationId xmlns:p14="http://schemas.microsoft.com/office/powerpoint/2010/main" val="2906176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timeline, shown here and also on the CBIC website under </a:t>
            </a:r>
            <a:r>
              <a:rPr lang="en-US" sz="1200" i="1" kern="1200" dirty="0" smtClean="0">
                <a:solidFill>
                  <a:schemeClr val="tx1"/>
                </a:solidFill>
                <a:effectLst/>
                <a:latin typeface="+mn-lt"/>
                <a:ea typeface="+mn-ea"/>
                <a:cs typeface="+mn-cs"/>
              </a:rPr>
              <a:t>Important Dates</a:t>
            </a:r>
            <a:r>
              <a:rPr lang="en-US" sz="1200" kern="1200" dirty="0" smtClean="0">
                <a:solidFill>
                  <a:schemeClr val="tx1"/>
                </a:solidFill>
                <a:effectLst/>
                <a:latin typeface="+mn-lt"/>
                <a:ea typeface="+mn-ea"/>
                <a:cs typeface="+mn-cs"/>
              </a:rPr>
              <a:t>, lists the major milestones and dates throughout the process until the round is implemented on January 1, 2017. Some milestones include: </a:t>
            </a:r>
          </a:p>
          <a:p>
            <a:r>
              <a:rPr lang="en-US" sz="120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Winter 2016*</a:t>
            </a:r>
            <a:r>
              <a:rPr lang="en-US" sz="1200" b="0" i="0" kern="1200" dirty="0" smtClean="0">
                <a:solidFill>
                  <a:schemeClr val="tx1"/>
                </a:solidFill>
                <a:effectLst/>
                <a:latin typeface="+mn-lt"/>
                <a:ea typeface="+mn-ea"/>
                <a:cs typeface="+mn-cs"/>
              </a:rPr>
              <a:t>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CMS announces single payment amounts, begins contracting process</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Spring 2016*</a:t>
            </a:r>
            <a:r>
              <a:rPr lang="en-US" sz="1200" b="0" i="0" kern="1200" dirty="0" smtClean="0">
                <a:solidFill>
                  <a:schemeClr val="tx1"/>
                </a:solidFill>
                <a:effectLst/>
                <a:latin typeface="+mn-lt"/>
                <a:ea typeface="+mn-ea"/>
                <a:cs typeface="+mn-cs"/>
              </a:rPr>
              <a:t>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CMS announces contract suppliers, begins contract supplier education campaign</a:t>
            </a:r>
          </a:p>
          <a:p>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Spring 2016*</a:t>
            </a:r>
            <a:r>
              <a:rPr lang="en-US" sz="1200" b="0" i="0" kern="1200" dirty="0" smtClean="0">
                <a:solidFill>
                  <a:schemeClr val="tx1"/>
                </a:solidFill>
                <a:effectLst/>
                <a:latin typeface="+mn-lt"/>
                <a:ea typeface="+mn-ea"/>
                <a:cs typeface="+mn-cs"/>
              </a:rPr>
              <a:t>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CMS begins supplier, referral agent, and beneficiary education campaign</a:t>
            </a:r>
          </a:p>
          <a:p>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July 1, 2016*</a:t>
            </a:r>
            <a:r>
              <a:rPr lang="en-US" sz="1200" b="0" i="0" kern="1200" dirty="0" smtClean="0">
                <a:solidFill>
                  <a:schemeClr val="tx1"/>
                </a:solidFill>
                <a:effectLst/>
                <a:latin typeface="+mn-lt"/>
                <a:ea typeface="+mn-ea"/>
                <a:cs typeface="+mn-cs"/>
              </a:rPr>
              <a:t>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Implementation of Round 2 Recompete and the national mail-order recompete contracts and prices</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11</a:t>
            </a:fld>
            <a:endParaRPr lang="en-US"/>
          </a:p>
        </p:txBody>
      </p:sp>
    </p:spTree>
    <p:extLst>
      <p:ext uri="{BB962C8B-B14F-4D97-AF65-F5344CB8AC3E}">
        <p14:creationId xmlns:p14="http://schemas.microsoft.com/office/powerpoint/2010/main" val="10559405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timeline, shown here and also on the CBIC website under </a:t>
            </a:r>
            <a:r>
              <a:rPr lang="en-US" sz="1200" i="1" kern="1200" dirty="0" smtClean="0">
                <a:solidFill>
                  <a:schemeClr val="tx1"/>
                </a:solidFill>
                <a:effectLst/>
                <a:latin typeface="+mn-lt"/>
                <a:ea typeface="+mn-ea"/>
                <a:cs typeface="+mn-cs"/>
              </a:rPr>
              <a:t>Important Dates</a:t>
            </a:r>
            <a:r>
              <a:rPr lang="en-US" sz="1200" kern="1200" dirty="0" smtClean="0">
                <a:solidFill>
                  <a:schemeClr val="tx1"/>
                </a:solidFill>
                <a:effectLst/>
                <a:latin typeface="+mn-lt"/>
                <a:ea typeface="+mn-ea"/>
                <a:cs typeface="+mn-cs"/>
              </a:rPr>
              <a:t>, lists the major milestones and dates throughout the process until the round is implemented on January 1, 2017. Some milestones include: </a:t>
            </a:r>
          </a:p>
          <a:p>
            <a:r>
              <a:rPr lang="en-US" sz="1200" kern="1200" dirty="0" smtClean="0">
                <a:solidFill>
                  <a:schemeClr val="tx1"/>
                </a:solidFill>
                <a:effectLst/>
                <a:latin typeface="+mn-lt"/>
                <a:ea typeface="+mn-ea"/>
                <a:cs typeface="+mn-cs"/>
              </a:rPr>
              <a:t> </a:t>
            </a:r>
          </a:p>
          <a:p>
            <a:r>
              <a:rPr lang="en-US" sz="1200" b="1" i="0" kern="1200" dirty="0" smtClean="0">
                <a:solidFill>
                  <a:schemeClr val="tx1"/>
                </a:solidFill>
                <a:effectLst/>
                <a:latin typeface="+mn-lt"/>
                <a:ea typeface="+mn-ea"/>
                <a:cs typeface="+mn-cs"/>
              </a:rPr>
              <a:t>Winter 2016*</a:t>
            </a:r>
            <a:r>
              <a:rPr lang="en-US" sz="1200" b="0" i="0" kern="1200" dirty="0" smtClean="0">
                <a:solidFill>
                  <a:schemeClr val="tx1"/>
                </a:solidFill>
                <a:effectLst/>
                <a:latin typeface="+mn-lt"/>
                <a:ea typeface="+mn-ea"/>
                <a:cs typeface="+mn-cs"/>
              </a:rPr>
              <a:t>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CMS announces single payment amounts, begins contracting process</a:t>
            </a: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Spring 2016*</a:t>
            </a:r>
            <a:r>
              <a:rPr lang="en-US" sz="1200" b="0" i="0" kern="1200" dirty="0" smtClean="0">
                <a:solidFill>
                  <a:schemeClr val="tx1"/>
                </a:solidFill>
                <a:effectLst/>
                <a:latin typeface="+mn-lt"/>
                <a:ea typeface="+mn-ea"/>
                <a:cs typeface="+mn-cs"/>
              </a:rPr>
              <a:t>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CMS announces contract suppliers, begins contract supplier education campaign</a:t>
            </a:r>
          </a:p>
          <a:p>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Spring 2016*</a:t>
            </a:r>
            <a:r>
              <a:rPr lang="en-US" sz="1200" b="0" i="0" kern="1200" dirty="0" smtClean="0">
                <a:solidFill>
                  <a:schemeClr val="tx1"/>
                </a:solidFill>
                <a:effectLst/>
                <a:latin typeface="+mn-lt"/>
                <a:ea typeface="+mn-ea"/>
                <a:cs typeface="+mn-cs"/>
              </a:rPr>
              <a:t>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CMS begins supplier, referral agent, and beneficiary education campaign</a:t>
            </a:r>
          </a:p>
          <a:p>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July 1, 2016*</a:t>
            </a:r>
            <a:r>
              <a:rPr lang="en-US" sz="1200" b="0" i="0" kern="1200" dirty="0" smtClean="0">
                <a:solidFill>
                  <a:schemeClr val="tx1"/>
                </a:solidFill>
                <a:effectLst/>
                <a:latin typeface="+mn-lt"/>
                <a:ea typeface="+mn-ea"/>
                <a:cs typeface="+mn-cs"/>
              </a:rPr>
              <a:t> </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Implementation of Round 2 Recompete and the national mail-order recompete contracts and prices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 are NO-Multi-states, therefore, instead</a:t>
            </a:r>
            <a:r>
              <a:rPr lang="en-US" sz="1200" kern="1200" baseline="0" dirty="0" smtClean="0">
                <a:solidFill>
                  <a:schemeClr val="tx1"/>
                </a:solidFill>
                <a:effectLst/>
                <a:latin typeface="+mn-lt"/>
                <a:ea typeface="+mn-ea"/>
                <a:cs typeface="+mn-cs"/>
              </a:rPr>
              <a:t> of 91 CBAs, </a:t>
            </a:r>
            <a:r>
              <a:rPr lang="en-US" sz="1200" kern="1200" baseline="0" smtClean="0">
                <a:solidFill>
                  <a:schemeClr val="tx1"/>
                </a:solidFill>
                <a:effectLst/>
                <a:latin typeface="+mn-lt"/>
                <a:ea typeface="+mn-ea"/>
                <a:cs typeface="+mn-cs"/>
              </a:rPr>
              <a:t>they are now 117 CBAs</a:t>
            </a:r>
          </a:p>
          <a:p>
            <a:endParaRPr lang="en-US" sz="120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Reminder:  CMS is conducting the Round 2 Recompete in the same geographic areas that were included in Round 2. However, as a result of the Office of Management and Budget’s </a:t>
            </a:r>
            <a:r>
              <a:rPr lang="en-US" sz="1200" b="1" i="0" kern="1200" dirty="0" smtClean="0">
                <a:solidFill>
                  <a:schemeClr val="tx1"/>
                </a:solidFill>
                <a:effectLst/>
                <a:latin typeface="+mn-lt"/>
                <a:ea typeface="+mn-ea"/>
                <a:cs typeface="+mn-cs"/>
              </a:rPr>
              <a:t>updates to the original 91 Round 2 </a:t>
            </a:r>
            <a:r>
              <a:rPr lang="en-US" sz="1200" b="0" i="0" kern="1200" dirty="0" smtClean="0">
                <a:solidFill>
                  <a:schemeClr val="tx1"/>
                </a:solidFill>
                <a:effectLst/>
                <a:latin typeface="+mn-lt"/>
                <a:ea typeface="+mn-ea"/>
                <a:cs typeface="+mn-cs"/>
              </a:rPr>
              <a:t>metropolitan statistical areas (MSA), there are now 90 MSAs for the Round 2 Recompete. Most Round 2 Recompete MSAs have one competitive bidding area (CBA.) However, the three largest MSAs (Chicago, Los Angeles, and New York) are subdivided into multiple CBAs, and CBAs in multi-state MSAs have been defined so that there are no multi-state CBAs. </a:t>
            </a:r>
            <a:r>
              <a:rPr lang="en-US" sz="1200" b="1" i="0" kern="1200" dirty="0" smtClean="0">
                <a:solidFill>
                  <a:schemeClr val="tx1"/>
                </a:solidFill>
                <a:effectLst/>
                <a:latin typeface="+mn-lt"/>
                <a:ea typeface="+mn-ea"/>
                <a:cs typeface="+mn-cs"/>
              </a:rPr>
              <a:t>There are 117 CBAs in the Round 2 Recompete.</a:t>
            </a:r>
          </a:p>
          <a:p>
            <a:r>
              <a:rPr lang="en-US" sz="1200" b="0" i="0" kern="1200" dirty="0" smtClean="0">
                <a:solidFill>
                  <a:schemeClr val="tx1"/>
                </a:solidFill>
                <a:effectLst/>
                <a:latin typeface="+mn-lt"/>
                <a:ea typeface="+mn-ea"/>
                <a:cs typeface="+mn-cs"/>
              </a:rPr>
              <a:t>The national mail-order recompete (mail-order diabetic testing supplies) CBA includes all ZIP codes in all parts of the United States, including the 50 states, the District of Columbia, Puerto Rico, the U.S. Virgin Islands, Guam, and American Samoa.</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12</a:t>
            </a:fld>
            <a:endParaRPr lang="en-US"/>
          </a:p>
        </p:txBody>
      </p:sp>
    </p:spTree>
    <p:extLst>
      <p:ext uri="{BB962C8B-B14F-4D97-AF65-F5344CB8AC3E}">
        <p14:creationId xmlns:p14="http://schemas.microsoft.com/office/powerpoint/2010/main" val="2086387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13</a:t>
            </a:fld>
            <a:endParaRPr lang="en-US"/>
          </a:p>
        </p:txBody>
      </p:sp>
    </p:spTree>
    <p:extLst>
      <p:ext uri="{BB962C8B-B14F-4D97-AF65-F5344CB8AC3E}">
        <p14:creationId xmlns:p14="http://schemas.microsoft.com/office/powerpoint/2010/main" val="1761351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It’s our and CMS’ goal to keep bidders and contract suppliers informed and provide the resources and assistance needed to participate in the Competitive Bidding Program. Helpful tools and information on the program can be found on the CBIC and CMS websites. The NSC website includes enrollment information such as the licensure directory and subcontracting rules. Please be careful when using information from websites as the CBIC is your official source for accurate information related to the program.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Also, keep in mind we participate in numerous educational events, such as this one, to assist stakeholders in understanding the rules that govern the Competitive Bidding Program.  You can view the events for the next three months by going to the CBIC website and clicking on a round and then selecting </a:t>
            </a:r>
            <a:r>
              <a:rPr lang="en-US" sz="1200" i="1" kern="1200" dirty="0" smtClean="0">
                <a:solidFill>
                  <a:schemeClr val="tx1"/>
                </a:solidFill>
                <a:effectLst/>
                <a:latin typeface="+mn-lt"/>
                <a:ea typeface="+mn-ea"/>
                <a:cs typeface="+mn-cs"/>
              </a:rPr>
              <a:t>Educational Information</a:t>
            </a:r>
            <a:r>
              <a:rPr lang="en-US" sz="1200" kern="1200" dirty="0" smtClean="0">
                <a:solidFill>
                  <a:schemeClr val="tx1"/>
                </a:solidFill>
                <a:effectLst/>
                <a:latin typeface="+mn-lt"/>
                <a:ea typeface="+mn-ea"/>
                <a:cs typeface="+mn-cs"/>
              </a:rPr>
              <a:t>. Next, click on Education Events. You’ll see the event, date, location, and who may attend – and a link with additional information if it’s an open event.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But, that’s not all…</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14</a:t>
            </a:fld>
            <a:endParaRPr lang="en-US"/>
          </a:p>
        </p:txBody>
      </p:sp>
    </p:spTree>
    <p:extLst>
      <p:ext uri="{BB962C8B-B14F-4D97-AF65-F5344CB8AC3E}">
        <p14:creationId xmlns:p14="http://schemas.microsoft.com/office/powerpoint/2010/main" val="1840920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addition to the tools and information on the websites, you also have a team of dedicated and knowledgeable competitive bidding liaisons and customer service representatives– all eager to help you with your questions. The customer service center is open between 9 a.m. to 7 p.m. prevailing Eastern Time, Monday through Friday. Hours  will be extended to 9 p.m. prevailing Eastern Time during the last two weeks of the registration and bidding windows.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other ways of contacting the CBIC, go to the “Contact Us” link on the homepage. Click on either the “Contact Us” link located on the top navigation bar or the  “Contact Us” icon in the lower left hand corner. You’ll have access to:</a:t>
            </a:r>
          </a:p>
          <a:p>
            <a:r>
              <a:rPr lang="en-US"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Customer Service Center phone number</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CBIC e-mail  and mailing addresses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 Competitive Bidding Liaisons directory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DME MAC phone numbers and website links for claims questions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Sign-up for </a:t>
            </a:r>
            <a:r>
              <a:rPr lang="en-US" sz="1200" i="1" kern="1200" dirty="0" smtClean="0">
                <a:solidFill>
                  <a:schemeClr val="tx1"/>
                </a:solidFill>
                <a:effectLst/>
                <a:latin typeface="+mn-lt"/>
                <a:ea typeface="+mn-ea"/>
                <a:cs typeface="+mn-cs"/>
              </a:rPr>
              <a:t>E-mail Updates </a:t>
            </a:r>
            <a:r>
              <a:rPr lang="en-US" sz="1200" kern="1200" dirty="0" smtClean="0">
                <a:solidFill>
                  <a:schemeClr val="tx1"/>
                </a:solidFill>
                <a:effectLst/>
                <a:latin typeface="+mn-lt"/>
                <a:ea typeface="+mn-ea"/>
                <a:cs typeface="+mn-cs"/>
              </a:rPr>
              <a:t>to receive the latest information. You can also sign up on the homepage from either the top navigation bar or the </a:t>
            </a:r>
            <a:r>
              <a:rPr lang="en-US" sz="1200" i="1" kern="1200" dirty="0" smtClean="0">
                <a:solidFill>
                  <a:schemeClr val="tx1"/>
                </a:solidFill>
                <a:effectLst/>
                <a:latin typeface="+mn-lt"/>
                <a:ea typeface="+mn-ea"/>
                <a:cs typeface="+mn-cs"/>
              </a:rPr>
              <a:t>Email Updates</a:t>
            </a:r>
            <a:r>
              <a:rPr lang="en-US" sz="1200" kern="1200" dirty="0" smtClean="0">
                <a:solidFill>
                  <a:schemeClr val="tx1"/>
                </a:solidFill>
                <a:effectLst/>
                <a:latin typeface="+mn-lt"/>
                <a:ea typeface="+mn-ea"/>
                <a:cs typeface="+mn-cs"/>
              </a:rPr>
              <a:t> icon in the lower left hand corner.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And eChat, which is accessible throughout the CBIC website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are here to assist you, so…</a:t>
            </a: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15</a:t>
            </a:fld>
            <a:endParaRPr lang="en-US"/>
          </a:p>
        </p:txBody>
      </p:sp>
    </p:spTree>
    <p:extLst>
      <p:ext uri="{BB962C8B-B14F-4D97-AF65-F5344CB8AC3E}">
        <p14:creationId xmlns:p14="http://schemas.microsoft.com/office/powerpoint/2010/main" val="348102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16</a:t>
            </a:fld>
            <a:endParaRPr lang="en-US"/>
          </a:p>
        </p:txBody>
      </p:sp>
    </p:spTree>
    <p:extLst>
      <p:ext uri="{BB962C8B-B14F-4D97-AF65-F5344CB8AC3E}">
        <p14:creationId xmlns:p14="http://schemas.microsoft.com/office/powerpoint/2010/main" val="1196822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2</a:t>
            </a:fld>
            <a:endParaRPr lang="en-US"/>
          </a:p>
        </p:txBody>
      </p:sp>
    </p:spTree>
    <p:extLst>
      <p:ext uri="{BB962C8B-B14F-4D97-AF65-F5344CB8AC3E}">
        <p14:creationId xmlns:p14="http://schemas.microsoft.com/office/powerpoint/2010/main" val="3754284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program is designed to ensure that people with Original Medicare</a:t>
            </a:r>
            <a:r>
              <a:rPr lang="en-US" baseline="0" dirty="0" smtClean="0"/>
              <a:t> </a:t>
            </a:r>
            <a:r>
              <a:rPr lang="en-US" dirty="0" smtClean="0"/>
              <a:t>continue to get quality supplies while saving money. The term mail-order means items shipped or delivered at home by a variety of delivery methods. Under the National Mail-Order Program, a Medicare national mail-order contract supplier must be used for Medicare to pay for diabetic testing supplies that are delivered at home. People who don’t want their diabetic testing supplies delivered at home can go to any local store that’s enrolled with Medicare and buy them there. Due to new requirements in the Medicare law, Medicare’s allowed payment amount is the same for mail-order and non-mail-order diabetic testing supplies. National mail-order contract suppliers can’t charge more than the deductible and 20% coinsurance. Local stores also can’t charge more than the deductible and 20% coinsurance if they accept assignment, which means they accept Medicare’s allowed amount as payment in full. </a:t>
            </a:r>
          </a:p>
          <a:p>
            <a:r>
              <a:rPr lang="en-US" dirty="0" smtClean="0"/>
              <a:t>The National Mail-Order Program prohibits contract suppliers from influencing or incentivizing people to switch their current glucose monitor and testing supplies brand to another brand. This prohibition is called the anti-switching rule. The anti-switching rule requires contract suppliers to provide the brand of testing supplies that works with the consumers glucose monitor. If the contract supplier doesn't carry that brand of testing supplies, the consumer may ask the contract supplier about alternative brands. However, the supplier can’t be the one to initiate this conversation. </a:t>
            </a:r>
          </a:p>
          <a:p>
            <a:r>
              <a:rPr lang="en-US" dirty="0" smtClean="0"/>
              <a:t> </a:t>
            </a:r>
          </a:p>
          <a:p>
            <a:endParaRPr lang="en-US" dirty="0" smtClean="0"/>
          </a:p>
          <a:p>
            <a:endParaRPr lang="en-US"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3</a:t>
            </a:fld>
            <a:endParaRPr lang="en-US"/>
          </a:p>
        </p:txBody>
      </p:sp>
    </p:spTree>
    <p:extLst>
      <p:ext uri="{BB962C8B-B14F-4D97-AF65-F5344CB8AC3E}">
        <p14:creationId xmlns:p14="http://schemas.microsoft.com/office/powerpoint/2010/main" val="3710131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4</a:t>
            </a:fld>
            <a:endParaRPr lang="en-US"/>
          </a:p>
        </p:txBody>
      </p:sp>
    </p:spTree>
    <p:extLst>
      <p:ext uri="{BB962C8B-B14F-4D97-AF65-F5344CB8AC3E}">
        <p14:creationId xmlns:p14="http://schemas.microsoft.com/office/powerpoint/2010/main" val="2196622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5</a:t>
            </a:fld>
            <a:endParaRPr lang="en-US"/>
          </a:p>
        </p:txBody>
      </p:sp>
    </p:spTree>
    <p:extLst>
      <p:ext uri="{BB962C8B-B14F-4D97-AF65-F5344CB8AC3E}">
        <p14:creationId xmlns:p14="http://schemas.microsoft.com/office/powerpoint/2010/main" val="4241752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Seven product </a:t>
            </a:r>
            <a:r>
              <a:rPr lang="en-US" sz="1200" b="1" kern="1200" smtClean="0">
                <a:solidFill>
                  <a:schemeClr val="tx1"/>
                </a:solidFill>
                <a:effectLst/>
                <a:latin typeface="+mn-lt"/>
                <a:ea typeface="+mn-ea"/>
                <a:cs typeface="+mn-cs"/>
              </a:rPr>
              <a:t>categories:</a:t>
            </a:r>
          </a:p>
          <a:p>
            <a:endParaRPr lang="en-US" sz="1200" b="1"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Enteral Nutrients, Equipment and Supplies</a:t>
            </a:r>
          </a:p>
          <a:p>
            <a:r>
              <a:rPr lang="en-US" sz="1200" b="0" i="0" kern="1200" dirty="0" smtClean="0">
                <a:solidFill>
                  <a:schemeClr val="tx1"/>
                </a:solidFill>
                <a:effectLst/>
                <a:latin typeface="+mn-lt"/>
                <a:ea typeface="+mn-ea"/>
                <a:cs typeface="+mn-cs"/>
              </a:rPr>
              <a:t>General Home Equipment and Related Supplies and Accessories</a:t>
            </a:r>
          </a:p>
          <a:p>
            <a:pPr lvl="1"/>
            <a:r>
              <a:rPr lang="en-US" sz="1200" b="0" i="0" kern="1200" dirty="0" smtClean="0">
                <a:solidFill>
                  <a:schemeClr val="tx1"/>
                </a:solidFill>
                <a:effectLst/>
                <a:latin typeface="+mn-lt"/>
                <a:ea typeface="+mn-ea"/>
                <a:cs typeface="+mn-cs"/>
              </a:rPr>
              <a:t>includes hospital beds and related accessories, group 1 and 2 support surfaces, commode chairs, patient lifts, and seat lifts</a:t>
            </a:r>
          </a:p>
          <a:p>
            <a:r>
              <a:rPr lang="en-US" sz="1200" b="0" i="0" kern="1200" dirty="0" smtClean="0">
                <a:solidFill>
                  <a:schemeClr val="tx1"/>
                </a:solidFill>
                <a:effectLst/>
                <a:latin typeface="+mn-lt"/>
                <a:ea typeface="+mn-ea"/>
                <a:cs typeface="+mn-cs"/>
              </a:rPr>
              <a:t>Nebulizers and Related Supplies</a:t>
            </a:r>
          </a:p>
          <a:p>
            <a:r>
              <a:rPr lang="en-US" sz="1200" b="0" i="0" kern="1200" dirty="0" smtClean="0">
                <a:solidFill>
                  <a:schemeClr val="tx1"/>
                </a:solidFill>
                <a:effectLst/>
                <a:latin typeface="+mn-lt"/>
                <a:ea typeface="+mn-ea"/>
                <a:cs typeface="+mn-cs"/>
              </a:rPr>
              <a:t>Negative Pressure Wound Therapy (NPWT) Pumps and Related Supplies and Accessories</a:t>
            </a:r>
          </a:p>
          <a:p>
            <a:r>
              <a:rPr lang="en-US" sz="1200" b="0" i="0" kern="1200" dirty="0" smtClean="0">
                <a:solidFill>
                  <a:schemeClr val="tx1"/>
                </a:solidFill>
                <a:effectLst/>
                <a:latin typeface="+mn-lt"/>
                <a:ea typeface="+mn-ea"/>
                <a:cs typeface="+mn-cs"/>
              </a:rPr>
              <a:t>Respiratory Equipment and Related Supplies and Accessories</a:t>
            </a:r>
          </a:p>
          <a:p>
            <a:pPr lvl="1"/>
            <a:r>
              <a:rPr lang="en-US" sz="1200" b="0" i="0" kern="1200" dirty="0" smtClean="0">
                <a:solidFill>
                  <a:schemeClr val="tx1"/>
                </a:solidFill>
                <a:effectLst/>
                <a:latin typeface="+mn-lt"/>
                <a:ea typeface="+mn-ea"/>
                <a:cs typeface="+mn-cs"/>
              </a:rPr>
              <a:t>includes oxygen, oxygen equipment, and supplies; continuous positive airway pressure (CPAP) devices and respiratory assist devices (RADs) and related supplies and accessories</a:t>
            </a:r>
          </a:p>
          <a:p>
            <a:r>
              <a:rPr lang="en-US" sz="1200" b="0" i="0" kern="1200" dirty="0" smtClean="0">
                <a:solidFill>
                  <a:schemeClr val="tx1"/>
                </a:solidFill>
                <a:effectLst/>
                <a:latin typeface="+mn-lt"/>
                <a:ea typeface="+mn-ea"/>
                <a:cs typeface="+mn-cs"/>
              </a:rPr>
              <a:t>Standard Mobility Equipment and Related Accessories</a:t>
            </a:r>
          </a:p>
          <a:p>
            <a:pPr lvl="1"/>
            <a:r>
              <a:rPr lang="en-US" sz="1200" b="0" i="0" kern="1200" dirty="0" smtClean="0">
                <a:solidFill>
                  <a:schemeClr val="tx1"/>
                </a:solidFill>
                <a:effectLst/>
                <a:latin typeface="+mn-lt"/>
                <a:ea typeface="+mn-ea"/>
                <a:cs typeface="+mn-cs"/>
              </a:rPr>
              <a:t>includes walkers, standard power and manual wheelchairs, scooters, and related accessories</a:t>
            </a:r>
          </a:p>
          <a:p>
            <a:r>
              <a:rPr lang="en-US" sz="1200" b="0" i="0" kern="1200" dirty="0" smtClean="0">
                <a:solidFill>
                  <a:schemeClr val="tx1"/>
                </a:solidFill>
                <a:effectLst/>
                <a:latin typeface="+mn-lt"/>
                <a:ea typeface="+mn-ea"/>
                <a:cs typeface="+mn-cs"/>
              </a:rPr>
              <a:t>Transcutaneous Electrical Nerve Stimulation (TENS) Devices and Supplies</a:t>
            </a:r>
          </a:p>
          <a:p>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The national mail-order recompete of the DMEPOS Competitive Bidding Program includes diabetic testing supplies and occurs at the same time as the Round 2 Recompete. The national mail-order recompete includes all parts of the United States, including the 50 states, the District of Columbia, Puerto Rico, the U.S. Virgin Islands, Guam and American Samoa. </a:t>
            </a:r>
          </a:p>
          <a:p>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6</a:t>
            </a:fld>
            <a:endParaRPr lang="en-US"/>
          </a:p>
        </p:txBody>
      </p:sp>
    </p:spTree>
    <p:extLst>
      <p:ext uri="{BB962C8B-B14F-4D97-AF65-F5344CB8AC3E}">
        <p14:creationId xmlns:p14="http://schemas.microsoft.com/office/powerpoint/2010/main" val="3449002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Competitive Bidding Program applies to people who have Original Medicare and whose permanent residence is in a ZIP code that is part of a competitive bidding area (CBA), or if they get certain items while visiting a CBA. A permanent residence is the address where Social Security mails a person’s benefits check. </a:t>
            </a:r>
          </a:p>
          <a:p>
            <a:r>
              <a:rPr lang="en-US" dirty="0" smtClean="0"/>
              <a:t>Round 1 and Round 2 CBAs</a:t>
            </a:r>
            <a:r>
              <a:rPr lang="en-US" baseline="0" dirty="0" smtClean="0"/>
              <a:t> are in</a:t>
            </a:r>
            <a:r>
              <a:rPr lang="en-US" dirty="0" smtClean="0"/>
              <a:t> metropolitan statistical areas (</a:t>
            </a:r>
            <a:r>
              <a:rPr lang="en-US" baseline="0" dirty="0" smtClean="0"/>
              <a:t>MSAs). The National Mail-Order Program CBA includes all ZIP codes in all parts of the United States. </a:t>
            </a:r>
          </a:p>
          <a:p>
            <a:r>
              <a:rPr lang="en-US" dirty="0" smtClean="0"/>
              <a:t>To find out if a ZIP code is in a CBA, visit </a:t>
            </a:r>
            <a:r>
              <a:rPr lang="en-US" dirty="0" smtClean="0">
                <a:hlinkClick r:id="rId3"/>
              </a:rPr>
              <a:t>Medicare.gov/supplier</a:t>
            </a:r>
            <a:r>
              <a:rPr lang="en-US" dirty="0" smtClean="0"/>
              <a:t> or call 1-800-MEDICARE (1-800-633-4227). TTY users call 1-877-486-2048. </a:t>
            </a:r>
          </a:p>
          <a:p>
            <a:r>
              <a:rPr lang="en-US" dirty="0" smtClean="0"/>
              <a:t>Members of Medicare Advantage Plans, can use any suppliers designated by that plan. The plan will notify its members if the supplier is changing. You may also contact the plan to find out if there is a change.</a:t>
            </a:r>
          </a:p>
          <a:p>
            <a:endParaRPr lang="en-US" dirty="0" smtClean="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7</a:t>
            </a:fld>
            <a:endParaRPr lang="en-US"/>
          </a:p>
        </p:txBody>
      </p:sp>
    </p:spTree>
    <p:extLst>
      <p:ext uri="{BB962C8B-B14F-4D97-AF65-F5344CB8AC3E}">
        <p14:creationId xmlns:p14="http://schemas.microsoft.com/office/powerpoint/2010/main" val="1867528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8</a:t>
            </a:fld>
            <a:endParaRPr lang="en-US"/>
          </a:p>
        </p:txBody>
      </p:sp>
    </p:spTree>
    <p:extLst>
      <p:ext uri="{BB962C8B-B14F-4D97-AF65-F5344CB8AC3E}">
        <p14:creationId xmlns:p14="http://schemas.microsoft.com/office/powerpoint/2010/main" val="1263049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64CF38-8494-4F23-8F81-1FBCF6000E81}" type="slidenum">
              <a:rPr lang="en-US" smtClean="0"/>
              <a:t>9</a:t>
            </a:fld>
            <a:endParaRPr lang="en-US"/>
          </a:p>
        </p:txBody>
      </p:sp>
    </p:spTree>
    <p:extLst>
      <p:ext uri="{BB962C8B-B14F-4D97-AF65-F5344CB8AC3E}">
        <p14:creationId xmlns:p14="http://schemas.microsoft.com/office/powerpoint/2010/main" val="1325677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3769B5F-A608-408A-B3B4-90B0FBA0FB0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9B5F-A608-408A-B3B4-90B0FBA0FB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9B5F-A608-408A-B3B4-90B0FBA0FB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769B5F-A608-408A-B3B4-90B0FBA0FB0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3769B5F-A608-408A-B3B4-90B0FBA0FB0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69B5F-A608-408A-B3B4-90B0FBA0FB0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769B5F-A608-408A-B3B4-90B0FBA0FB0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769B5F-A608-408A-B3B4-90B0FBA0FB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769B5F-A608-408A-B3B4-90B0FBA0FB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769B5F-A608-408A-B3B4-90B0FBA0FB0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3769B5F-A608-408A-B3B4-90B0FBA0FB0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3769B5F-A608-408A-B3B4-90B0FBA0FB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medicare.gov/"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dmecompetitivebid.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www.palmettogba.com/NSC" TargetMode="External"/><Relationship Id="rId4" Type="http://schemas.openxmlformats.org/officeDocument/2006/relationships/hyperlink" Target="http://www.cms.gov/dmeposcompetitivebid"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edicare.gov/supplie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400" b="1" dirty="0" smtClean="0">
                <a:solidFill>
                  <a:schemeClr val="accent5">
                    <a:lumMod val="50000"/>
                  </a:schemeClr>
                </a:solidFill>
                <a:latin typeface="Arial Black" panose="020B0A04020102020204" pitchFamily="34" charset="0"/>
              </a:rPr>
              <a:t>Competitive Bidding Program</a:t>
            </a:r>
            <a:endParaRPr lang="en-US" sz="4400" b="1" dirty="0">
              <a:solidFill>
                <a:schemeClr val="accent5">
                  <a:lumMod val="50000"/>
                </a:schemeClr>
              </a:solidFill>
              <a:latin typeface="Arial Black" panose="020B0A04020102020204" pitchFamily="34" charset="0"/>
            </a:endParaRPr>
          </a:p>
        </p:txBody>
      </p:sp>
      <p:sp>
        <p:nvSpPr>
          <p:cNvPr id="2" name="Title 1"/>
          <p:cNvSpPr>
            <a:spLocks noGrp="1"/>
          </p:cNvSpPr>
          <p:nvPr>
            <p:ph type="ctrTitle"/>
          </p:nvPr>
        </p:nvSpPr>
        <p:spPr>
          <a:xfrm>
            <a:off x="76200" y="1505930"/>
            <a:ext cx="8991600" cy="1470025"/>
          </a:xfrm>
          <a:solidFill>
            <a:schemeClr val="tx2">
              <a:lumMod val="50000"/>
            </a:schemeClr>
          </a:solidFill>
        </p:spPr>
        <p:txBody>
          <a:bodyPr>
            <a:normAutofit/>
          </a:bodyPr>
          <a:lstStyle/>
          <a:p>
            <a:r>
              <a:rPr lang="en-US" sz="2000" b="1" dirty="0" smtClean="0"/>
              <a:t>Durable Medical Equipment, Prosthetics, Orthotics, and Supplies (DMEPOS)</a:t>
            </a:r>
            <a:endParaRPr lang="en-US" sz="2000" b="1" dirty="0"/>
          </a:p>
        </p:txBody>
      </p:sp>
      <p:pic>
        <p:nvPicPr>
          <p:cNvPr id="4" name="Picture 2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57199" y="5943600"/>
            <a:ext cx="2327747" cy="500919"/>
          </a:xfrm>
          <a:prstGeom prst="rect">
            <a:avLst/>
          </a:prstGeom>
          <a:noFill/>
          <a:ln w="9525">
            <a:noFill/>
            <a:miter lim="800000"/>
            <a:headEnd/>
            <a:tailEnd/>
          </a:ln>
        </p:spPr>
      </p:pic>
      <p:pic>
        <p:nvPicPr>
          <p:cNvPr id="5" name="Picture 19"/>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195242" y="6034573"/>
            <a:ext cx="1485900" cy="510777"/>
          </a:xfrm>
          <a:prstGeom prst="rect">
            <a:avLst/>
          </a:prstGeom>
          <a:noFill/>
          <a:ln w="9525">
            <a:noFill/>
            <a:miter lim="800000"/>
            <a:headEnd/>
            <a:tailEnd/>
          </a:ln>
        </p:spPr>
      </p:pic>
    </p:spTree>
    <p:extLst>
      <p:ext uri="{BB962C8B-B14F-4D97-AF65-F5344CB8AC3E}">
        <p14:creationId xmlns:p14="http://schemas.microsoft.com/office/powerpoint/2010/main" val="2793838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9080"/>
            <a:ext cx="9144000" cy="1143000"/>
          </a:xfrm>
          <a:solidFill>
            <a:schemeClr val="tx2">
              <a:lumMod val="50000"/>
            </a:schemeClr>
          </a:solidFill>
        </p:spPr>
        <p:txBody>
          <a:bodyPr/>
          <a:lstStyle/>
          <a:p>
            <a:pPr algn="ctr"/>
            <a:r>
              <a:rPr lang="en-US" dirty="0">
                <a:solidFill>
                  <a:schemeClr val="bg1"/>
                </a:solidFill>
                <a:latin typeface="Arial Black" panose="020B0A04020102020204" pitchFamily="34" charset="0"/>
                <a:cs typeface="Arial" charset="0"/>
              </a:rPr>
              <a:t>Stay With Current Supplier </a:t>
            </a:r>
            <a:endParaRPr lang="en-US" dirty="0">
              <a:solidFill>
                <a:schemeClr val="bg1"/>
              </a:solidFill>
              <a:latin typeface="Arial Black" panose="020B0A04020102020204" pitchFamily="34" charset="0"/>
            </a:endParaRPr>
          </a:p>
        </p:txBody>
      </p:sp>
      <p:sp>
        <p:nvSpPr>
          <p:cNvPr id="4" name="Content Placeholder 3"/>
          <p:cNvSpPr>
            <a:spLocks noGrp="1"/>
          </p:cNvSpPr>
          <p:nvPr>
            <p:ph sz="quarter" idx="1"/>
          </p:nvPr>
        </p:nvSpPr>
        <p:spPr/>
        <p:txBody>
          <a:bodyPr>
            <a:normAutofit fontScale="92500" lnSpcReduction="20000"/>
          </a:bodyPr>
          <a:lstStyle/>
          <a:p>
            <a:pPr>
              <a:defRPr/>
            </a:pPr>
            <a:endParaRPr lang="en-US" sz="2800" dirty="0" smtClean="0">
              <a:latin typeface="Arial" panose="020B0604020202020204" pitchFamily="34" charset="0"/>
              <a:cs typeface="Arial" panose="020B0604020202020204" pitchFamily="34" charset="0"/>
            </a:endParaRPr>
          </a:p>
          <a:p>
            <a:pPr>
              <a:defRPr/>
            </a:pPr>
            <a:r>
              <a:rPr lang="en-US" sz="2800" dirty="0" smtClean="0">
                <a:latin typeface="Arial" panose="020B0604020202020204" pitchFamily="34" charset="0"/>
                <a:cs typeface="Arial" panose="020B0604020202020204" pitchFamily="34" charset="0"/>
              </a:rPr>
              <a:t>Can </a:t>
            </a:r>
            <a:r>
              <a:rPr lang="en-US" sz="2800" dirty="0">
                <a:latin typeface="Arial" panose="020B0604020202020204" pitchFamily="34" charset="0"/>
                <a:cs typeface="Arial" panose="020B0604020202020204" pitchFamily="34" charset="0"/>
              </a:rPr>
              <a:t>stay with current non-contract supplier if all of the </a:t>
            </a:r>
            <a:r>
              <a:rPr lang="en-US" sz="2800" dirty="0" smtClean="0">
                <a:latin typeface="Arial" panose="020B0604020202020204" pitchFamily="34" charset="0"/>
                <a:cs typeface="Arial" panose="020B0604020202020204" pitchFamily="34" charset="0"/>
              </a:rPr>
              <a:t>following</a:t>
            </a:r>
          </a:p>
          <a:p>
            <a:pPr marL="0" indent="0">
              <a:buNone/>
              <a:defRPr/>
            </a:pPr>
            <a:endParaRPr lang="en-US" sz="2800" dirty="0">
              <a:latin typeface="Arial" panose="020B0604020202020204" pitchFamily="34" charset="0"/>
              <a:cs typeface="Arial" panose="020B0604020202020204" pitchFamily="34" charset="0"/>
            </a:endParaRPr>
          </a:p>
          <a:p>
            <a:pPr lvl="1">
              <a:defRPr/>
            </a:pPr>
            <a:r>
              <a:rPr lang="en-US" sz="2800" dirty="0">
                <a:latin typeface="Arial" panose="020B0604020202020204" pitchFamily="34" charset="0"/>
                <a:cs typeface="Arial" panose="020B0604020202020204" pitchFamily="34" charset="0"/>
              </a:rPr>
              <a:t>Supplier elects to be “grandfathered” </a:t>
            </a:r>
          </a:p>
          <a:p>
            <a:pPr lvl="1">
              <a:defRPr/>
            </a:pPr>
            <a:r>
              <a:rPr lang="en-US" sz="2800" dirty="0">
                <a:latin typeface="Arial" panose="020B0604020202020204" pitchFamily="34" charset="0"/>
                <a:cs typeface="Arial" panose="020B0604020202020204" pitchFamily="34" charset="0"/>
              </a:rPr>
              <a:t>Beneficiary permanently resides in a CBA</a:t>
            </a:r>
          </a:p>
          <a:p>
            <a:pPr lvl="1">
              <a:defRPr/>
            </a:pPr>
            <a:r>
              <a:rPr lang="en-US" sz="2800" dirty="0">
                <a:latin typeface="Arial" panose="020B0604020202020204" pitchFamily="34" charset="0"/>
                <a:cs typeface="Arial" panose="020B0604020202020204" pitchFamily="34" charset="0"/>
              </a:rPr>
              <a:t>Renting certain equipment or oxygen when program starts in </a:t>
            </a:r>
            <a:r>
              <a:rPr lang="en-US" sz="2800" dirty="0" smtClean="0">
                <a:latin typeface="Arial" panose="020B0604020202020204" pitchFamily="34" charset="0"/>
                <a:cs typeface="Arial" panose="020B0604020202020204" pitchFamily="34" charset="0"/>
              </a:rPr>
              <a:t>CBA</a:t>
            </a:r>
          </a:p>
          <a:p>
            <a:pPr marL="320040" lvl="1" indent="0">
              <a:buNone/>
              <a:defRPr/>
            </a:pPr>
            <a:endParaRPr lang="en-US" sz="2800" dirty="0">
              <a:latin typeface="Arial" panose="020B0604020202020204" pitchFamily="34" charset="0"/>
              <a:cs typeface="Arial" panose="020B0604020202020204" pitchFamily="34" charset="0"/>
            </a:endParaRPr>
          </a:p>
          <a:p>
            <a:pPr>
              <a:defRPr/>
            </a:pPr>
            <a:r>
              <a:rPr lang="en-US" sz="2800" dirty="0">
                <a:latin typeface="Arial" panose="020B0604020202020204" pitchFamily="34" charset="0"/>
                <a:cs typeface="Arial" panose="020B0604020202020204" pitchFamily="34" charset="0"/>
              </a:rPr>
              <a:t>If current non-contract supplier elects </a:t>
            </a:r>
            <a:r>
              <a:rPr lang="en-US" sz="2800" u="sng" dirty="0">
                <a:latin typeface="Arial" panose="020B0604020202020204" pitchFamily="34" charset="0"/>
                <a:cs typeface="Arial" panose="020B0604020202020204" pitchFamily="34" charset="0"/>
              </a:rPr>
              <a:t>not</a:t>
            </a:r>
            <a:r>
              <a:rPr lang="en-US" sz="2800" dirty="0">
                <a:latin typeface="Arial" panose="020B0604020202020204" pitchFamily="34" charset="0"/>
                <a:cs typeface="Arial" panose="020B0604020202020204" pitchFamily="34" charset="0"/>
              </a:rPr>
              <a:t> to be “grandfathered”</a:t>
            </a:r>
          </a:p>
          <a:p>
            <a:pPr lvl="1">
              <a:defRPr/>
            </a:pPr>
            <a:r>
              <a:rPr lang="en-US" sz="2800" dirty="0">
                <a:latin typeface="Arial" panose="020B0604020202020204" pitchFamily="34" charset="0"/>
                <a:cs typeface="Arial" panose="020B0604020202020204" pitchFamily="34" charset="0"/>
              </a:rPr>
              <a:t>Must switch to a contract supplier</a:t>
            </a:r>
          </a:p>
          <a:p>
            <a:pPr marL="0" indent="0" algn="l">
              <a:buNone/>
            </a:pPr>
            <a:endParaRPr lang="en-US" b="1" dirty="0" smtClean="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15240" y="1356360"/>
            <a:ext cx="9144000" cy="91440"/>
          </a:xfrm>
          <a:prstGeom prst="rect">
            <a:avLst/>
          </a:prstGeom>
          <a:solidFill>
            <a:schemeClr val="accent5">
              <a:lumMod val="50000"/>
            </a:schemeClr>
          </a:solidFill>
        </p:spPr>
        <p:txBody>
          <a:bodyPr wrap="square" rtlCol="0">
            <a:spAutoFit/>
          </a:bodyPr>
          <a:lstStyle/>
          <a:p>
            <a:endParaRPr lang="en-US" dirty="0"/>
          </a:p>
        </p:txBody>
      </p:sp>
    </p:spTree>
    <p:extLst>
      <p:ext uri="{BB962C8B-B14F-4D97-AF65-F5344CB8AC3E}">
        <p14:creationId xmlns:p14="http://schemas.microsoft.com/office/powerpoint/2010/main" val="2997038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40042"/>
            <a:ext cx="9144000" cy="91440"/>
          </a:xfrm>
          <a:prstGeom prst="rect">
            <a:avLst/>
          </a:prstGeom>
          <a:solidFill>
            <a:schemeClr val="accent5">
              <a:lumMod val="50000"/>
            </a:schemeClr>
          </a:solidFill>
        </p:spPr>
        <p:txBody>
          <a:bodyPr wrap="square" rtlCol="0">
            <a:spAutoFit/>
          </a:bodyPr>
          <a:lstStyle/>
          <a:p>
            <a:endParaRPr lang="en-US" dirty="0"/>
          </a:p>
        </p:txBody>
      </p:sp>
      <p:sp>
        <p:nvSpPr>
          <p:cNvPr id="2" name="Title 1"/>
          <p:cNvSpPr>
            <a:spLocks noGrp="1"/>
          </p:cNvSpPr>
          <p:nvPr>
            <p:ph type="title" idx="4294967295"/>
          </p:nvPr>
        </p:nvSpPr>
        <p:spPr>
          <a:xfrm>
            <a:off x="0" y="152400"/>
            <a:ext cx="9144000" cy="990600"/>
          </a:xfrm>
          <a:solidFill>
            <a:srgbClr val="002060"/>
          </a:solidFill>
        </p:spPr>
        <p:txBody>
          <a:bodyPr/>
          <a:lstStyle/>
          <a:p>
            <a:pPr algn="ctr"/>
            <a:r>
              <a:rPr lang="en-US" dirty="0" smtClean="0">
                <a:solidFill>
                  <a:schemeClr val="bg1"/>
                </a:solidFill>
                <a:latin typeface="Arial Black" panose="020B0A04020102020204" pitchFamily="34" charset="0"/>
              </a:rPr>
              <a:t>Round 2 Recompete Timeline</a:t>
            </a:r>
            <a:endParaRPr lang="en-US" dirty="0">
              <a:solidFill>
                <a:schemeClr val="bg1"/>
              </a:solidFill>
              <a:latin typeface="Arial Black" panose="020B0A04020102020204" pitchFamily="34" charset="0"/>
            </a:endParaRPr>
          </a:p>
        </p:txBody>
      </p:sp>
      <p:pic>
        <p:nvPicPr>
          <p:cNvPr id="1026" name="Picture 2" descr="Round 2 Recompe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71600"/>
            <a:ext cx="3429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352800" y="2130642"/>
            <a:ext cx="5486400" cy="4401205"/>
          </a:xfrm>
          <a:prstGeom prst="rect">
            <a:avLst/>
          </a:prstGeom>
          <a:noFill/>
        </p:spPr>
        <p:txBody>
          <a:bodyPr wrap="square" rtlCol="0">
            <a:spAutoFit/>
          </a:bodyPr>
          <a:lstStyle/>
          <a:p>
            <a:pPr algn="ctr"/>
            <a:r>
              <a:rPr lang="en-US" sz="2800" b="1" dirty="0" smtClean="0">
                <a:latin typeface="Arial Black" panose="020B0A04020102020204" pitchFamily="34" charset="0"/>
                <a:cs typeface="Arial" panose="020B0604020202020204" pitchFamily="34" charset="0"/>
              </a:rPr>
              <a:t>Where are we NOW?</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Winter 2016*</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CMS </a:t>
            </a:r>
            <a:r>
              <a:rPr lang="en-US" dirty="0" smtClean="0">
                <a:latin typeface="Arial" panose="020B0604020202020204" pitchFamily="34" charset="0"/>
                <a:cs typeface="Arial" panose="020B0604020202020204" pitchFamily="34" charset="0"/>
              </a:rPr>
              <a:t>announced </a:t>
            </a:r>
            <a:r>
              <a:rPr lang="en-US" dirty="0">
                <a:latin typeface="Arial" panose="020B0604020202020204" pitchFamily="34" charset="0"/>
                <a:cs typeface="Arial" panose="020B0604020202020204" pitchFamily="34" charset="0"/>
              </a:rPr>
              <a:t>single payment amounts, begins contracting process</a:t>
            </a:r>
          </a:p>
          <a:p>
            <a:r>
              <a:rPr lang="en-US" b="1" dirty="0">
                <a:latin typeface="Arial" panose="020B0604020202020204" pitchFamily="34" charset="0"/>
                <a:cs typeface="Arial" panose="020B0604020202020204" pitchFamily="34" charset="0"/>
              </a:rPr>
              <a:t>Spring 2016*</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CMS </a:t>
            </a:r>
            <a:r>
              <a:rPr lang="en-US" dirty="0" smtClean="0">
                <a:latin typeface="Arial" panose="020B0604020202020204" pitchFamily="34" charset="0"/>
                <a:cs typeface="Arial" panose="020B0604020202020204" pitchFamily="34" charset="0"/>
              </a:rPr>
              <a:t>announced </a:t>
            </a:r>
            <a:r>
              <a:rPr lang="en-US" dirty="0">
                <a:latin typeface="Arial" panose="020B0604020202020204" pitchFamily="34" charset="0"/>
                <a:cs typeface="Arial" panose="020B0604020202020204" pitchFamily="34" charset="0"/>
              </a:rPr>
              <a:t>contract suppliers, begins contract supplier education campaign</a:t>
            </a:r>
          </a:p>
          <a:p>
            <a:r>
              <a:rPr lang="en-US" b="1" dirty="0">
                <a:latin typeface="Arial" panose="020B0604020202020204" pitchFamily="34" charset="0"/>
                <a:cs typeface="Arial" panose="020B0604020202020204" pitchFamily="34" charset="0"/>
              </a:rPr>
              <a:t>Spring 2016*</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CMS begins supplier, referral agent, and beneficiary education campaign</a:t>
            </a:r>
          </a:p>
          <a:p>
            <a:r>
              <a:rPr lang="en-US" b="1" dirty="0">
                <a:latin typeface="Arial" panose="020B0604020202020204" pitchFamily="34" charset="0"/>
                <a:cs typeface="Arial" panose="020B0604020202020204" pitchFamily="34" charset="0"/>
              </a:rPr>
              <a:t>July 1, 2016*</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Implementation of Round 2 Recompete and the national mail-order recompete contracts and prices</a:t>
            </a:r>
          </a:p>
          <a:p>
            <a:endParaRPr lang="en-US" dirty="0"/>
          </a:p>
        </p:txBody>
      </p:sp>
    </p:spTree>
    <p:extLst>
      <p:ext uri="{BB962C8B-B14F-4D97-AF65-F5344CB8AC3E}">
        <p14:creationId xmlns:p14="http://schemas.microsoft.com/office/powerpoint/2010/main" val="3528543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40042"/>
            <a:ext cx="9144000" cy="91440"/>
          </a:xfrm>
          <a:prstGeom prst="rect">
            <a:avLst/>
          </a:prstGeom>
          <a:solidFill>
            <a:schemeClr val="accent5">
              <a:lumMod val="50000"/>
            </a:schemeClr>
          </a:solidFill>
        </p:spPr>
        <p:txBody>
          <a:bodyPr wrap="square" rtlCol="0">
            <a:spAutoFit/>
          </a:bodyPr>
          <a:lstStyle/>
          <a:p>
            <a:endParaRPr lang="en-US" dirty="0"/>
          </a:p>
        </p:txBody>
      </p:sp>
      <p:sp>
        <p:nvSpPr>
          <p:cNvPr id="2" name="Title 1"/>
          <p:cNvSpPr>
            <a:spLocks noGrp="1"/>
          </p:cNvSpPr>
          <p:nvPr>
            <p:ph type="title" idx="4294967295"/>
          </p:nvPr>
        </p:nvSpPr>
        <p:spPr>
          <a:xfrm>
            <a:off x="0" y="152400"/>
            <a:ext cx="9144000" cy="990600"/>
          </a:xfrm>
          <a:solidFill>
            <a:srgbClr val="002060"/>
          </a:solidFill>
        </p:spPr>
        <p:txBody>
          <a:bodyPr/>
          <a:lstStyle/>
          <a:p>
            <a:pPr algn="ctr"/>
            <a:r>
              <a:rPr lang="en-US" dirty="0" smtClean="0">
                <a:solidFill>
                  <a:schemeClr val="bg1"/>
                </a:solidFill>
                <a:latin typeface="Arial Black" panose="020B0A04020102020204" pitchFamily="34" charset="0"/>
              </a:rPr>
              <a:t>Round 2 Recompete </a:t>
            </a:r>
            <a:endParaRPr lang="en-US" dirty="0">
              <a:solidFill>
                <a:schemeClr val="bg1"/>
              </a:solidFill>
              <a:latin typeface="Arial Black" panose="020B0A04020102020204" pitchFamily="34" charset="0"/>
            </a:endParaRPr>
          </a:p>
        </p:txBody>
      </p:sp>
      <p:pic>
        <p:nvPicPr>
          <p:cNvPr id="1026" name="Picture 2" descr="Round 2 Recompe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71600"/>
            <a:ext cx="34290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352800" y="2130642"/>
            <a:ext cx="54864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Round 2 and national mail-order program contract periods expire on </a:t>
            </a:r>
            <a:r>
              <a:rPr lang="en-US" b="1" dirty="0">
                <a:latin typeface="Arial" panose="020B0604020202020204" pitchFamily="34" charset="0"/>
                <a:cs typeface="Arial" panose="020B0604020202020204" pitchFamily="34" charset="0"/>
              </a:rPr>
              <a:t>June 30, 2016</a:t>
            </a:r>
            <a:r>
              <a:rPr lang="en-US"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rgbClr val="FF0000"/>
                </a:solidFill>
                <a:latin typeface="Arial" panose="020B0604020202020204" pitchFamily="34" charset="0"/>
                <a:cs typeface="Arial" panose="020B0604020202020204" pitchFamily="34" charset="0"/>
              </a:rPr>
              <a:t>Round 2 Recompete </a:t>
            </a:r>
            <a:r>
              <a:rPr lang="en-US" dirty="0">
                <a:latin typeface="Arial" panose="020B0604020202020204" pitchFamily="34" charset="0"/>
                <a:cs typeface="Arial" panose="020B0604020202020204" pitchFamily="34" charset="0"/>
              </a:rPr>
              <a:t>and </a:t>
            </a:r>
            <a:r>
              <a:rPr lang="en-US" dirty="0">
                <a:solidFill>
                  <a:srgbClr val="FF0000"/>
                </a:solidFill>
                <a:latin typeface="Arial" panose="020B0604020202020204" pitchFamily="34" charset="0"/>
                <a:cs typeface="Arial" panose="020B0604020202020204" pitchFamily="34" charset="0"/>
              </a:rPr>
              <a:t>the national mail-order recompete</a:t>
            </a:r>
            <a:r>
              <a:rPr lang="en-US" dirty="0">
                <a:latin typeface="Arial" panose="020B0604020202020204" pitchFamily="34" charset="0"/>
                <a:cs typeface="Arial" panose="020B0604020202020204" pitchFamily="34" charset="0"/>
              </a:rPr>
              <a:t> contracts are effective on </a:t>
            </a:r>
            <a:r>
              <a:rPr lang="en-US" b="1" dirty="0">
                <a:latin typeface="Arial" panose="020B0604020202020204" pitchFamily="34" charset="0"/>
                <a:cs typeface="Arial" panose="020B0604020202020204" pitchFamily="34" charset="0"/>
              </a:rPr>
              <a:t>July 1, 2016 </a:t>
            </a:r>
            <a:r>
              <a:rPr lang="en-US" dirty="0">
                <a:latin typeface="Arial" panose="020B0604020202020204" pitchFamily="34" charset="0"/>
                <a:cs typeface="Arial" panose="020B0604020202020204" pitchFamily="34" charset="0"/>
              </a:rPr>
              <a:t>and expires on </a:t>
            </a:r>
            <a:r>
              <a:rPr lang="en-US" b="1" dirty="0">
                <a:latin typeface="Arial" panose="020B0604020202020204" pitchFamily="34" charset="0"/>
                <a:cs typeface="Arial" panose="020B0604020202020204" pitchFamily="34" charset="0"/>
              </a:rPr>
              <a:t>December 31, 2018.</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national mail-order recompete CBA includes </a:t>
            </a:r>
            <a:r>
              <a:rPr lang="en-US" b="1" u="sng" dirty="0">
                <a:latin typeface="Arial" panose="020B0604020202020204" pitchFamily="34" charset="0"/>
                <a:cs typeface="Arial" panose="020B0604020202020204" pitchFamily="34" charset="0"/>
              </a:rPr>
              <a:t>all parts of the United States</a:t>
            </a:r>
            <a:r>
              <a:rPr lang="en-US" dirty="0">
                <a:latin typeface="Arial" panose="020B0604020202020204" pitchFamily="34" charset="0"/>
                <a:cs typeface="Arial" panose="020B0604020202020204" pitchFamily="34" charset="0"/>
              </a:rPr>
              <a:t>, including the 50 states, the District of Columbia, Puerto Rico, the U.S. Virgin Islands, Guam, and American Samoa.</a:t>
            </a:r>
          </a:p>
          <a:p>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241003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40042"/>
            <a:ext cx="9144000" cy="91440"/>
          </a:xfrm>
          <a:prstGeom prst="rect">
            <a:avLst/>
          </a:prstGeom>
          <a:solidFill>
            <a:schemeClr val="accent5">
              <a:lumMod val="50000"/>
            </a:schemeClr>
          </a:solidFill>
        </p:spPr>
        <p:txBody>
          <a:bodyPr wrap="square" rtlCol="0">
            <a:spAutoFit/>
          </a:bodyPr>
          <a:lstStyle/>
          <a:p>
            <a:endParaRPr lang="en-US" dirty="0"/>
          </a:p>
        </p:txBody>
      </p:sp>
      <p:sp>
        <p:nvSpPr>
          <p:cNvPr id="2" name="Title 1"/>
          <p:cNvSpPr>
            <a:spLocks noGrp="1"/>
          </p:cNvSpPr>
          <p:nvPr>
            <p:ph type="title" idx="4294967295"/>
          </p:nvPr>
        </p:nvSpPr>
        <p:spPr>
          <a:xfrm>
            <a:off x="0" y="152400"/>
            <a:ext cx="9144000" cy="990600"/>
          </a:xfrm>
          <a:solidFill>
            <a:srgbClr val="002060"/>
          </a:solidFill>
        </p:spPr>
        <p:txBody>
          <a:bodyPr>
            <a:normAutofit fontScale="90000"/>
          </a:bodyPr>
          <a:lstStyle/>
          <a:p>
            <a:pPr algn="ctr"/>
            <a:r>
              <a:rPr lang="en-US" dirty="0">
                <a:solidFill>
                  <a:schemeClr val="bg1"/>
                </a:solidFill>
                <a:latin typeface="Arial Black" panose="020B0A04020102020204" pitchFamily="34" charset="0"/>
                <a:cs typeface="Arial" charset="0"/>
              </a:rPr>
              <a:t>What </a:t>
            </a:r>
            <a:r>
              <a:rPr lang="en-US" dirty="0" smtClean="0">
                <a:solidFill>
                  <a:schemeClr val="bg1"/>
                </a:solidFill>
                <a:latin typeface="Arial Black" panose="020B0A04020102020204" pitchFamily="34" charset="0"/>
                <a:cs typeface="Arial" charset="0"/>
              </a:rPr>
              <a:t>Respiratory Therapist</a:t>
            </a:r>
            <a:br>
              <a:rPr lang="en-US" dirty="0" smtClean="0">
                <a:solidFill>
                  <a:schemeClr val="bg1"/>
                </a:solidFill>
                <a:latin typeface="Arial Black" panose="020B0A04020102020204" pitchFamily="34" charset="0"/>
                <a:cs typeface="Arial" charset="0"/>
              </a:rPr>
            </a:br>
            <a:r>
              <a:rPr lang="en-US" dirty="0" smtClean="0">
                <a:solidFill>
                  <a:schemeClr val="bg1"/>
                </a:solidFill>
                <a:latin typeface="Arial Black" panose="020B0A04020102020204" pitchFamily="34" charset="0"/>
                <a:cs typeface="Arial" charset="0"/>
              </a:rPr>
              <a:t> </a:t>
            </a:r>
            <a:r>
              <a:rPr lang="en-US" dirty="0">
                <a:solidFill>
                  <a:schemeClr val="bg1"/>
                </a:solidFill>
                <a:latin typeface="Arial Black" panose="020B0A04020102020204" pitchFamily="34" charset="0"/>
                <a:cs typeface="Arial" charset="0"/>
              </a:rPr>
              <a:t>Need To Do</a:t>
            </a:r>
            <a:endParaRPr lang="en-US" dirty="0">
              <a:solidFill>
                <a:schemeClr val="bg1"/>
              </a:solidFill>
              <a:latin typeface="Arial Black" panose="020B0A04020102020204" pitchFamily="34" charset="0"/>
            </a:endParaRPr>
          </a:p>
        </p:txBody>
      </p:sp>
      <p:sp>
        <p:nvSpPr>
          <p:cNvPr id="3" name="TextBox 2"/>
          <p:cNvSpPr txBox="1"/>
          <p:nvPr/>
        </p:nvSpPr>
        <p:spPr>
          <a:xfrm>
            <a:off x="762000" y="1600200"/>
            <a:ext cx="7848600" cy="4154984"/>
          </a:xfrm>
          <a:prstGeom prst="rect">
            <a:avLst/>
          </a:prstGeom>
          <a:noFill/>
        </p:spPr>
        <p:txBody>
          <a:bodyPr wrap="square" rtlCol="0">
            <a:spAutoFit/>
          </a:bodyPr>
          <a:lstStyle/>
          <a:p>
            <a:pPr marL="285750" indent="-285750">
              <a:buFont typeface="Arial" panose="020B0604020202020204" pitchFamily="34" charset="0"/>
              <a:buChar char="•"/>
              <a:defRPr/>
            </a:pPr>
            <a:r>
              <a:rPr lang="en-US" sz="2400" dirty="0">
                <a:latin typeface="Arial" panose="020B0604020202020204" pitchFamily="34" charset="0"/>
                <a:cs typeface="Arial" panose="020B0604020202020204" pitchFamily="34" charset="0"/>
              </a:rPr>
              <a:t>Beneficiaries who live in or will visit a CBA and need medical items included in the </a:t>
            </a:r>
            <a:r>
              <a:rPr lang="en-US" sz="2400" dirty="0" smtClean="0">
                <a:latin typeface="Arial" panose="020B0604020202020204" pitchFamily="34" charset="0"/>
                <a:cs typeface="Arial" panose="020B0604020202020204" pitchFamily="34" charset="0"/>
              </a:rPr>
              <a:t>program</a:t>
            </a:r>
          </a:p>
          <a:p>
            <a:pPr marL="285750" indent="-285750">
              <a:buFont typeface="Arial" panose="020B0604020202020204" pitchFamily="34" charset="0"/>
              <a:buChar char="•"/>
              <a:defRPr/>
            </a:pPr>
            <a:endParaRPr lang="en-US" sz="24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defRPr/>
            </a:pPr>
            <a:r>
              <a:rPr lang="en-US" sz="2400" dirty="0" smtClean="0">
                <a:solidFill>
                  <a:srgbClr val="FF0000"/>
                </a:solidFill>
                <a:latin typeface="Arial" panose="020B0604020202020204" pitchFamily="34" charset="0"/>
                <a:cs typeface="Arial" panose="020B0604020202020204" pitchFamily="34" charset="0"/>
              </a:rPr>
              <a:t>Find </a:t>
            </a:r>
            <a:r>
              <a:rPr lang="en-US" sz="2400" dirty="0">
                <a:solidFill>
                  <a:srgbClr val="FF0000"/>
                </a:solidFill>
                <a:latin typeface="Arial" panose="020B0604020202020204" pitchFamily="34" charset="0"/>
                <a:cs typeface="Arial" panose="020B0604020202020204" pitchFamily="34" charset="0"/>
              </a:rPr>
              <a:t>out if the ZIP Code where they live or visit is included in a </a:t>
            </a:r>
            <a:r>
              <a:rPr lang="en-US" sz="2400" dirty="0" smtClean="0">
                <a:solidFill>
                  <a:srgbClr val="FF0000"/>
                </a:solidFill>
                <a:latin typeface="Arial" panose="020B0604020202020204" pitchFamily="34" charset="0"/>
                <a:cs typeface="Arial" panose="020B0604020202020204" pitchFamily="34" charset="0"/>
              </a:rPr>
              <a:t>CBA</a:t>
            </a:r>
          </a:p>
          <a:p>
            <a:pPr lvl="1">
              <a:defRPr/>
            </a:pPr>
            <a:endParaRPr lang="en-US"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sz="2400" dirty="0" smtClean="0">
                <a:latin typeface="Arial" panose="020B0604020202020204" pitchFamily="34" charset="0"/>
                <a:cs typeface="Arial" panose="020B0604020202020204" pitchFamily="34" charset="0"/>
              </a:rPr>
              <a:t>Visit </a:t>
            </a:r>
            <a:r>
              <a:rPr lang="en-US" sz="2400" dirty="0">
                <a:latin typeface="Arial" panose="020B0604020202020204" pitchFamily="34" charset="0"/>
                <a:cs typeface="Arial" panose="020B0604020202020204" pitchFamily="34" charset="0"/>
                <a:hlinkClick r:id="rId3"/>
              </a:rPr>
              <a:t>www.medicare.gov</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a:defRPr/>
            </a:pPr>
            <a:endParaRPr lang="en-US"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US" sz="2400" dirty="0">
                <a:latin typeface="Arial" panose="020B0604020202020204" pitchFamily="34" charset="0"/>
                <a:cs typeface="Arial" panose="020B0604020202020204" pitchFamily="34" charset="0"/>
              </a:rPr>
              <a:t>Call </a:t>
            </a:r>
            <a:r>
              <a:rPr lang="en-US" sz="2400" b="1" dirty="0">
                <a:latin typeface="Arial" panose="020B0604020202020204" pitchFamily="34" charset="0"/>
                <a:cs typeface="Arial" panose="020B0604020202020204" pitchFamily="34" charset="0"/>
              </a:rPr>
              <a:t>1-800-MEDICARE (1-800-633-4227) </a:t>
            </a:r>
            <a:r>
              <a:rPr lang="en-US" sz="2400" dirty="0">
                <a:latin typeface="Arial" panose="020B0604020202020204" pitchFamily="34" charset="0"/>
                <a:cs typeface="Arial" panose="020B0604020202020204" pitchFamily="34" charset="0"/>
              </a:rPr>
              <a:t>to find this </a:t>
            </a:r>
            <a:r>
              <a:rPr lang="en-US" sz="2400" dirty="0" smtClean="0">
                <a:latin typeface="Arial" panose="020B0604020202020204" pitchFamily="34" charset="0"/>
                <a:cs typeface="Arial" panose="020B0604020202020204" pitchFamily="34" charset="0"/>
              </a:rPr>
              <a:t>information </a:t>
            </a:r>
            <a:r>
              <a:rPr lang="en-US" sz="2400" b="1" dirty="0" smtClean="0">
                <a:latin typeface="Arial" panose="020B0604020202020204" pitchFamily="34" charset="0"/>
                <a:cs typeface="Arial" panose="020B0604020202020204" pitchFamily="34" charset="0"/>
              </a:rPr>
              <a:t>TTY </a:t>
            </a:r>
            <a:r>
              <a:rPr lang="en-US" sz="2400" b="1" dirty="0">
                <a:latin typeface="Arial" panose="020B0604020202020204" pitchFamily="34" charset="0"/>
                <a:cs typeface="Arial" panose="020B0604020202020204" pitchFamily="34" charset="0"/>
              </a:rPr>
              <a:t>users call 1-877-486-2048</a:t>
            </a:r>
          </a:p>
          <a:p>
            <a:endParaRPr lang="en-US" sz="2400" dirty="0"/>
          </a:p>
        </p:txBody>
      </p:sp>
    </p:spTree>
    <p:extLst>
      <p:ext uri="{BB962C8B-B14F-4D97-AF65-F5344CB8AC3E}">
        <p14:creationId xmlns:p14="http://schemas.microsoft.com/office/powerpoint/2010/main" val="20270461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371600"/>
            <a:ext cx="9144000" cy="91440"/>
          </a:xfrm>
          <a:prstGeom prst="rect">
            <a:avLst/>
          </a:prstGeom>
          <a:solidFill>
            <a:schemeClr val="accent5">
              <a:lumMod val="50000"/>
            </a:schemeClr>
          </a:solidFill>
        </p:spPr>
        <p:txBody>
          <a:bodyPr wrap="square" rtlCol="0">
            <a:spAutoFit/>
          </a:bodyPr>
          <a:lstStyle/>
          <a:p>
            <a:endParaRPr lang="en-US" dirty="0"/>
          </a:p>
        </p:txBody>
      </p:sp>
      <p:sp>
        <p:nvSpPr>
          <p:cNvPr id="2" name="Title 1"/>
          <p:cNvSpPr>
            <a:spLocks noGrp="1"/>
          </p:cNvSpPr>
          <p:nvPr>
            <p:ph type="title"/>
          </p:nvPr>
        </p:nvSpPr>
        <p:spPr>
          <a:xfrm>
            <a:off x="0" y="274638"/>
            <a:ext cx="9144000" cy="1143000"/>
          </a:xfrm>
          <a:solidFill>
            <a:srgbClr val="002060"/>
          </a:solidFill>
        </p:spPr>
        <p:txBody>
          <a:bodyPr/>
          <a:lstStyle/>
          <a:p>
            <a:pPr algn="ctr"/>
            <a:r>
              <a:rPr lang="en-US" dirty="0" smtClean="0">
                <a:solidFill>
                  <a:schemeClr val="accent5">
                    <a:lumMod val="50000"/>
                  </a:schemeClr>
                </a:solidFill>
                <a:latin typeface="Arial Black" panose="020B0A04020102020204" pitchFamily="34" charset="0"/>
              </a:rPr>
              <a:t>                 </a:t>
            </a:r>
            <a:r>
              <a:rPr lang="en-US" dirty="0" smtClean="0">
                <a:solidFill>
                  <a:schemeClr val="bg1"/>
                </a:solidFill>
                <a:latin typeface="Arial Black" panose="020B0A04020102020204" pitchFamily="34" charset="0"/>
              </a:rPr>
              <a:t>Resources</a:t>
            </a:r>
            <a:endParaRPr lang="en-US" dirty="0">
              <a:solidFill>
                <a:schemeClr val="bg1"/>
              </a:solidFill>
              <a:latin typeface="Arial Black" panose="020B0A04020102020204" pitchFamily="34" charset="0"/>
            </a:endParaRPr>
          </a:p>
        </p:txBody>
      </p:sp>
      <p:sp>
        <p:nvSpPr>
          <p:cNvPr id="4" name="Content Placeholder 1"/>
          <p:cNvSpPr>
            <a:spLocks noGrp="1"/>
          </p:cNvSpPr>
          <p:nvPr>
            <p:ph sz="quarter" idx="1"/>
          </p:nvPr>
        </p:nvSpPr>
        <p:spPr>
          <a:xfrm>
            <a:off x="4191000" y="1676400"/>
            <a:ext cx="4445092" cy="4876800"/>
          </a:xfr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ormAutofit fontScale="92500" lnSpcReduction="20000"/>
          </a:bodyPr>
          <a:lstStyle/>
          <a:p>
            <a:pPr marL="0" indent="0">
              <a:buSzTx/>
              <a:buNone/>
            </a:pPr>
            <a:endParaRPr lang="en-US" sz="2100" b="1" dirty="0" smtClean="0">
              <a:solidFill>
                <a:schemeClr val="bg1"/>
              </a:solidFill>
              <a:latin typeface="Arial" panose="020B0604020202020204" pitchFamily="34" charset="0"/>
              <a:cs typeface="Arial" panose="020B0604020202020204" pitchFamily="34" charset="0"/>
            </a:endParaRPr>
          </a:p>
          <a:p>
            <a:pPr marL="0" indent="0" algn="ctr">
              <a:buSzTx/>
              <a:buNone/>
            </a:pPr>
            <a:r>
              <a:rPr lang="en-US" dirty="0" smtClean="0">
                <a:latin typeface="Arial" panose="020B0604020202020204" pitchFamily="34" charset="0"/>
                <a:cs typeface="Arial" panose="020B0604020202020204" pitchFamily="34" charset="0"/>
              </a:rPr>
              <a:t>Competitive </a:t>
            </a:r>
            <a:r>
              <a:rPr lang="en-US" dirty="0">
                <a:latin typeface="Arial" panose="020B0604020202020204" pitchFamily="34" charset="0"/>
                <a:cs typeface="Arial" panose="020B0604020202020204" pitchFamily="34" charset="0"/>
              </a:rPr>
              <a:t>Bidding Implementation Contractor (CBIC) </a:t>
            </a:r>
            <a:endParaRPr lang="en-US" dirty="0" smtClean="0">
              <a:latin typeface="Arial" panose="020B0604020202020204" pitchFamily="34" charset="0"/>
              <a:cs typeface="Arial" panose="020B0604020202020204" pitchFamily="34" charset="0"/>
            </a:endParaRPr>
          </a:p>
          <a:p>
            <a:pPr marL="0" indent="0">
              <a:buSzTx/>
              <a:buNone/>
            </a:pPr>
            <a:r>
              <a:rPr lang="en-US" sz="2200" dirty="0" smtClean="0">
                <a:latin typeface="Arial" panose="020B0604020202020204" pitchFamily="34" charset="0"/>
                <a:cs typeface="Arial" panose="020B0604020202020204" pitchFamily="34" charset="0"/>
              </a:rPr>
              <a:t>CBIC Website</a:t>
            </a:r>
            <a:r>
              <a:rPr lang="en-US" sz="2200" dirty="0">
                <a:latin typeface="Arial" panose="020B0604020202020204" pitchFamily="34" charset="0"/>
                <a:cs typeface="Arial" panose="020B0604020202020204" pitchFamily="34" charset="0"/>
              </a:rPr>
              <a:t>:</a:t>
            </a:r>
          </a:p>
          <a:p>
            <a:pPr>
              <a:lnSpc>
                <a:spcPct val="60000"/>
              </a:lnSpc>
              <a:buSzTx/>
              <a:buFont typeface="Wingdings" pitchFamily="2" charset="2"/>
              <a:buNone/>
            </a:pPr>
            <a:r>
              <a:rPr lang="en-US" sz="2200" u="sng" dirty="0" smtClean="0">
                <a:solidFill>
                  <a:srgbClr val="0000FF"/>
                </a:solidFill>
                <a:latin typeface="Arial" panose="020B0604020202020204" pitchFamily="34" charset="0"/>
                <a:cs typeface="Arial" panose="020B0604020202020204" pitchFamily="34" charset="0"/>
                <a:hlinkClick r:id="rId3"/>
              </a:rPr>
              <a:t>www.DMECompetitiveBid.com</a:t>
            </a:r>
            <a:endParaRPr lang="en-US" sz="2200" u="sng" dirty="0" smtClean="0">
              <a:solidFill>
                <a:srgbClr val="0000FF"/>
              </a:solidFill>
              <a:latin typeface="Arial" panose="020B0604020202020204" pitchFamily="34" charset="0"/>
              <a:cs typeface="Arial" panose="020B0604020202020204" pitchFamily="34" charset="0"/>
            </a:endParaRPr>
          </a:p>
          <a:p>
            <a:pPr>
              <a:lnSpc>
                <a:spcPct val="60000"/>
              </a:lnSpc>
              <a:buSzTx/>
              <a:buFont typeface="Wingdings" pitchFamily="2" charset="2"/>
              <a:buNone/>
            </a:pPr>
            <a:endParaRPr lang="en-US" sz="2200" u="sng" dirty="0">
              <a:solidFill>
                <a:srgbClr val="0000FF"/>
              </a:solidFill>
              <a:latin typeface="Arial" panose="020B0604020202020204" pitchFamily="34" charset="0"/>
              <a:cs typeface="Arial" panose="020B0604020202020204" pitchFamily="34" charset="0"/>
            </a:endParaRPr>
          </a:p>
          <a:p>
            <a:pPr>
              <a:lnSpc>
                <a:spcPct val="110000"/>
              </a:lnSpc>
              <a:buSzTx/>
              <a:buFont typeface="Wingdings" pitchFamily="2" charset="2"/>
              <a:buNone/>
            </a:pPr>
            <a:r>
              <a:rPr lang="en-US" sz="2200" dirty="0" smtClean="0">
                <a:latin typeface="Arial" panose="020B0604020202020204" pitchFamily="34" charset="0"/>
                <a:cs typeface="Arial" panose="020B0604020202020204" pitchFamily="34" charset="0"/>
              </a:rPr>
              <a:t>CBIC Customer Service</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Center:</a:t>
            </a:r>
          </a:p>
          <a:p>
            <a:pPr>
              <a:lnSpc>
                <a:spcPct val="60000"/>
              </a:lnSpc>
              <a:buSzTx/>
              <a:buFont typeface="Wingdings" pitchFamily="2" charset="2"/>
              <a:buNone/>
            </a:pPr>
            <a:r>
              <a:rPr lang="en-US" sz="2200" b="1" dirty="0" smtClean="0">
                <a:latin typeface="Arial" panose="020B0604020202020204" pitchFamily="34" charset="0"/>
                <a:cs typeface="Arial" panose="020B0604020202020204" pitchFamily="34" charset="0"/>
              </a:rPr>
              <a:t>877-577-5331</a:t>
            </a:r>
            <a:endParaRPr lang="en-US" sz="2200" b="1" dirty="0">
              <a:latin typeface="Arial" panose="020B0604020202020204" pitchFamily="34" charset="0"/>
              <a:cs typeface="Arial" panose="020B0604020202020204" pitchFamily="34" charset="0"/>
            </a:endParaRPr>
          </a:p>
          <a:p>
            <a:pPr>
              <a:lnSpc>
                <a:spcPct val="60000"/>
              </a:lnSpc>
              <a:buSzTx/>
              <a:buFont typeface="Wingdings" pitchFamily="2" charset="2"/>
              <a:buNone/>
            </a:pPr>
            <a:endParaRPr lang="en-US" sz="2200" dirty="0">
              <a:latin typeface="Arial" panose="020B0604020202020204" pitchFamily="34" charset="0"/>
              <a:cs typeface="Arial" panose="020B0604020202020204" pitchFamily="34" charset="0"/>
            </a:endParaRPr>
          </a:p>
          <a:p>
            <a:pPr marL="0" indent="0">
              <a:lnSpc>
                <a:spcPct val="70000"/>
              </a:lnSpc>
              <a:buSzTx/>
              <a:buNone/>
            </a:pPr>
            <a:r>
              <a:rPr lang="en-US" sz="2200" dirty="0">
                <a:latin typeface="Arial" panose="020B0604020202020204" pitchFamily="34" charset="0"/>
                <a:cs typeface="Arial" panose="020B0604020202020204" pitchFamily="34" charset="0"/>
              </a:rPr>
              <a:t>CMS Website:</a:t>
            </a:r>
          </a:p>
          <a:p>
            <a:pPr>
              <a:lnSpc>
                <a:spcPct val="60000"/>
              </a:lnSpc>
              <a:buSzTx/>
              <a:buFont typeface="Wingdings" pitchFamily="2" charset="2"/>
              <a:buNone/>
            </a:pPr>
            <a:r>
              <a:rPr lang="en-US" sz="2200" u="sng" dirty="0" smtClean="0">
                <a:solidFill>
                  <a:srgbClr val="0000FF"/>
                </a:solidFill>
                <a:latin typeface="Arial" panose="020B0604020202020204" pitchFamily="34" charset="0"/>
                <a:cs typeface="Arial" panose="020B0604020202020204" pitchFamily="34" charset="0"/>
                <a:hlinkClick r:id="rId4"/>
              </a:rPr>
              <a:t>www.cms.gov/dmeposcompetitivebid</a:t>
            </a:r>
            <a:endParaRPr lang="en-US" sz="2200" u="sng" dirty="0" smtClean="0">
              <a:solidFill>
                <a:srgbClr val="0000FF"/>
              </a:solidFill>
              <a:latin typeface="Arial" panose="020B0604020202020204" pitchFamily="34" charset="0"/>
              <a:cs typeface="Arial" panose="020B0604020202020204" pitchFamily="34" charset="0"/>
            </a:endParaRPr>
          </a:p>
          <a:p>
            <a:pPr>
              <a:lnSpc>
                <a:spcPct val="110000"/>
              </a:lnSpc>
              <a:buSzTx/>
              <a:buFont typeface="Wingdings" pitchFamily="2" charset="2"/>
              <a:buNone/>
            </a:pPr>
            <a:endParaRPr lang="en-US" sz="2200" dirty="0" smtClean="0">
              <a:latin typeface="Arial" panose="020B0604020202020204" pitchFamily="34" charset="0"/>
              <a:cs typeface="Arial" panose="020B0604020202020204" pitchFamily="34" charset="0"/>
            </a:endParaRPr>
          </a:p>
          <a:p>
            <a:pPr>
              <a:lnSpc>
                <a:spcPct val="110000"/>
              </a:lnSpc>
              <a:buSzTx/>
              <a:buFont typeface="Wingdings" pitchFamily="2" charset="2"/>
              <a:buNone/>
            </a:pPr>
            <a:r>
              <a:rPr lang="en-US" sz="2200" dirty="0" smtClean="0">
                <a:latin typeface="Arial" panose="020B0604020202020204" pitchFamily="34" charset="0"/>
                <a:cs typeface="Arial" panose="020B0604020202020204" pitchFamily="34" charset="0"/>
              </a:rPr>
              <a:t>National Supplier Clearinghouse</a:t>
            </a:r>
          </a:p>
          <a:p>
            <a:pPr>
              <a:lnSpc>
                <a:spcPct val="110000"/>
              </a:lnSpc>
              <a:buSzTx/>
              <a:buFont typeface="Wingdings" pitchFamily="2" charset="2"/>
              <a:buNone/>
            </a:pPr>
            <a:r>
              <a:rPr lang="en-US" sz="2200" dirty="0" smtClean="0">
                <a:latin typeface="Arial" panose="020B0604020202020204" pitchFamily="34" charset="0"/>
                <a:cs typeface="Arial" panose="020B0604020202020204" pitchFamily="34" charset="0"/>
              </a:rPr>
              <a:t>(NSC) Website:</a:t>
            </a:r>
            <a:endParaRPr lang="en-US" sz="2200" dirty="0">
              <a:latin typeface="Arial" panose="020B0604020202020204" pitchFamily="34" charset="0"/>
              <a:cs typeface="Arial" panose="020B0604020202020204" pitchFamily="34" charset="0"/>
            </a:endParaRPr>
          </a:p>
          <a:p>
            <a:pPr>
              <a:lnSpc>
                <a:spcPct val="60000"/>
              </a:lnSpc>
              <a:buSzTx/>
              <a:buFont typeface="Wingdings" pitchFamily="2" charset="2"/>
              <a:buNone/>
            </a:pPr>
            <a:r>
              <a:rPr lang="en-US" sz="2200" u="sng" dirty="0" smtClean="0">
                <a:solidFill>
                  <a:srgbClr val="0000FF"/>
                </a:solidFill>
                <a:latin typeface="Arial" panose="020B0604020202020204" pitchFamily="34" charset="0"/>
                <a:cs typeface="Arial" panose="020B0604020202020204" pitchFamily="34" charset="0"/>
                <a:hlinkClick r:id="rId5"/>
              </a:rPr>
              <a:t>www.PalmettoGBA.com/NSC</a:t>
            </a:r>
            <a:endParaRPr lang="en-US" sz="2200" u="sng" dirty="0" smtClean="0">
              <a:solidFill>
                <a:srgbClr val="0000FF"/>
              </a:solidFill>
              <a:latin typeface="Arial" panose="020B0604020202020204" pitchFamily="34" charset="0"/>
              <a:cs typeface="Arial" panose="020B0604020202020204" pitchFamily="34" charset="0"/>
            </a:endParaRPr>
          </a:p>
          <a:p>
            <a:pPr>
              <a:lnSpc>
                <a:spcPct val="60000"/>
              </a:lnSpc>
              <a:buSzTx/>
              <a:buFont typeface="Wingdings" pitchFamily="2" charset="2"/>
              <a:buNone/>
            </a:pPr>
            <a:endParaRPr lang="en-US" sz="2100" u="sng" dirty="0">
              <a:solidFill>
                <a:srgbClr val="0000FF"/>
              </a:solidFill>
              <a:latin typeface="Arial" panose="020B0604020202020204" pitchFamily="34" charset="0"/>
              <a:cs typeface="Arial" panose="020B0604020202020204" pitchFamily="34" charset="0"/>
            </a:endParaRPr>
          </a:p>
          <a:p>
            <a:endParaRPr lang="en-US" dirty="0">
              <a:solidFill>
                <a:schemeClr val="bg1"/>
              </a:solidFill>
            </a:endParaRPr>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20000">
            <a:off x="328658" y="511678"/>
            <a:ext cx="3559175" cy="579620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79842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002060"/>
          </a:solidFill>
        </p:spPr>
        <p:txBody>
          <a:bodyPr/>
          <a:lstStyle/>
          <a:p>
            <a:pPr algn="ctr"/>
            <a:r>
              <a:rPr lang="en-US" dirty="0" smtClean="0">
                <a:solidFill>
                  <a:schemeClr val="bg1"/>
                </a:solidFill>
                <a:latin typeface="Arial Black" panose="020B0A04020102020204" pitchFamily="34" charset="0"/>
              </a:rPr>
              <a:t>Contact Us</a:t>
            </a:r>
            <a:endParaRPr lang="en-US" dirty="0">
              <a:solidFill>
                <a:schemeClr val="bg1"/>
              </a:solidFill>
              <a:latin typeface="Arial Black" panose="020B0A04020102020204" pitchFamily="34" charset="0"/>
            </a:endParaRPr>
          </a:p>
        </p:txBody>
      </p:sp>
      <p:pic>
        <p:nvPicPr>
          <p:cNvPr id="4"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990600" y="1600200"/>
            <a:ext cx="7315200" cy="112785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3130062"/>
            <a:ext cx="2761760" cy="22098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4572000" y="3100754"/>
            <a:ext cx="3352800" cy="2031325"/>
          </a:xfrm>
          <a:prstGeom prst="rect">
            <a:avLst/>
          </a:prstGeo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a:r>
              <a:rPr lang="en-US" b="1" u="sng" dirty="0" smtClean="0">
                <a:solidFill>
                  <a:schemeClr val="bg1"/>
                </a:solidFill>
                <a:latin typeface="Arial Black" panose="020B0A04020102020204" pitchFamily="34" charset="0"/>
              </a:rPr>
              <a:t>CBIC</a:t>
            </a:r>
            <a:br>
              <a:rPr lang="en-US" b="1" u="sng" dirty="0" smtClean="0">
                <a:solidFill>
                  <a:schemeClr val="bg1"/>
                </a:solidFill>
                <a:latin typeface="Arial Black" panose="020B0A04020102020204" pitchFamily="34" charset="0"/>
              </a:rPr>
            </a:br>
            <a:r>
              <a:rPr lang="en-US" b="1" u="sng" dirty="0" smtClean="0">
                <a:solidFill>
                  <a:schemeClr val="bg1"/>
                </a:solidFill>
                <a:latin typeface="Arial Black" panose="020B0A04020102020204" pitchFamily="34" charset="0"/>
              </a:rPr>
              <a:t> Customer Service Center</a:t>
            </a:r>
          </a:p>
          <a:p>
            <a:pPr algn="ctr"/>
            <a:r>
              <a:rPr lang="en-US" b="1" dirty="0" smtClean="0">
                <a:solidFill>
                  <a:schemeClr val="bg1"/>
                </a:solidFill>
                <a:latin typeface="Arial Black" panose="020B0A04020102020204" pitchFamily="34" charset="0"/>
              </a:rPr>
              <a:t>Open 9 a.m. to 7 p.m. </a:t>
            </a:r>
          </a:p>
          <a:p>
            <a:pPr algn="ctr"/>
            <a:r>
              <a:rPr lang="en-US" b="1" dirty="0" smtClean="0">
                <a:solidFill>
                  <a:schemeClr val="bg1"/>
                </a:solidFill>
                <a:latin typeface="Arial Black" panose="020B0A04020102020204" pitchFamily="34" charset="0"/>
              </a:rPr>
              <a:t>prevailing Eastern Time</a:t>
            </a:r>
          </a:p>
          <a:p>
            <a:pPr algn="ctr"/>
            <a:r>
              <a:rPr lang="en-US" b="1" dirty="0" smtClean="0">
                <a:solidFill>
                  <a:schemeClr val="bg1"/>
                </a:solidFill>
                <a:latin typeface="Arial Black" panose="020B0A04020102020204" pitchFamily="34" charset="0"/>
              </a:rPr>
              <a:t>Monday –Friday </a:t>
            </a:r>
          </a:p>
          <a:p>
            <a:pPr algn="ctr"/>
            <a:r>
              <a:rPr lang="en-US" b="1" dirty="0" smtClean="0">
                <a:solidFill>
                  <a:schemeClr val="bg1"/>
                </a:solidFill>
                <a:latin typeface="Arial Black" panose="020B0A04020102020204" pitchFamily="34" charset="0"/>
              </a:rPr>
              <a:t>877-577-5331</a:t>
            </a:r>
          </a:p>
        </p:txBody>
      </p:sp>
      <p:pic>
        <p:nvPicPr>
          <p:cNvPr id="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3769" y="5339862"/>
            <a:ext cx="3886200" cy="779462"/>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Lst>
        </p:spPr>
      </p:pic>
      <p:sp>
        <p:nvSpPr>
          <p:cNvPr id="8" name="TextBox 7"/>
          <p:cNvSpPr txBox="1"/>
          <p:nvPr/>
        </p:nvSpPr>
        <p:spPr>
          <a:xfrm>
            <a:off x="0" y="1371600"/>
            <a:ext cx="9144000" cy="91440"/>
          </a:xfrm>
          <a:prstGeom prst="rect">
            <a:avLst/>
          </a:prstGeom>
          <a:solidFill>
            <a:schemeClr val="accent5">
              <a:lumMod val="50000"/>
            </a:schemeClr>
          </a:solidFill>
        </p:spPr>
        <p:txBody>
          <a:bodyPr wrap="square" rtlCol="0">
            <a:spAutoFit/>
          </a:bodyPr>
          <a:lstStyle/>
          <a:p>
            <a:endParaRPr lang="en-US" dirty="0"/>
          </a:p>
        </p:txBody>
      </p:sp>
    </p:spTree>
    <p:extLst>
      <p:ext uri="{BB962C8B-B14F-4D97-AF65-F5344CB8AC3E}">
        <p14:creationId xmlns:p14="http://schemas.microsoft.com/office/powerpoint/2010/main" val="15677379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04800"/>
            <a:ext cx="9144000" cy="1143000"/>
          </a:xfrm>
          <a:solidFill>
            <a:srgbClr val="002060"/>
          </a:solidFill>
        </p:spPr>
        <p:txBody>
          <a:bodyPr/>
          <a:lstStyle/>
          <a:p>
            <a:pPr algn="ctr"/>
            <a:r>
              <a:rPr lang="en-US" dirty="0" smtClean="0">
                <a:solidFill>
                  <a:schemeClr val="bg1"/>
                </a:solidFill>
                <a:latin typeface="Arial Black" panose="020B0A04020102020204" pitchFamily="34" charset="0"/>
              </a:rPr>
              <a:t>Questions</a:t>
            </a:r>
            <a:endParaRPr lang="en-US" dirty="0">
              <a:solidFill>
                <a:schemeClr val="bg1"/>
              </a:solidFill>
              <a:latin typeface="Arial Black" panose="020B0A0402010202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295400"/>
            <a:ext cx="5867400" cy="356616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0" y="1371600"/>
            <a:ext cx="9144000" cy="91440"/>
          </a:xfrm>
          <a:prstGeom prst="rect">
            <a:avLst/>
          </a:prstGeom>
          <a:solidFill>
            <a:schemeClr val="accent5">
              <a:lumMod val="50000"/>
            </a:schemeClr>
          </a:solidFill>
        </p:spPr>
        <p:txBody>
          <a:bodyPr wrap="square" rtlCol="0">
            <a:spAutoFit/>
          </a:bodyPr>
          <a:lstStyle/>
          <a:p>
            <a:endParaRPr lang="en-US" dirty="0"/>
          </a:p>
        </p:txBody>
      </p:sp>
      <p:sp>
        <p:nvSpPr>
          <p:cNvPr id="3" name="TextBox 2"/>
          <p:cNvSpPr txBox="1"/>
          <p:nvPr/>
        </p:nvSpPr>
        <p:spPr>
          <a:xfrm>
            <a:off x="228600" y="5166360"/>
            <a:ext cx="5867400" cy="1631216"/>
          </a:xfrm>
          <a:prstGeom prst="rect">
            <a:avLst/>
          </a:prstGeom>
          <a:noFill/>
        </p:spPr>
        <p:txBody>
          <a:bodyPr wrap="square" rtlCol="0">
            <a:spAutoFit/>
          </a:bodyPr>
          <a:lstStyle/>
          <a:p>
            <a:r>
              <a:rPr lang="en-US" sz="2000" dirty="0" smtClean="0">
                <a:latin typeface="Arial Black" panose="020B0A04020102020204" pitchFamily="34" charset="0"/>
              </a:rPr>
              <a:t>MaKisha Pressley-Callaham, Ed.D</a:t>
            </a:r>
          </a:p>
          <a:p>
            <a:r>
              <a:rPr lang="en-US" sz="2000" dirty="0" smtClean="0">
                <a:latin typeface="Arial Black" panose="020B0A04020102020204" pitchFamily="34" charset="0"/>
              </a:rPr>
              <a:t>North </a:t>
            </a:r>
            <a:r>
              <a:rPr lang="en-US" sz="2000" dirty="0" smtClean="0">
                <a:latin typeface="Arial Black" panose="020B0A04020102020204" pitchFamily="34" charset="0"/>
              </a:rPr>
              <a:t>&amp; South Carolina, Tennessee Kentucky Liaison</a:t>
            </a:r>
            <a:endParaRPr lang="en-US" sz="2000" dirty="0" smtClean="0">
              <a:latin typeface="Arial Black" panose="020B0A04020102020204" pitchFamily="34" charset="0"/>
            </a:endParaRPr>
          </a:p>
          <a:p>
            <a:r>
              <a:rPr lang="en-US" sz="2000" dirty="0" smtClean="0">
                <a:solidFill>
                  <a:schemeClr val="tx2"/>
                </a:solidFill>
                <a:latin typeface="Arial Black" panose="020B0A04020102020204" pitchFamily="34" charset="0"/>
              </a:rPr>
              <a:t>MaKisha.P.Callaham@PalmettoGBA.com</a:t>
            </a:r>
          </a:p>
          <a:p>
            <a:r>
              <a:rPr lang="en-US" sz="2000" dirty="0" smtClean="0">
                <a:latin typeface="Arial Black" panose="020B0A04020102020204" pitchFamily="34" charset="0"/>
              </a:rPr>
              <a:t>(803) 763-5746</a:t>
            </a:r>
            <a:endParaRPr lang="en-US" sz="2000" dirty="0">
              <a:latin typeface="Arial Black" panose="020B0A04020102020204" pitchFamily="34" charset="0"/>
            </a:endParaRPr>
          </a:p>
        </p:txBody>
      </p:sp>
    </p:spTree>
    <p:extLst>
      <p:ext uri="{BB962C8B-B14F-4D97-AF65-F5344CB8AC3E}">
        <p14:creationId xmlns:p14="http://schemas.microsoft.com/office/powerpoint/2010/main" val="1989070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50000"/>
            </a:schemeClr>
          </a:solidFill>
        </p:spPr>
        <p:txBody>
          <a:bodyPr/>
          <a:lstStyle/>
          <a:p>
            <a:pPr algn="ctr"/>
            <a:r>
              <a:rPr lang="en-US" dirty="0" smtClean="0">
                <a:solidFill>
                  <a:schemeClr val="bg1"/>
                </a:solidFill>
                <a:latin typeface="Arial Black" panose="020B0A04020102020204" pitchFamily="34" charset="0"/>
              </a:rPr>
              <a:t>Agenda</a:t>
            </a:r>
            <a:endParaRPr lang="en-US" dirty="0">
              <a:solidFill>
                <a:schemeClr val="bg1"/>
              </a:solidFill>
              <a:latin typeface="Arial Black" panose="020B0A04020102020204" pitchFamily="34" charset="0"/>
            </a:endParaRPr>
          </a:p>
        </p:txBody>
      </p:sp>
      <p:sp>
        <p:nvSpPr>
          <p:cNvPr id="4" name="Content Placeholder 3"/>
          <p:cNvSpPr>
            <a:spLocks noGrp="1"/>
          </p:cNvSpPr>
          <p:nvPr>
            <p:ph sz="quarter" idx="1"/>
          </p:nvPr>
        </p:nvSpPr>
        <p:spPr/>
        <p:txBody>
          <a:bodyPr>
            <a:normAutofit fontScale="62500" lnSpcReduction="20000"/>
          </a:bodyPr>
          <a:lstStyle/>
          <a:p>
            <a:pPr algn="l">
              <a:buFont typeface="Wingdings" panose="05000000000000000000" pitchFamily="2" charset="2"/>
              <a:buChar char="Ø"/>
            </a:pPr>
            <a:endParaRPr lang="en-US" b="1" dirty="0" smtClean="0">
              <a:solidFill>
                <a:srgbClr val="002060"/>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smtClean="0">
                <a:solidFill>
                  <a:srgbClr val="002060"/>
                </a:solidFill>
                <a:latin typeface="Arial Black" panose="020B0A04020102020204" pitchFamily="34" charset="0"/>
                <a:cs typeface="Arial" panose="020B0604020202020204" pitchFamily="34" charset="0"/>
              </a:rPr>
              <a:t>History of Competitive Bidding</a:t>
            </a:r>
          </a:p>
          <a:p>
            <a:pPr>
              <a:buFont typeface="Wingdings" panose="05000000000000000000" pitchFamily="2" charset="2"/>
              <a:buChar char="Ø"/>
            </a:pPr>
            <a:r>
              <a:rPr lang="en-US" b="1" dirty="0" smtClean="0">
                <a:solidFill>
                  <a:srgbClr val="002060"/>
                </a:solidFill>
                <a:latin typeface="Arial Black" panose="020B0A04020102020204" pitchFamily="34" charset="0"/>
                <a:cs typeface="Arial" panose="020B0604020202020204" pitchFamily="34" charset="0"/>
              </a:rPr>
              <a:t>How the Program Works</a:t>
            </a:r>
          </a:p>
          <a:p>
            <a:pPr>
              <a:buFont typeface="Wingdings" panose="05000000000000000000" pitchFamily="2" charset="2"/>
              <a:buChar char="Ø"/>
            </a:pPr>
            <a:r>
              <a:rPr lang="en-US" b="1" dirty="0" smtClean="0">
                <a:solidFill>
                  <a:srgbClr val="002060"/>
                </a:solidFill>
                <a:latin typeface="Arial Black" panose="020B0A04020102020204" pitchFamily="34" charset="0"/>
                <a:cs typeface="Arial" panose="020B0604020202020204" pitchFamily="34" charset="0"/>
              </a:rPr>
              <a:t>Who will be Affected?</a:t>
            </a:r>
          </a:p>
          <a:p>
            <a:pPr>
              <a:buFont typeface="Wingdings" panose="05000000000000000000" pitchFamily="2" charset="2"/>
              <a:buChar char="Ø"/>
            </a:pPr>
            <a:r>
              <a:rPr lang="en-US" b="1" dirty="0" smtClean="0">
                <a:solidFill>
                  <a:srgbClr val="002060"/>
                </a:solidFill>
                <a:latin typeface="Arial Black" panose="020B0A04020102020204" pitchFamily="34" charset="0"/>
                <a:cs typeface="Arial" panose="020B0604020202020204" pitchFamily="34" charset="0"/>
              </a:rPr>
              <a:t>Using Contract Suppliers</a:t>
            </a:r>
          </a:p>
          <a:p>
            <a:pPr>
              <a:buFont typeface="Wingdings" panose="05000000000000000000" pitchFamily="2" charset="2"/>
              <a:buChar char="Ø"/>
            </a:pPr>
            <a:r>
              <a:rPr lang="en-US" b="1" dirty="0" smtClean="0">
                <a:solidFill>
                  <a:srgbClr val="002060"/>
                </a:solidFill>
                <a:latin typeface="Arial Black" panose="020B0A04020102020204" pitchFamily="34" charset="0"/>
                <a:cs typeface="Arial" panose="020B0604020202020204" pitchFamily="34" charset="0"/>
              </a:rPr>
              <a:t>Identifying Contract Suppliers</a:t>
            </a:r>
          </a:p>
          <a:p>
            <a:pPr>
              <a:buFont typeface="Wingdings" panose="05000000000000000000" pitchFamily="2" charset="2"/>
              <a:buChar char="Ø"/>
            </a:pPr>
            <a:r>
              <a:rPr lang="en-US" b="1" dirty="0" smtClean="0">
                <a:solidFill>
                  <a:srgbClr val="002060"/>
                </a:solidFill>
                <a:latin typeface="Arial Black" panose="020B0A04020102020204" pitchFamily="34" charset="0"/>
                <a:cs typeface="Arial" panose="020B0604020202020204" pitchFamily="34" charset="0"/>
              </a:rPr>
              <a:t>Staying with Contract Suppliers</a:t>
            </a:r>
          </a:p>
          <a:p>
            <a:pPr>
              <a:buFont typeface="Wingdings" panose="05000000000000000000" pitchFamily="2" charset="2"/>
              <a:buChar char="Ø"/>
            </a:pPr>
            <a:endParaRPr lang="en-US" b="1" dirty="0" smtClean="0">
              <a:solidFill>
                <a:srgbClr val="002060"/>
              </a:solidFill>
              <a:latin typeface="Arial Black" panose="020B0A04020102020204" pitchFamily="34" charset="0"/>
              <a:cs typeface="Arial" panose="020B0604020202020204" pitchFamily="34" charset="0"/>
            </a:endParaRPr>
          </a:p>
          <a:p>
            <a:pPr>
              <a:buFont typeface="Wingdings" panose="05000000000000000000" pitchFamily="2" charset="2"/>
              <a:buChar char="Ø"/>
            </a:pPr>
            <a:r>
              <a:rPr lang="en-US" b="1" dirty="0" smtClean="0">
                <a:solidFill>
                  <a:srgbClr val="002060"/>
                </a:solidFill>
                <a:latin typeface="Arial Black" panose="020B0A04020102020204" pitchFamily="34" charset="0"/>
                <a:cs typeface="Arial" panose="020B0604020202020204" pitchFamily="34" charset="0"/>
              </a:rPr>
              <a:t>Round 2 Recompete and the National Mail-Order Recompete</a:t>
            </a:r>
          </a:p>
          <a:p>
            <a:pPr>
              <a:buFont typeface="Wingdings" panose="05000000000000000000" pitchFamily="2" charset="2"/>
              <a:buChar char="Ø"/>
            </a:pPr>
            <a:r>
              <a:rPr lang="en-US" dirty="0" smtClean="0">
                <a:solidFill>
                  <a:srgbClr val="002060"/>
                </a:solidFill>
                <a:latin typeface="Arial Black" panose="020B0A04020102020204" pitchFamily="34" charset="0"/>
                <a:cs typeface="Arial" panose="020B0604020202020204" pitchFamily="34" charset="0"/>
              </a:rPr>
              <a:t>Timeline</a:t>
            </a:r>
          </a:p>
          <a:p>
            <a:pPr>
              <a:buFont typeface="Wingdings" panose="05000000000000000000" pitchFamily="2" charset="2"/>
              <a:buChar char="Ø"/>
            </a:pPr>
            <a:r>
              <a:rPr lang="en-US" dirty="0" smtClean="0">
                <a:solidFill>
                  <a:srgbClr val="002060"/>
                </a:solidFill>
                <a:latin typeface="Arial Black" panose="020B0A04020102020204" pitchFamily="34" charset="0"/>
                <a:cs typeface="Arial" panose="020B0604020202020204" pitchFamily="34" charset="0"/>
              </a:rPr>
              <a:t>Where Are We NOW?</a:t>
            </a:r>
          </a:p>
          <a:p>
            <a:pPr>
              <a:buFont typeface="Wingdings" panose="05000000000000000000" pitchFamily="2" charset="2"/>
              <a:buChar char="Ø"/>
            </a:pPr>
            <a:endParaRPr lang="en-US" b="1" dirty="0" smtClean="0">
              <a:solidFill>
                <a:srgbClr val="002060"/>
              </a:solidFill>
              <a:latin typeface="Arial Black" panose="020B0A04020102020204" pitchFamily="34" charset="0"/>
              <a:cs typeface="Arial" panose="020B0604020202020204" pitchFamily="34" charset="0"/>
            </a:endParaRPr>
          </a:p>
          <a:p>
            <a:pPr>
              <a:buFont typeface="Wingdings" panose="05000000000000000000" pitchFamily="2" charset="2"/>
              <a:buChar char="Ø"/>
            </a:pPr>
            <a:r>
              <a:rPr lang="en-US" b="1" dirty="0" smtClean="0">
                <a:solidFill>
                  <a:srgbClr val="002060"/>
                </a:solidFill>
                <a:latin typeface="Arial Black" panose="020B0A04020102020204" pitchFamily="34" charset="0"/>
                <a:cs typeface="Arial" panose="020B0604020202020204" pitchFamily="34" charset="0"/>
              </a:rPr>
              <a:t>Resources</a:t>
            </a:r>
          </a:p>
          <a:p>
            <a:pPr>
              <a:buFont typeface="Wingdings" panose="05000000000000000000" pitchFamily="2" charset="2"/>
              <a:buChar char="Ø"/>
            </a:pPr>
            <a:r>
              <a:rPr lang="en-US" b="1" dirty="0" smtClean="0">
                <a:solidFill>
                  <a:srgbClr val="002060"/>
                </a:solidFill>
                <a:latin typeface="Arial Black" panose="020B0A04020102020204" pitchFamily="34" charset="0"/>
                <a:cs typeface="Arial" panose="020B0604020202020204" pitchFamily="34" charset="0"/>
              </a:rPr>
              <a:t>Contact Us</a:t>
            </a:r>
          </a:p>
          <a:p>
            <a:pPr>
              <a:buFont typeface="Wingdings" panose="05000000000000000000" pitchFamily="2" charset="2"/>
              <a:buChar char="Ø"/>
            </a:pPr>
            <a:r>
              <a:rPr lang="en-US" b="1" dirty="0" smtClean="0">
                <a:solidFill>
                  <a:srgbClr val="002060"/>
                </a:solidFill>
                <a:latin typeface="Arial Black" panose="020B0A04020102020204" pitchFamily="34" charset="0"/>
                <a:cs typeface="Arial" panose="020B0604020202020204" pitchFamily="34" charset="0"/>
              </a:rPr>
              <a:t>Questions</a:t>
            </a:r>
          </a:p>
          <a:p>
            <a:pPr>
              <a:buFont typeface="Wingdings" panose="05000000000000000000" pitchFamily="2" charset="2"/>
              <a:buChar char="Ø"/>
            </a:pPr>
            <a:endParaRPr lang="en-US" dirty="0"/>
          </a:p>
        </p:txBody>
      </p:sp>
      <p:sp>
        <p:nvSpPr>
          <p:cNvPr id="5" name="TextBox 4"/>
          <p:cNvSpPr txBox="1"/>
          <p:nvPr/>
        </p:nvSpPr>
        <p:spPr>
          <a:xfrm>
            <a:off x="-15240" y="1356360"/>
            <a:ext cx="9144000" cy="91440"/>
          </a:xfrm>
          <a:prstGeom prst="rect">
            <a:avLst/>
          </a:prstGeom>
          <a:solidFill>
            <a:schemeClr val="accent5">
              <a:lumMod val="50000"/>
            </a:schemeClr>
          </a:solidFill>
        </p:spPr>
        <p:txBody>
          <a:bodyPr wrap="square" rtlCol="0">
            <a:spAutoFit/>
          </a:bodyPr>
          <a:lstStyle/>
          <a:p>
            <a:endParaRPr lang="en-US" dirty="0"/>
          </a:p>
        </p:txBody>
      </p:sp>
    </p:spTree>
    <p:extLst>
      <p:ext uri="{BB962C8B-B14F-4D97-AF65-F5344CB8AC3E}">
        <p14:creationId xmlns:p14="http://schemas.microsoft.com/office/powerpoint/2010/main" val="1061471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50000"/>
            </a:schemeClr>
          </a:solidFill>
        </p:spPr>
        <p:txBody>
          <a:bodyPr/>
          <a:lstStyle/>
          <a:p>
            <a:pPr algn="ctr"/>
            <a:r>
              <a:rPr lang="en-US" dirty="0">
                <a:solidFill>
                  <a:schemeClr val="bg1"/>
                </a:solidFill>
                <a:latin typeface="Arial Black" panose="020B0A04020102020204" pitchFamily="34" charset="0"/>
                <a:cs typeface="Arial" charset="0"/>
              </a:rPr>
              <a:t>History of Competitive Bidding</a:t>
            </a:r>
            <a:endParaRPr lang="en-US" dirty="0">
              <a:solidFill>
                <a:schemeClr val="bg1"/>
              </a:solidFill>
              <a:latin typeface="Arial Black" panose="020B0A04020102020204" pitchFamily="34" charset="0"/>
            </a:endParaRPr>
          </a:p>
        </p:txBody>
      </p:sp>
      <p:sp>
        <p:nvSpPr>
          <p:cNvPr id="4" name="Content Placeholder 3"/>
          <p:cNvSpPr>
            <a:spLocks noGrp="1"/>
          </p:cNvSpPr>
          <p:nvPr>
            <p:ph sz="quarter" idx="1"/>
          </p:nvPr>
        </p:nvSpPr>
        <p:spPr/>
        <p:txBody>
          <a:bodyPr>
            <a:normAutofit/>
          </a:bodyPr>
          <a:lstStyle/>
          <a:p>
            <a:pPr marL="0" indent="0">
              <a:buNone/>
              <a:defRPr/>
            </a:pPr>
            <a:endParaRPr lang="en-US"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The Medicare Prescription Drug, Improvement, and Modernization Act of 2003 </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MMA) mandated the development and implementation of the program</a:t>
            </a:r>
          </a:p>
          <a:p>
            <a:pPr>
              <a:defRPr/>
            </a:pPr>
            <a:r>
              <a:rPr lang="en-US" dirty="0">
                <a:latin typeface="Arial" panose="020B0604020202020204" pitchFamily="34" charset="0"/>
                <a:cs typeface="Arial" panose="020B0604020202020204" pitchFamily="34" charset="0"/>
              </a:rPr>
              <a:t>The Medicare Improvements for Patients and Providers Act of 2008 (MIPPA) made limited changes</a:t>
            </a:r>
          </a:p>
          <a:p>
            <a:pPr>
              <a:defRPr/>
            </a:pPr>
            <a:r>
              <a:rPr lang="en-US" dirty="0">
                <a:latin typeface="Arial" panose="020B0604020202020204" pitchFamily="34" charset="0"/>
                <a:cs typeface="Arial" panose="020B0604020202020204" pitchFamily="34" charset="0"/>
              </a:rPr>
              <a:t>The Affordable Care Act expanded the program</a:t>
            </a:r>
          </a:p>
          <a:p>
            <a:pPr marL="0" indent="0">
              <a:buNone/>
            </a:pPr>
            <a:endParaRPr lang="en-US" dirty="0">
              <a:latin typeface="Arial" panose="020B0604020202020204" pitchFamily="34" charset="0"/>
              <a:cs typeface="Arial" panose="020B0604020202020204" pitchFamily="34" charset="0"/>
            </a:endParaRPr>
          </a:p>
        </p:txBody>
      </p:sp>
      <p:sp>
        <p:nvSpPr>
          <p:cNvPr id="5" name="TextBox 4"/>
          <p:cNvSpPr txBox="1"/>
          <p:nvPr/>
        </p:nvSpPr>
        <p:spPr>
          <a:xfrm>
            <a:off x="-15240" y="1356360"/>
            <a:ext cx="9144000" cy="91440"/>
          </a:xfrm>
          <a:prstGeom prst="rect">
            <a:avLst/>
          </a:prstGeom>
          <a:solidFill>
            <a:schemeClr val="accent5">
              <a:lumMod val="50000"/>
            </a:schemeClr>
          </a:solidFill>
        </p:spPr>
        <p:txBody>
          <a:bodyPr wrap="square" rtlCol="0">
            <a:spAutoFit/>
          </a:bodyPr>
          <a:lstStyle/>
          <a:p>
            <a:endParaRPr lang="en-US" dirty="0"/>
          </a:p>
        </p:txBody>
      </p:sp>
    </p:spTree>
    <p:extLst>
      <p:ext uri="{BB962C8B-B14F-4D97-AF65-F5344CB8AC3E}">
        <p14:creationId xmlns:p14="http://schemas.microsoft.com/office/powerpoint/2010/main" val="413151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50000"/>
            </a:schemeClr>
          </a:solidFill>
        </p:spPr>
        <p:txBody>
          <a:bodyPr/>
          <a:lstStyle/>
          <a:p>
            <a:pPr algn="ctr"/>
            <a:r>
              <a:rPr lang="en-US" dirty="0">
                <a:solidFill>
                  <a:schemeClr val="bg1"/>
                </a:solidFill>
                <a:latin typeface="Arial Black" panose="020B0A04020102020204" pitchFamily="34" charset="0"/>
              </a:rPr>
              <a:t>How the Program Works</a:t>
            </a:r>
          </a:p>
        </p:txBody>
      </p:sp>
      <p:sp>
        <p:nvSpPr>
          <p:cNvPr id="4" name="Content Placeholder 3"/>
          <p:cNvSpPr>
            <a:spLocks noGrp="1"/>
          </p:cNvSpPr>
          <p:nvPr>
            <p:ph sz="quarter" idx="1"/>
          </p:nvPr>
        </p:nvSpPr>
        <p:spPr/>
        <p:txBody>
          <a:bodyPr>
            <a:normAutofit/>
          </a:bodyPr>
          <a:lstStyle/>
          <a:p>
            <a:pPr algn="l"/>
            <a:endParaRPr lang="en-US" b="1" dirty="0" smtClean="0">
              <a:solidFill>
                <a:srgbClr val="002060"/>
              </a:solidFill>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DMEPOS suppliers submit bids</a:t>
            </a:r>
          </a:p>
          <a:p>
            <a:pPr lvl="1">
              <a:defRPr/>
            </a:pPr>
            <a:r>
              <a:rPr lang="en-US" dirty="0">
                <a:latin typeface="Arial" panose="020B0604020202020204" pitchFamily="34" charset="0"/>
                <a:cs typeface="Arial" panose="020B0604020202020204" pitchFamily="34" charset="0"/>
              </a:rPr>
              <a:t>Suppliers must submit a bid to be awarded a contract</a:t>
            </a:r>
          </a:p>
          <a:p>
            <a:pPr>
              <a:defRPr/>
            </a:pPr>
            <a:r>
              <a:rPr lang="en-US" dirty="0">
                <a:latin typeface="Arial" panose="020B0604020202020204" pitchFamily="34" charset="0"/>
                <a:cs typeface="Arial" panose="020B0604020202020204" pitchFamily="34" charset="0"/>
              </a:rPr>
              <a:t>Medicare uses bids to determine payments</a:t>
            </a:r>
          </a:p>
          <a:p>
            <a:pPr>
              <a:defRPr/>
            </a:pPr>
            <a:r>
              <a:rPr lang="en-US" dirty="0">
                <a:latin typeface="Arial" panose="020B0604020202020204" pitchFamily="34" charset="0"/>
                <a:cs typeface="Arial" panose="020B0604020202020204" pitchFamily="34" charset="0"/>
              </a:rPr>
              <a:t>Contracts will be awarded to sell/rent DMEPOS </a:t>
            </a:r>
          </a:p>
          <a:p>
            <a:pPr>
              <a:defRPr/>
            </a:pPr>
            <a:r>
              <a:rPr lang="en-US" dirty="0">
                <a:latin typeface="Arial" panose="020B0604020202020204" pitchFamily="34" charset="0"/>
                <a:cs typeface="Arial" panose="020B0604020202020204" pitchFamily="34" charset="0"/>
              </a:rPr>
              <a:t>“Contract suppliers” will be those who</a:t>
            </a:r>
          </a:p>
          <a:p>
            <a:pPr lvl="1">
              <a:defRPr/>
            </a:pPr>
            <a:r>
              <a:rPr lang="en-US" dirty="0">
                <a:latin typeface="Arial" panose="020B0604020202020204" pitchFamily="34" charset="0"/>
                <a:cs typeface="Arial" panose="020B0604020202020204" pitchFamily="34" charset="0"/>
              </a:rPr>
              <a:t>Offer the most competitive price</a:t>
            </a:r>
            <a:endParaRPr lang="en-US" strike="sngStrike" dirty="0">
              <a:latin typeface="Arial" panose="020B0604020202020204" pitchFamily="34" charset="0"/>
              <a:cs typeface="Arial" panose="020B0604020202020204" pitchFamily="34" charset="0"/>
            </a:endParaRPr>
          </a:p>
          <a:p>
            <a:pPr lvl="1">
              <a:defRPr/>
            </a:pPr>
            <a:r>
              <a:rPr lang="en-US" dirty="0">
                <a:latin typeface="Arial" panose="020B0604020202020204" pitchFamily="34" charset="0"/>
                <a:cs typeface="Arial" panose="020B0604020202020204" pitchFamily="34" charset="0"/>
              </a:rPr>
              <a:t>Meet eligibility, quality, and financial standards</a:t>
            </a:r>
          </a:p>
          <a:p>
            <a:pPr lvl="1">
              <a:defRPr/>
            </a:pPr>
            <a:r>
              <a:rPr lang="en-US" dirty="0">
                <a:latin typeface="Arial" panose="020B0604020202020204" pitchFamily="34" charset="0"/>
                <a:cs typeface="Arial" panose="020B0604020202020204" pitchFamily="34" charset="0"/>
              </a:rPr>
              <a:t>Are accredited by an independent organization</a:t>
            </a:r>
          </a:p>
          <a:p>
            <a:pPr marL="0" indent="0">
              <a:buNone/>
            </a:pPr>
            <a:endParaRPr lang="en-US" dirty="0"/>
          </a:p>
        </p:txBody>
      </p:sp>
      <p:sp>
        <p:nvSpPr>
          <p:cNvPr id="5" name="TextBox 4"/>
          <p:cNvSpPr txBox="1"/>
          <p:nvPr/>
        </p:nvSpPr>
        <p:spPr>
          <a:xfrm>
            <a:off x="-15240" y="1356360"/>
            <a:ext cx="9144000" cy="91440"/>
          </a:xfrm>
          <a:prstGeom prst="rect">
            <a:avLst/>
          </a:prstGeom>
          <a:solidFill>
            <a:schemeClr val="accent5">
              <a:lumMod val="50000"/>
            </a:schemeClr>
          </a:solidFill>
        </p:spPr>
        <p:txBody>
          <a:bodyPr wrap="square" rtlCol="0">
            <a:spAutoFit/>
          </a:bodyPr>
          <a:lstStyle/>
          <a:p>
            <a:endParaRPr lang="en-US" dirty="0"/>
          </a:p>
        </p:txBody>
      </p:sp>
    </p:spTree>
    <p:extLst>
      <p:ext uri="{BB962C8B-B14F-4D97-AF65-F5344CB8AC3E}">
        <p14:creationId xmlns:p14="http://schemas.microsoft.com/office/powerpoint/2010/main" val="2976959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50000"/>
            </a:schemeClr>
          </a:solidFill>
        </p:spPr>
        <p:txBody>
          <a:bodyPr/>
          <a:lstStyle/>
          <a:p>
            <a:pPr algn="ctr"/>
            <a:r>
              <a:rPr lang="en-US" dirty="0">
                <a:solidFill>
                  <a:schemeClr val="bg1"/>
                </a:solidFill>
                <a:latin typeface="Arial Black" panose="020B0A04020102020204" pitchFamily="34" charset="0"/>
              </a:rPr>
              <a:t>How the Program Works</a:t>
            </a:r>
          </a:p>
        </p:txBody>
      </p:sp>
      <p:sp>
        <p:nvSpPr>
          <p:cNvPr id="4" name="Content Placeholder 3"/>
          <p:cNvSpPr>
            <a:spLocks noGrp="1"/>
          </p:cNvSpPr>
          <p:nvPr>
            <p:ph sz="quarter" idx="1"/>
          </p:nvPr>
        </p:nvSpPr>
        <p:spPr/>
        <p:txBody>
          <a:bodyPr>
            <a:normAutofit/>
          </a:bodyPr>
          <a:lstStyle/>
          <a:p>
            <a:pPr algn="l"/>
            <a:endParaRPr lang="en-US" b="1" dirty="0" smtClean="0">
              <a:solidFill>
                <a:srgbClr val="002060"/>
              </a:solidFill>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Only contract suppliers will be able to</a:t>
            </a:r>
          </a:p>
          <a:p>
            <a:pPr lvl="1">
              <a:defRPr/>
            </a:pPr>
            <a:r>
              <a:rPr lang="en-US" dirty="0">
                <a:latin typeface="Arial" panose="020B0604020202020204" pitchFamily="34" charset="0"/>
                <a:cs typeface="Arial" panose="020B0604020202020204" pitchFamily="34" charset="0"/>
              </a:rPr>
              <a:t>Provide competitively bid DMEPOS items </a:t>
            </a:r>
          </a:p>
          <a:p>
            <a:pPr lvl="1">
              <a:defRPr/>
            </a:pPr>
            <a:r>
              <a:rPr lang="en-US" dirty="0">
                <a:latin typeface="Arial" panose="020B0604020202020204" pitchFamily="34" charset="0"/>
                <a:cs typeface="Arial" panose="020B0604020202020204" pitchFamily="34" charset="0"/>
              </a:rPr>
              <a:t>File claims with Medicare for payment of competitively bid items and </a:t>
            </a:r>
            <a:r>
              <a:rPr lang="en-US" dirty="0" smtClean="0">
                <a:latin typeface="Arial" panose="020B0604020202020204" pitchFamily="34" charset="0"/>
                <a:cs typeface="Arial" panose="020B0604020202020204" pitchFamily="34" charset="0"/>
              </a:rPr>
              <a:t>services</a:t>
            </a:r>
          </a:p>
          <a:p>
            <a:pPr marL="320040" lvl="1" indent="0">
              <a:buNone/>
              <a:defRPr/>
            </a:pPr>
            <a:endParaRPr lang="en-US"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Contract supplier charge cannot exceed</a:t>
            </a:r>
          </a:p>
          <a:p>
            <a:pPr lvl="1">
              <a:defRPr/>
            </a:pPr>
            <a:r>
              <a:rPr lang="en-US" dirty="0">
                <a:latin typeface="Arial" panose="020B0604020202020204" pitchFamily="34" charset="0"/>
                <a:cs typeface="Arial" panose="020B0604020202020204" pitchFamily="34" charset="0"/>
              </a:rPr>
              <a:t>Single payment amount based on bids received for an item</a:t>
            </a:r>
          </a:p>
          <a:p>
            <a:pPr lvl="1">
              <a:defRPr/>
            </a:pPr>
            <a:r>
              <a:rPr lang="en-US" dirty="0">
                <a:latin typeface="Arial" panose="020B0604020202020204" pitchFamily="34" charset="0"/>
                <a:cs typeface="Arial" panose="020B0604020202020204" pitchFamily="34" charset="0"/>
              </a:rPr>
              <a:t>Medicare fee schedule allowed amount </a:t>
            </a:r>
          </a:p>
          <a:p>
            <a:pPr marL="0" indent="0">
              <a:buNone/>
            </a:pPr>
            <a:endParaRPr lang="en-US" dirty="0"/>
          </a:p>
        </p:txBody>
      </p:sp>
      <p:sp>
        <p:nvSpPr>
          <p:cNvPr id="5" name="TextBox 4"/>
          <p:cNvSpPr txBox="1"/>
          <p:nvPr/>
        </p:nvSpPr>
        <p:spPr>
          <a:xfrm>
            <a:off x="-15240" y="1356360"/>
            <a:ext cx="9144000" cy="91440"/>
          </a:xfrm>
          <a:prstGeom prst="rect">
            <a:avLst/>
          </a:prstGeom>
          <a:solidFill>
            <a:schemeClr val="accent5">
              <a:lumMod val="50000"/>
            </a:schemeClr>
          </a:solidFill>
        </p:spPr>
        <p:txBody>
          <a:bodyPr wrap="square" rtlCol="0">
            <a:spAutoFit/>
          </a:bodyPr>
          <a:lstStyle/>
          <a:p>
            <a:endParaRPr lang="en-US" dirty="0"/>
          </a:p>
        </p:txBody>
      </p:sp>
    </p:spTree>
    <p:extLst>
      <p:ext uri="{BB962C8B-B14F-4D97-AF65-F5344CB8AC3E}">
        <p14:creationId xmlns:p14="http://schemas.microsoft.com/office/powerpoint/2010/main" val="244259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50000"/>
            </a:schemeClr>
          </a:solidFill>
        </p:spPr>
        <p:txBody>
          <a:bodyPr>
            <a:normAutofit fontScale="90000"/>
          </a:bodyPr>
          <a:lstStyle/>
          <a:p>
            <a:pPr algn="ctr"/>
            <a:r>
              <a:rPr lang="en-US" dirty="0" smtClean="0">
                <a:solidFill>
                  <a:schemeClr val="bg1"/>
                </a:solidFill>
                <a:latin typeface="Arial Black" panose="020B0A04020102020204" pitchFamily="34" charset="0"/>
              </a:rPr>
              <a:t>Round 2 Recompete Product Categories</a:t>
            </a:r>
            <a:endParaRPr lang="en-US" dirty="0">
              <a:solidFill>
                <a:schemeClr val="bg1"/>
              </a:solidFill>
              <a:latin typeface="Arial Black" panose="020B0A04020102020204" pitchFamily="34" charset="0"/>
            </a:endParaRPr>
          </a:p>
        </p:txBody>
      </p:sp>
      <p:sp>
        <p:nvSpPr>
          <p:cNvPr id="4" name="Content Placeholder 3"/>
          <p:cNvSpPr>
            <a:spLocks noGrp="1"/>
          </p:cNvSpPr>
          <p:nvPr>
            <p:ph sz="quarter" idx="1"/>
          </p:nvPr>
        </p:nvSpPr>
        <p:spPr>
          <a:xfrm>
            <a:off x="914400" y="1447800"/>
            <a:ext cx="7772400" cy="5029200"/>
          </a:xfrm>
        </p:spPr>
        <p:txBody>
          <a:bodyPr>
            <a:normAutofit fontScale="47500" lnSpcReduction="20000"/>
          </a:bodyPr>
          <a:lstStyle/>
          <a:p>
            <a:pPr algn="l"/>
            <a:endParaRPr lang="en-US" b="1" dirty="0" smtClean="0">
              <a:solidFill>
                <a:srgbClr val="002060"/>
              </a:solidFill>
              <a:latin typeface="Arial" panose="020B0604020202020204" pitchFamily="34" charset="0"/>
              <a:cs typeface="Arial" panose="020B0604020202020204" pitchFamily="34" charset="0"/>
            </a:endParaRPr>
          </a:p>
          <a:p>
            <a:r>
              <a:rPr lang="en-US" sz="3300" dirty="0">
                <a:latin typeface="Arial" panose="020B0604020202020204" pitchFamily="34" charset="0"/>
                <a:cs typeface="Arial" panose="020B0604020202020204" pitchFamily="34" charset="0"/>
              </a:rPr>
              <a:t>Enteral Nutrients, Equipment and Supplies</a:t>
            </a:r>
          </a:p>
          <a:p>
            <a:r>
              <a:rPr lang="en-US" sz="3300" dirty="0">
                <a:latin typeface="Arial" panose="020B0604020202020204" pitchFamily="34" charset="0"/>
                <a:cs typeface="Arial" panose="020B0604020202020204" pitchFamily="34" charset="0"/>
              </a:rPr>
              <a:t>General Home Equipment and Related Supplies and Accessories</a:t>
            </a:r>
          </a:p>
          <a:p>
            <a:pPr lvl="1"/>
            <a:r>
              <a:rPr lang="en-US" sz="3300" dirty="0">
                <a:latin typeface="Arial" panose="020B0604020202020204" pitchFamily="34" charset="0"/>
                <a:cs typeface="Arial" panose="020B0604020202020204" pitchFamily="34" charset="0"/>
              </a:rPr>
              <a:t>includes hospital beds and related accessories, group 1 and 2 support surfaces, commode chairs, patient lifts, and seat lifts</a:t>
            </a:r>
          </a:p>
          <a:p>
            <a:r>
              <a:rPr lang="en-US" sz="3300" dirty="0">
                <a:latin typeface="Arial" panose="020B0604020202020204" pitchFamily="34" charset="0"/>
                <a:cs typeface="Arial" panose="020B0604020202020204" pitchFamily="34" charset="0"/>
              </a:rPr>
              <a:t>Nebulizers and Related Supplies</a:t>
            </a:r>
          </a:p>
          <a:p>
            <a:r>
              <a:rPr lang="en-US" sz="3300" dirty="0">
                <a:latin typeface="Arial" panose="020B0604020202020204" pitchFamily="34" charset="0"/>
                <a:cs typeface="Arial" panose="020B0604020202020204" pitchFamily="34" charset="0"/>
              </a:rPr>
              <a:t>Negative Pressure Wound Therapy (NPWT) Pumps and Related Supplies and Accessories</a:t>
            </a:r>
          </a:p>
          <a:p>
            <a:r>
              <a:rPr lang="en-US" sz="3300" dirty="0">
                <a:latin typeface="Arial" panose="020B0604020202020204" pitchFamily="34" charset="0"/>
                <a:cs typeface="Arial" panose="020B0604020202020204" pitchFamily="34" charset="0"/>
              </a:rPr>
              <a:t>Respiratory Equipment and Related Supplies and Accessories</a:t>
            </a:r>
          </a:p>
          <a:p>
            <a:pPr lvl="1"/>
            <a:r>
              <a:rPr lang="en-US" sz="3300" dirty="0">
                <a:latin typeface="Arial" panose="020B0604020202020204" pitchFamily="34" charset="0"/>
                <a:cs typeface="Arial" panose="020B0604020202020204" pitchFamily="34" charset="0"/>
              </a:rPr>
              <a:t>includes oxygen, oxygen equipment, and supplies; continuous positive airway pressure (CPAP) devices and respiratory assist devices (RADs) and related supplies and accessories</a:t>
            </a:r>
          </a:p>
          <a:p>
            <a:r>
              <a:rPr lang="en-US" sz="3300" dirty="0">
                <a:latin typeface="Arial" panose="020B0604020202020204" pitchFamily="34" charset="0"/>
                <a:cs typeface="Arial" panose="020B0604020202020204" pitchFamily="34" charset="0"/>
              </a:rPr>
              <a:t>Standard Mobility Equipment and Related Accessories</a:t>
            </a:r>
          </a:p>
          <a:p>
            <a:pPr lvl="1"/>
            <a:r>
              <a:rPr lang="en-US" sz="3300" dirty="0">
                <a:latin typeface="Arial" panose="020B0604020202020204" pitchFamily="34" charset="0"/>
                <a:cs typeface="Arial" panose="020B0604020202020204" pitchFamily="34" charset="0"/>
              </a:rPr>
              <a:t>includes walkers, standard power and manual wheelchairs, scooters, and related accessories</a:t>
            </a:r>
          </a:p>
          <a:p>
            <a:r>
              <a:rPr lang="en-US" sz="3300" dirty="0">
                <a:latin typeface="Arial" panose="020B0604020202020204" pitchFamily="34" charset="0"/>
                <a:cs typeface="Arial" panose="020B0604020202020204" pitchFamily="34" charset="0"/>
              </a:rPr>
              <a:t>Transcutaneous Electrical Nerve Stimulation (TENS) Devices and Supplies</a:t>
            </a:r>
          </a:p>
          <a:p>
            <a:r>
              <a:rPr lang="en-US" sz="3300" b="1" dirty="0">
                <a:latin typeface="Arial" panose="020B0604020202020204" pitchFamily="34" charset="0"/>
                <a:cs typeface="Arial" panose="020B0604020202020204" pitchFamily="34" charset="0"/>
              </a:rPr>
              <a:t>The </a:t>
            </a:r>
            <a:r>
              <a:rPr lang="en-US" sz="3300" b="1" dirty="0" smtClean="0">
                <a:latin typeface="Arial" panose="020B0604020202020204" pitchFamily="34" charset="0"/>
                <a:cs typeface="Arial" panose="020B0604020202020204" pitchFamily="34" charset="0"/>
              </a:rPr>
              <a:t>National Mail-Order </a:t>
            </a:r>
            <a:r>
              <a:rPr lang="en-US" sz="3300" b="1" dirty="0">
                <a:latin typeface="Arial" panose="020B0604020202020204" pitchFamily="34" charset="0"/>
                <a:cs typeface="Arial" panose="020B0604020202020204" pitchFamily="34" charset="0"/>
              </a:rPr>
              <a:t>recompete of the DMEPOS Competitive Bidding Program includes diabetic testing </a:t>
            </a:r>
            <a:r>
              <a:rPr lang="en-US" sz="3300" b="1" dirty="0" smtClean="0">
                <a:latin typeface="Arial" panose="020B0604020202020204" pitchFamily="34" charset="0"/>
                <a:cs typeface="Arial" panose="020B0604020202020204" pitchFamily="34" charset="0"/>
              </a:rPr>
              <a:t>supplies. The </a:t>
            </a:r>
            <a:r>
              <a:rPr lang="en-US" sz="3300" b="1" dirty="0">
                <a:latin typeface="Arial" panose="020B0604020202020204" pitchFamily="34" charset="0"/>
                <a:cs typeface="Arial" panose="020B0604020202020204" pitchFamily="34" charset="0"/>
              </a:rPr>
              <a:t>national mail-order recompete includes all parts of the United States, including the 50 states, the District of Columbia, Puerto Rico, the U.S. Virgin Islands, Guam and American Samoa. </a:t>
            </a:r>
          </a:p>
          <a:p>
            <a:pPr marL="0" indent="0">
              <a:buNone/>
            </a:pPr>
            <a:endParaRPr lang="en-US" dirty="0"/>
          </a:p>
        </p:txBody>
      </p:sp>
      <p:sp>
        <p:nvSpPr>
          <p:cNvPr id="5" name="TextBox 4"/>
          <p:cNvSpPr txBox="1"/>
          <p:nvPr/>
        </p:nvSpPr>
        <p:spPr>
          <a:xfrm>
            <a:off x="-15240" y="1356360"/>
            <a:ext cx="9144000" cy="91440"/>
          </a:xfrm>
          <a:prstGeom prst="rect">
            <a:avLst/>
          </a:prstGeom>
          <a:solidFill>
            <a:schemeClr val="accent5">
              <a:lumMod val="50000"/>
            </a:schemeClr>
          </a:solidFill>
        </p:spPr>
        <p:txBody>
          <a:bodyPr wrap="square" rtlCol="0">
            <a:spAutoFit/>
          </a:bodyPr>
          <a:lstStyle/>
          <a:p>
            <a:endParaRPr lang="en-US" dirty="0"/>
          </a:p>
        </p:txBody>
      </p:sp>
    </p:spTree>
    <p:extLst>
      <p:ext uri="{BB962C8B-B14F-4D97-AF65-F5344CB8AC3E}">
        <p14:creationId xmlns:p14="http://schemas.microsoft.com/office/powerpoint/2010/main" val="1077251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50000"/>
            </a:schemeClr>
          </a:solidFill>
        </p:spPr>
        <p:txBody>
          <a:bodyPr/>
          <a:lstStyle/>
          <a:p>
            <a:pPr algn="ctr"/>
            <a:r>
              <a:rPr lang="en-US" dirty="0">
                <a:solidFill>
                  <a:schemeClr val="bg1"/>
                </a:solidFill>
                <a:latin typeface="Arial Black" panose="020B0A04020102020204" pitchFamily="34" charset="0"/>
                <a:cs typeface="Arial" charset="0"/>
              </a:rPr>
              <a:t>Who will be Affected? </a:t>
            </a:r>
            <a:endParaRPr lang="en-US" dirty="0">
              <a:solidFill>
                <a:schemeClr val="bg1"/>
              </a:solidFill>
              <a:latin typeface="Arial Black" panose="020B0A04020102020204" pitchFamily="34" charset="0"/>
            </a:endParaRPr>
          </a:p>
        </p:txBody>
      </p:sp>
      <p:sp>
        <p:nvSpPr>
          <p:cNvPr id="4" name="Content Placeholder 3"/>
          <p:cNvSpPr>
            <a:spLocks noGrp="1"/>
          </p:cNvSpPr>
          <p:nvPr>
            <p:ph sz="quarter" idx="1"/>
          </p:nvPr>
        </p:nvSpPr>
        <p:spPr/>
        <p:txBody>
          <a:bodyPr>
            <a:normAutofit/>
          </a:bodyPr>
          <a:lstStyle/>
          <a:p>
            <a:pPr>
              <a:defRPr/>
            </a:pPr>
            <a:endParaRPr lang="en-US" dirty="0" smtClean="0">
              <a:latin typeface="Arial" panose="020B0604020202020204" pitchFamily="34" charset="0"/>
              <a:cs typeface="Arial" panose="020B0604020202020204" pitchFamily="34" charset="0"/>
            </a:endParaRPr>
          </a:p>
          <a:p>
            <a:pPr>
              <a:defRPr/>
            </a:pPr>
            <a:r>
              <a:rPr lang="en-US" dirty="0" smtClean="0">
                <a:latin typeface="Arial" panose="020B0604020202020204" pitchFamily="34" charset="0"/>
                <a:cs typeface="Arial" panose="020B0604020202020204" pitchFamily="34" charset="0"/>
              </a:rPr>
              <a:t>Beneficiaries </a:t>
            </a:r>
            <a:r>
              <a:rPr lang="en-US" dirty="0">
                <a:latin typeface="Arial" panose="020B0604020202020204" pitchFamily="34" charset="0"/>
                <a:cs typeface="Arial" panose="020B0604020202020204" pitchFamily="34" charset="0"/>
              </a:rPr>
              <a:t>who have Original Medicare and</a:t>
            </a:r>
          </a:p>
          <a:p>
            <a:pPr lvl="1">
              <a:defRPr/>
            </a:pPr>
            <a:r>
              <a:rPr lang="en-US" dirty="0">
                <a:latin typeface="Arial" panose="020B0604020202020204" pitchFamily="34" charset="0"/>
                <a:cs typeface="Arial" panose="020B0604020202020204" pitchFamily="34" charset="0"/>
              </a:rPr>
              <a:t>Permanently reside in a ZIP Code in a CBA</a:t>
            </a:r>
          </a:p>
          <a:p>
            <a:pPr lvl="1">
              <a:defRPr/>
            </a:pPr>
            <a:r>
              <a:rPr lang="en-US" dirty="0">
                <a:latin typeface="Arial" panose="020B0604020202020204" pitchFamily="34" charset="0"/>
                <a:cs typeface="Arial" panose="020B0604020202020204" pitchFamily="34" charset="0"/>
              </a:rPr>
              <a:t>Obtain competitive bid items while visiting a CBA</a:t>
            </a:r>
          </a:p>
          <a:p>
            <a:pPr>
              <a:defRPr/>
            </a:pPr>
            <a:r>
              <a:rPr lang="en-US" dirty="0">
                <a:latin typeface="Arial" panose="020B0604020202020204" pitchFamily="34" charset="0"/>
                <a:cs typeface="Arial" panose="020B0604020202020204" pitchFamily="34" charset="0"/>
              </a:rPr>
              <a:t>To find out if a ZIP Code is in a Competitive Bidding Area (CBA)</a:t>
            </a:r>
          </a:p>
          <a:p>
            <a:pPr lvl="1">
              <a:defRPr/>
            </a:pPr>
            <a:r>
              <a:rPr lang="en-US" dirty="0">
                <a:latin typeface="Arial" panose="020B0604020202020204" pitchFamily="34" charset="0"/>
                <a:cs typeface="Arial" panose="020B0604020202020204" pitchFamily="34" charset="0"/>
              </a:rPr>
              <a:t>Call 1-800-MEDICARE (1-800-633-4227)</a:t>
            </a:r>
          </a:p>
          <a:p>
            <a:pPr lvl="2">
              <a:defRPr/>
            </a:pPr>
            <a:r>
              <a:rPr lang="en-US" dirty="0">
                <a:latin typeface="Arial" panose="020B0604020202020204" pitchFamily="34" charset="0"/>
                <a:cs typeface="Arial" panose="020B0604020202020204" pitchFamily="34" charset="0"/>
              </a:rPr>
              <a:t>TTY users call 1-877-486-2048 </a:t>
            </a:r>
          </a:p>
          <a:p>
            <a:pPr>
              <a:defRPr/>
            </a:pPr>
            <a:r>
              <a:rPr lang="en-US" dirty="0">
                <a:latin typeface="Arial" panose="020B0604020202020204" pitchFamily="34" charset="0"/>
                <a:cs typeface="Arial" panose="020B0604020202020204" pitchFamily="34" charset="0"/>
              </a:rPr>
              <a:t>Medicare Advantage enrollees can use suppliers designated by their plan</a:t>
            </a:r>
          </a:p>
          <a:p>
            <a:pPr algn="l"/>
            <a:endParaRPr lang="en-US" b="1" dirty="0" smtClean="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15240" y="1356360"/>
            <a:ext cx="9144000" cy="91440"/>
          </a:xfrm>
          <a:prstGeom prst="rect">
            <a:avLst/>
          </a:prstGeom>
          <a:solidFill>
            <a:schemeClr val="accent5">
              <a:lumMod val="50000"/>
            </a:schemeClr>
          </a:solidFill>
        </p:spPr>
        <p:txBody>
          <a:bodyPr wrap="square" rtlCol="0">
            <a:spAutoFit/>
          </a:bodyPr>
          <a:lstStyle/>
          <a:p>
            <a:endParaRPr lang="en-US" dirty="0"/>
          </a:p>
        </p:txBody>
      </p:sp>
    </p:spTree>
    <p:extLst>
      <p:ext uri="{BB962C8B-B14F-4D97-AF65-F5344CB8AC3E}">
        <p14:creationId xmlns:p14="http://schemas.microsoft.com/office/powerpoint/2010/main" val="1628696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50000"/>
            </a:schemeClr>
          </a:solidFill>
        </p:spPr>
        <p:txBody>
          <a:bodyPr/>
          <a:lstStyle/>
          <a:p>
            <a:pPr algn="ctr"/>
            <a:r>
              <a:rPr lang="en-US" dirty="0">
                <a:solidFill>
                  <a:schemeClr val="bg1"/>
                </a:solidFill>
                <a:latin typeface="Arial Black" panose="020B0A04020102020204" pitchFamily="34" charset="0"/>
                <a:cs typeface="Arial" charset="0"/>
              </a:rPr>
              <a:t>Using Contract Suppliers</a:t>
            </a:r>
            <a:endParaRPr lang="en-US" dirty="0">
              <a:solidFill>
                <a:schemeClr val="bg1"/>
              </a:solidFill>
              <a:latin typeface="Arial Black" panose="020B0A04020102020204" pitchFamily="34" charset="0"/>
            </a:endParaRPr>
          </a:p>
        </p:txBody>
      </p:sp>
      <p:sp>
        <p:nvSpPr>
          <p:cNvPr id="4" name="Content Placeholder 3"/>
          <p:cNvSpPr>
            <a:spLocks noGrp="1"/>
          </p:cNvSpPr>
          <p:nvPr>
            <p:ph sz="quarter" idx="1"/>
          </p:nvPr>
        </p:nvSpPr>
        <p:spPr/>
        <p:txBody>
          <a:bodyPr>
            <a:normAutofit/>
          </a:bodyPr>
          <a:lstStyle/>
          <a:p>
            <a:pPr>
              <a:defRPr/>
            </a:pPr>
            <a:endParaRPr lang="en-US" dirty="0" smtClean="0">
              <a:latin typeface="Arial" panose="020B0604020202020204" pitchFamily="34" charset="0"/>
              <a:cs typeface="Arial" panose="020B0604020202020204" pitchFamily="34" charset="0"/>
            </a:endParaRPr>
          </a:p>
          <a:p>
            <a:pPr>
              <a:defRPr/>
            </a:pPr>
            <a:r>
              <a:rPr lang="en-US" dirty="0" smtClean="0">
                <a:latin typeface="Arial" panose="020B0604020202020204" pitchFamily="34" charset="0"/>
                <a:cs typeface="Arial" panose="020B0604020202020204" pitchFamily="34" charset="0"/>
              </a:rPr>
              <a:t>Must </a:t>
            </a:r>
            <a:r>
              <a:rPr lang="en-US" dirty="0">
                <a:latin typeface="Arial" panose="020B0604020202020204" pitchFamily="34" charset="0"/>
                <a:cs typeface="Arial" panose="020B0604020202020204" pitchFamily="34" charset="0"/>
              </a:rPr>
              <a:t>almost always use contract supplier if</a:t>
            </a:r>
          </a:p>
          <a:p>
            <a:pPr lvl="1">
              <a:defRPr/>
            </a:pPr>
            <a:r>
              <a:rPr lang="en-US" dirty="0">
                <a:latin typeface="Arial" panose="020B0604020202020204" pitchFamily="34" charset="0"/>
                <a:cs typeface="Arial" panose="020B0604020202020204" pitchFamily="34" charset="0"/>
              </a:rPr>
              <a:t>Items and services are included in Competitive Bidding Program where a beneficiary lives in a CBA</a:t>
            </a:r>
          </a:p>
          <a:p>
            <a:pPr lvl="1">
              <a:defRPr/>
            </a:pPr>
            <a:r>
              <a:rPr lang="en-US" dirty="0">
                <a:latin typeface="Arial" panose="020B0604020202020204" pitchFamily="34" charset="0"/>
                <a:cs typeface="Arial" panose="020B0604020202020204" pitchFamily="34" charset="0"/>
              </a:rPr>
              <a:t>Traveling to or visiting a CBA</a:t>
            </a:r>
          </a:p>
          <a:p>
            <a:pPr>
              <a:defRPr/>
            </a:pPr>
            <a:r>
              <a:rPr lang="en-US" dirty="0">
                <a:latin typeface="Arial" panose="020B0604020202020204" pitchFamily="34" charset="0"/>
                <a:cs typeface="Arial" panose="020B0604020202020204" pitchFamily="34" charset="0"/>
              </a:rPr>
              <a:t>Doctors, treating practitioners, and hospitals can supply certain items (ex: walkers or folding manual wheelchairs)     </a:t>
            </a:r>
          </a:p>
          <a:p>
            <a:pPr>
              <a:lnSpc>
                <a:spcPct val="90000"/>
              </a:lnSpc>
              <a:defRPr/>
            </a:pPr>
            <a:r>
              <a:rPr lang="en-US" dirty="0">
                <a:latin typeface="Arial" panose="020B0604020202020204" pitchFamily="34" charset="0"/>
                <a:cs typeface="Arial" panose="020B0604020202020204" pitchFamily="34" charset="0"/>
              </a:rPr>
              <a:t>Nursing Facility can only supply directly if it becomes a contract supplier</a:t>
            </a:r>
          </a:p>
          <a:p>
            <a:pPr algn="l"/>
            <a:endParaRPr lang="en-US" b="1" dirty="0" smtClean="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15240" y="1356360"/>
            <a:ext cx="9144000" cy="91440"/>
          </a:xfrm>
          <a:prstGeom prst="rect">
            <a:avLst/>
          </a:prstGeom>
          <a:solidFill>
            <a:schemeClr val="accent5">
              <a:lumMod val="50000"/>
            </a:schemeClr>
          </a:solidFill>
        </p:spPr>
        <p:txBody>
          <a:bodyPr wrap="square" rtlCol="0">
            <a:spAutoFit/>
          </a:bodyPr>
          <a:lstStyle/>
          <a:p>
            <a:endParaRPr lang="en-US" dirty="0"/>
          </a:p>
        </p:txBody>
      </p:sp>
    </p:spTree>
    <p:extLst>
      <p:ext uri="{BB962C8B-B14F-4D97-AF65-F5344CB8AC3E}">
        <p14:creationId xmlns:p14="http://schemas.microsoft.com/office/powerpoint/2010/main" val="4049355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lumMod val="50000"/>
            </a:schemeClr>
          </a:solidFill>
        </p:spPr>
        <p:txBody>
          <a:bodyPr/>
          <a:lstStyle/>
          <a:p>
            <a:pPr algn="ctr"/>
            <a:r>
              <a:rPr lang="en-US" dirty="0">
                <a:solidFill>
                  <a:schemeClr val="bg1"/>
                </a:solidFill>
                <a:latin typeface="Arial Black" panose="020B0A04020102020204" pitchFamily="34" charset="0"/>
                <a:cs typeface="Arial" charset="0"/>
              </a:rPr>
              <a:t>Identifying Contract Suppliers</a:t>
            </a:r>
            <a:endParaRPr lang="en-US" dirty="0">
              <a:solidFill>
                <a:schemeClr val="bg1"/>
              </a:solidFill>
              <a:latin typeface="Arial Black" panose="020B0A04020102020204" pitchFamily="34" charset="0"/>
            </a:endParaRPr>
          </a:p>
        </p:txBody>
      </p:sp>
      <p:sp>
        <p:nvSpPr>
          <p:cNvPr id="4" name="Content Placeholder 3"/>
          <p:cNvSpPr>
            <a:spLocks noGrp="1"/>
          </p:cNvSpPr>
          <p:nvPr>
            <p:ph sz="quarter" idx="1"/>
          </p:nvPr>
        </p:nvSpPr>
        <p:spPr/>
        <p:txBody>
          <a:bodyPr>
            <a:normAutofit/>
          </a:bodyPr>
          <a:lstStyle/>
          <a:p>
            <a:pPr>
              <a:defRPr/>
            </a:pPr>
            <a:endParaRPr lang="en-US" dirty="0" smtClean="0"/>
          </a:p>
          <a:p>
            <a:pPr>
              <a:defRPr/>
            </a:pPr>
            <a:r>
              <a:rPr lang="en-US" sz="2800" dirty="0" smtClean="0">
                <a:latin typeface="Arial" panose="020B0604020202020204" pitchFamily="34" charset="0"/>
                <a:cs typeface="Arial" panose="020B0604020202020204" pitchFamily="34" charset="0"/>
              </a:rPr>
              <a:t>Visit </a:t>
            </a:r>
            <a:r>
              <a:rPr lang="en-US" sz="2800" dirty="0">
                <a:latin typeface="Arial" panose="020B0604020202020204" pitchFamily="34" charset="0"/>
                <a:cs typeface="Arial" panose="020B0604020202020204" pitchFamily="34" charset="0"/>
              </a:rPr>
              <a:t>the DMEPOS Supplier Locator tool</a:t>
            </a:r>
          </a:p>
          <a:p>
            <a:pPr lvl="1">
              <a:defRPr/>
            </a:pPr>
            <a:r>
              <a:rPr lang="en-US" sz="2800" dirty="0" smtClean="0">
                <a:latin typeface="Arial" panose="020B0604020202020204" pitchFamily="34" charset="0"/>
                <a:cs typeface="Arial" panose="020B0604020202020204" pitchFamily="34" charset="0"/>
                <a:hlinkClick r:id="rId3"/>
              </a:rPr>
              <a:t>www.medicare.gov/supplier</a:t>
            </a:r>
            <a:endParaRPr lang="en-US" sz="2800" dirty="0" smtClean="0">
              <a:latin typeface="Arial" panose="020B0604020202020204" pitchFamily="34" charset="0"/>
              <a:cs typeface="Arial" panose="020B0604020202020204" pitchFamily="34" charset="0"/>
            </a:endParaRPr>
          </a:p>
          <a:p>
            <a:pPr marL="320040" lvl="1" indent="0">
              <a:buNone/>
              <a:defRPr/>
            </a:pPr>
            <a:endParaRPr lang="en-US" sz="2800" dirty="0">
              <a:latin typeface="Arial" panose="020B0604020202020204" pitchFamily="34" charset="0"/>
              <a:cs typeface="Arial" panose="020B0604020202020204" pitchFamily="34" charset="0"/>
            </a:endParaRPr>
          </a:p>
          <a:p>
            <a:pPr>
              <a:defRPr/>
            </a:pPr>
            <a:r>
              <a:rPr lang="en-US" sz="2800" dirty="0">
                <a:latin typeface="Arial" panose="020B0604020202020204" pitchFamily="34" charset="0"/>
                <a:cs typeface="Arial" panose="020B0604020202020204" pitchFamily="34" charset="0"/>
              </a:rPr>
              <a:t>Call 1-800-MEDICARE (1-800-633-4227)</a:t>
            </a:r>
          </a:p>
          <a:p>
            <a:pPr lvl="1">
              <a:defRPr/>
            </a:pPr>
            <a:r>
              <a:rPr lang="en-US" sz="2800" dirty="0">
                <a:latin typeface="Arial" panose="020B0604020202020204" pitchFamily="34" charset="0"/>
                <a:cs typeface="Arial" panose="020B0604020202020204" pitchFamily="34" charset="0"/>
              </a:rPr>
              <a:t>TTY users call 1-877-486-2048 </a:t>
            </a:r>
          </a:p>
          <a:p>
            <a:pPr marL="0" indent="0" algn="l">
              <a:buNone/>
            </a:pPr>
            <a:endParaRPr lang="en-US" b="1" dirty="0" smtClean="0">
              <a:solidFill>
                <a:srgbClr val="002060"/>
              </a:solidFill>
              <a:latin typeface="Arial" panose="020B0604020202020204" pitchFamily="34" charset="0"/>
              <a:cs typeface="Arial" panose="020B0604020202020204" pitchFamily="34" charset="0"/>
            </a:endParaRPr>
          </a:p>
        </p:txBody>
      </p:sp>
      <p:sp>
        <p:nvSpPr>
          <p:cNvPr id="5" name="TextBox 4"/>
          <p:cNvSpPr txBox="1"/>
          <p:nvPr/>
        </p:nvSpPr>
        <p:spPr>
          <a:xfrm>
            <a:off x="-15240" y="1356360"/>
            <a:ext cx="9144000" cy="91440"/>
          </a:xfrm>
          <a:prstGeom prst="rect">
            <a:avLst/>
          </a:prstGeom>
          <a:solidFill>
            <a:schemeClr val="accent5">
              <a:lumMod val="50000"/>
            </a:schemeClr>
          </a:solidFill>
        </p:spPr>
        <p:txBody>
          <a:bodyPr wrap="square" rtlCol="0">
            <a:spAutoFit/>
          </a:bodyPr>
          <a:lstStyle/>
          <a:p>
            <a:endParaRPr lang="en-US" dirty="0"/>
          </a:p>
        </p:txBody>
      </p:sp>
    </p:spTree>
    <p:extLst>
      <p:ext uri="{BB962C8B-B14F-4D97-AF65-F5344CB8AC3E}">
        <p14:creationId xmlns:p14="http://schemas.microsoft.com/office/powerpoint/2010/main" val="17623287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4147</TotalTime>
  <Words>1843</Words>
  <Application>Microsoft Office PowerPoint</Application>
  <PresentationFormat>On-screen Show (4:3)</PresentationFormat>
  <Paragraphs>218</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Calibri</vt:lpstr>
      <vt:lpstr>Franklin Gothic Book</vt:lpstr>
      <vt:lpstr>Perpetua</vt:lpstr>
      <vt:lpstr>Wingdings</vt:lpstr>
      <vt:lpstr>Wingdings 2</vt:lpstr>
      <vt:lpstr>Equity</vt:lpstr>
      <vt:lpstr>Durable Medical Equipment, Prosthetics, Orthotics, and Supplies (DMEPOS)</vt:lpstr>
      <vt:lpstr>Agenda</vt:lpstr>
      <vt:lpstr>History of Competitive Bidding</vt:lpstr>
      <vt:lpstr>How the Program Works</vt:lpstr>
      <vt:lpstr>How the Program Works</vt:lpstr>
      <vt:lpstr>Round 2 Recompete Product Categories</vt:lpstr>
      <vt:lpstr>Who will be Affected? </vt:lpstr>
      <vt:lpstr>Using Contract Suppliers</vt:lpstr>
      <vt:lpstr>Identifying Contract Suppliers</vt:lpstr>
      <vt:lpstr>Stay With Current Supplier </vt:lpstr>
      <vt:lpstr>Round 2 Recompete Timeline</vt:lpstr>
      <vt:lpstr>Round 2 Recompete </vt:lpstr>
      <vt:lpstr>What Respiratory Therapist  Need To Do</vt:lpstr>
      <vt:lpstr>                 Resources</vt:lpstr>
      <vt:lpstr>Contact Us</vt:lpstr>
      <vt:lpstr>Questions</vt:lpstr>
    </vt:vector>
  </TitlesOfParts>
  <Company>BlueCross BlueShield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Durable Medical Equipment, Prosthetics, Orthotics, and Supplies (DMEPOS)</dc:title>
  <dc:creator>Laura Harris Skelly</dc:creator>
  <cp:lastModifiedBy>Makisha Pressley-Callaham</cp:lastModifiedBy>
  <cp:revision>145</cp:revision>
  <cp:lastPrinted>2015-09-09T19:01:13Z</cp:lastPrinted>
  <dcterms:created xsi:type="dcterms:W3CDTF">2015-08-31T13:29:30Z</dcterms:created>
  <dcterms:modified xsi:type="dcterms:W3CDTF">2016-09-15T13:55:49Z</dcterms:modified>
</cp:coreProperties>
</file>