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77" r:id="rId16"/>
    <p:sldId id="269" r:id="rId17"/>
    <p:sldId id="270" r:id="rId18"/>
    <p:sldId id="271" r:id="rId19"/>
    <p:sldId id="279" r:id="rId20"/>
    <p:sldId id="275" r:id="rId21"/>
    <p:sldId id="276" r:id="rId22"/>
    <p:sldId id="278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0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4011" y="437322"/>
            <a:ext cx="10035576" cy="1646302"/>
          </a:xfrm>
        </p:spPr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Just Breathing isn’t enough: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What your patients and Families need to hear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Jamie Lemmon, BSRT, RRT, RCP, AE-C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Jamie.Lemmon@carolinashealthcare.org</a:t>
            </a:r>
          </a:p>
        </p:txBody>
      </p:sp>
    </p:spTree>
    <p:extLst>
      <p:ext uri="{BB962C8B-B14F-4D97-AF65-F5344CB8AC3E}">
        <p14:creationId xmlns:p14="http://schemas.microsoft.com/office/powerpoint/2010/main" val="248932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3" y="94622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Order of Inhaled medications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816" y="1084802"/>
            <a:ext cx="4184035" cy="3880772"/>
          </a:xfrm>
        </p:spPr>
        <p:txBody>
          <a:bodyPr/>
          <a:lstStyle/>
          <a:p>
            <a:r>
              <a:rPr lang="en-US" sz="2000" b="1" dirty="0"/>
              <a:t>Bronchodilators</a:t>
            </a:r>
          </a:p>
          <a:p>
            <a:pPr lvl="1"/>
            <a:r>
              <a:rPr lang="en-US" sz="1800" dirty="0"/>
              <a:t>Use 15 to 30 minutes before ACT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Use a spacer for MDI’s 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Slow deep breath in, hold for 10 seconds, slowly exhale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9445" y="4819800"/>
            <a:ext cx="3152775" cy="14478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474118" y="1084802"/>
            <a:ext cx="4184035" cy="388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Mucolytic</a:t>
            </a:r>
          </a:p>
          <a:p>
            <a:pPr lvl="1"/>
            <a:r>
              <a:rPr lang="en-US" sz="1800" dirty="0"/>
              <a:t>Hypertonic Saline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Dornase alfa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Mucus will be easier to move from the smaller airways into the larger ones to be coughed out</a:t>
            </a:r>
          </a:p>
          <a:p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141" y="4560126"/>
            <a:ext cx="2708530" cy="229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Order of inhaled medications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Inhaled Antibiotics </a:t>
            </a:r>
          </a:p>
          <a:p>
            <a:pPr lvl="1"/>
            <a:r>
              <a:rPr lang="en-US" sz="1800" dirty="0"/>
              <a:t>Used to fight or control bacteria </a:t>
            </a:r>
          </a:p>
          <a:p>
            <a:pPr lvl="1"/>
            <a:r>
              <a:rPr lang="en-US" sz="1800" dirty="0"/>
              <a:t> Usually 28 days on 28 days off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Corticosteroids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569" y="1930400"/>
            <a:ext cx="3875422" cy="41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Exercise and 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9326"/>
            <a:ext cx="8596668" cy="3880773"/>
          </a:xfrm>
        </p:spPr>
        <p:txBody>
          <a:bodyPr/>
          <a:lstStyle/>
          <a:p>
            <a:r>
              <a:rPr lang="en-US" dirty="0"/>
              <a:t>The benefit of being physically active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000" dirty="0"/>
              <a:t>Slow the rate of decline in lung function</a:t>
            </a:r>
          </a:p>
          <a:p>
            <a:pPr lvl="1"/>
            <a:r>
              <a:rPr lang="en-US" sz="2000" dirty="0"/>
              <a:t>Helps clear mucus from the lungs</a:t>
            </a:r>
          </a:p>
          <a:p>
            <a:pPr lvl="1"/>
            <a:r>
              <a:rPr lang="en-US" sz="2000" dirty="0"/>
              <a:t>Creates more reserve meaning that normal activities can resume faster after being sick</a:t>
            </a:r>
          </a:p>
          <a:p>
            <a:pPr lvl="1"/>
            <a:r>
              <a:rPr lang="en-US" sz="2000" dirty="0"/>
              <a:t>Will help improve quality of life</a:t>
            </a:r>
          </a:p>
          <a:p>
            <a:pPr lvl="1"/>
            <a:r>
              <a:rPr lang="en-US" sz="2000" dirty="0"/>
              <a:t>Improves mood</a:t>
            </a:r>
          </a:p>
          <a:p>
            <a:pPr lvl="1"/>
            <a:r>
              <a:rPr lang="en-US" sz="2000" dirty="0"/>
              <a:t>Releases mucus, form of 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436" y="3801979"/>
            <a:ext cx="4319337" cy="287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8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kind of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4211"/>
            <a:ext cx="8596668" cy="4437151"/>
          </a:xfrm>
        </p:spPr>
        <p:txBody>
          <a:bodyPr>
            <a:noAutofit/>
          </a:bodyPr>
          <a:lstStyle/>
          <a:p>
            <a:r>
              <a:rPr lang="en-US" sz="2000" dirty="0"/>
              <a:t>Good habits start early</a:t>
            </a:r>
          </a:p>
          <a:p>
            <a:pPr lvl="1"/>
            <a:r>
              <a:rPr lang="en-US" sz="2000" dirty="0"/>
              <a:t>Be active as a family.  A child will learn to enjoy hiking if they go on hikes with their parents even before they can walk.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Expose children to man types of activities this way they find what they like and they will be more likely to stick with it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3 things to look at </a:t>
            </a:r>
          </a:p>
          <a:p>
            <a:pPr lvl="1"/>
            <a:r>
              <a:rPr lang="en-US" sz="2000" dirty="0"/>
              <a:t>Do you like the activity &amp; Does it work with your schedule </a:t>
            </a:r>
          </a:p>
          <a:p>
            <a:pPr lvl="1"/>
            <a:r>
              <a:rPr lang="en-US" sz="2000" dirty="0"/>
              <a:t>Its better with friends or family</a:t>
            </a:r>
          </a:p>
          <a:p>
            <a:pPr lvl="1"/>
            <a:r>
              <a:rPr lang="en-US" sz="2000" dirty="0"/>
              <a:t>Will it last at least 20 minutes and increase your heart rate</a:t>
            </a:r>
          </a:p>
        </p:txBody>
      </p:sp>
    </p:spTree>
    <p:extLst>
      <p:ext uri="{BB962C8B-B14F-4D97-AF65-F5344CB8AC3E}">
        <p14:creationId xmlns:p14="http://schemas.microsoft.com/office/powerpoint/2010/main" val="804797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 when exercising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29285"/>
            <a:ext cx="8596668" cy="4425741"/>
          </a:xfrm>
        </p:spPr>
        <p:txBody>
          <a:bodyPr>
            <a:normAutofit/>
          </a:bodyPr>
          <a:lstStyle/>
          <a:p>
            <a:r>
              <a:rPr lang="en-US" sz="2000" dirty="0"/>
              <a:t>Exercise may cause them to cough</a:t>
            </a:r>
          </a:p>
          <a:p>
            <a:endParaRPr lang="en-US" sz="2000" dirty="0"/>
          </a:p>
          <a:p>
            <a:r>
              <a:rPr lang="en-US" sz="2000" dirty="0"/>
              <a:t>Urge huff coughs during and after exercise. This will help release more mucus compared to regular coughing</a:t>
            </a:r>
          </a:p>
          <a:p>
            <a:endParaRPr lang="en-US" sz="2000" dirty="0"/>
          </a:p>
          <a:p>
            <a:r>
              <a:rPr lang="en-US" sz="2000" dirty="0"/>
              <a:t>Drink plenty of fluids.  During hot weather, a person with CF may lose large amounts of sodium and chloride through sweat. Sports drinks contain sodium and chloride.</a:t>
            </a:r>
          </a:p>
          <a:p>
            <a:endParaRPr lang="en-US" sz="2000" dirty="0"/>
          </a:p>
          <a:p>
            <a:r>
              <a:rPr lang="en-US" sz="2000" dirty="0"/>
              <a:t>Talk to a dietitian, exercise physiologist, or doctor about carbohydrate intake if they have CF related diabetes</a:t>
            </a:r>
          </a:p>
        </p:txBody>
      </p:sp>
    </p:spTree>
    <p:extLst>
      <p:ext uri="{BB962C8B-B14F-4D97-AF65-F5344CB8AC3E}">
        <p14:creationId xmlns:p14="http://schemas.microsoft.com/office/powerpoint/2010/main" val="1183351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5043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Exercising with cystic fibrosis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79444"/>
            <a:ext cx="9884649" cy="5088833"/>
          </a:xfrm>
        </p:spPr>
        <p:txBody>
          <a:bodyPr>
            <a:noAutofit/>
          </a:bodyPr>
          <a:lstStyle/>
          <a:p>
            <a:r>
              <a:rPr lang="en-US" sz="2000" dirty="0"/>
              <a:t>Exercise capacity decreases by 20% by the age of 18 years old</a:t>
            </a:r>
          </a:p>
          <a:p>
            <a:endParaRPr lang="en-US" sz="2000" dirty="0"/>
          </a:p>
          <a:p>
            <a:r>
              <a:rPr lang="en-US" sz="2000" dirty="0"/>
              <a:t>Associated with reduced pulmonary function, nutritional status, daily physical activity levels, chronic infection, and inflammation</a:t>
            </a:r>
          </a:p>
          <a:p>
            <a:endParaRPr lang="en-US" sz="2000" dirty="0"/>
          </a:p>
          <a:p>
            <a:r>
              <a:rPr lang="en-US" sz="2000" dirty="0"/>
              <a:t>Regular moderate aerobic exercise has been suggest to have anti-inflammatory effects in healthy patients.</a:t>
            </a:r>
          </a:p>
          <a:p>
            <a:endParaRPr lang="en-US" sz="2000" dirty="0"/>
          </a:p>
          <a:p>
            <a:r>
              <a:rPr lang="en-US" sz="2000" dirty="0"/>
              <a:t>Increases circulating numbers of anti-inflammatory regulatory T cells in healthy patients</a:t>
            </a:r>
          </a:p>
          <a:p>
            <a:endParaRPr lang="en-US" sz="2000" dirty="0"/>
          </a:p>
          <a:p>
            <a:r>
              <a:rPr lang="en-US" sz="2000" dirty="0"/>
              <a:t>Moderate intensity exercise could exert different inflammatory responses in patients with chronic inflammatory conditions or when done during active disease.</a:t>
            </a:r>
          </a:p>
        </p:txBody>
      </p:sp>
    </p:spTree>
    <p:extLst>
      <p:ext uri="{BB962C8B-B14F-4D97-AF65-F5344CB8AC3E}">
        <p14:creationId xmlns:p14="http://schemas.microsoft.com/office/powerpoint/2010/main" val="1682420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Athletes with CF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3024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Lisa Bentley has won 11 Ironman competitions</a:t>
            </a:r>
          </a:p>
          <a:p>
            <a:r>
              <a:rPr lang="en-US" sz="2000" dirty="0"/>
              <a:t>Nolan Gottlieb is a former NCAA basketball player</a:t>
            </a:r>
          </a:p>
          <a:p>
            <a:r>
              <a:rPr lang="en-US" sz="2000" dirty="0"/>
              <a:t>Nathan Charles is an Australian rugby player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960837"/>
            <a:ext cx="4621428" cy="2310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218" y="3960837"/>
            <a:ext cx="4695567" cy="23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4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Kelsie Jeffords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America’s Got Talent</a:t>
            </a:r>
          </a:p>
          <a:p>
            <a:endParaRPr lang="en-US" sz="2000" dirty="0"/>
          </a:p>
          <a:p>
            <a:r>
              <a:rPr lang="en-US" sz="2000" dirty="0"/>
              <a:t>Diagnosed when she was 1 month old</a:t>
            </a:r>
          </a:p>
          <a:p>
            <a:endParaRPr lang="en-US" sz="2000" dirty="0"/>
          </a:p>
          <a:p>
            <a:r>
              <a:rPr lang="en-US" sz="2000" dirty="0"/>
              <a:t>Started dancing at 3 years old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035" y="350570"/>
            <a:ext cx="3195909" cy="319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41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627975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Vicki Thompson       &amp; 		Jeremy Thompson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Snowboarding</a:t>
            </a:r>
          </a:p>
          <a:p>
            <a:r>
              <a:rPr lang="en-US" sz="2000" dirty="0"/>
              <a:t>Diagnosed when she was 2 years old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08296" y="2536161"/>
            <a:ext cx="4184034" cy="388077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Snowboarding</a:t>
            </a:r>
          </a:p>
          <a:p>
            <a:r>
              <a:rPr lang="en-US" sz="2000" dirty="0"/>
              <a:t>Competes in the global snowboarding circuit</a:t>
            </a:r>
          </a:p>
          <a:p>
            <a:r>
              <a:rPr lang="en-US" sz="2000" dirty="0"/>
              <a:t>Diagnosed soon after birth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04" y="1270000"/>
            <a:ext cx="29718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413" y="12700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4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spital-Child-Female-Amy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488" y="1604757"/>
            <a:ext cx="6893548" cy="41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2122" y="1952541"/>
            <a:ext cx="36178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Susie Q</a:t>
            </a:r>
          </a:p>
          <a:p>
            <a:endParaRPr lang="en-US" sz="2000" dirty="0"/>
          </a:p>
          <a:p>
            <a:r>
              <a:rPr lang="en-US" sz="2000" dirty="0"/>
              <a:t>Admitted to LCH for 2 weeks for a tune up.</a:t>
            </a:r>
          </a:p>
          <a:p>
            <a:endParaRPr lang="en-US" sz="2000" dirty="0"/>
          </a:p>
          <a:p>
            <a:r>
              <a:rPr lang="en-US" sz="2000" dirty="0"/>
              <a:t>At the beginning she's happy but by the end she wants the room dark and she doesn’t want to much other than watch TV.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93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854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9844892" cy="5208103"/>
          </a:xfrm>
        </p:spPr>
        <p:txBody>
          <a:bodyPr>
            <a:normAutofit/>
          </a:bodyPr>
          <a:lstStyle/>
          <a:p>
            <a:pPr fontAlgn="t"/>
            <a:r>
              <a:rPr lang="en-US" sz="2000" dirty="0"/>
              <a:t>1) Why should CF patients exercise and stay active</a:t>
            </a:r>
          </a:p>
          <a:p>
            <a:pPr fontAlgn="t"/>
            <a:endParaRPr lang="en-US" sz="2000" dirty="0"/>
          </a:p>
          <a:p>
            <a:pPr fontAlgn="t"/>
            <a:r>
              <a:rPr lang="en-US" sz="2000" dirty="0"/>
              <a:t>2) Exercise during an exacerbation</a:t>
            </a:r>
          </a:p>
          <a:p>
            <a:pPr fontAlgn="t"/>
            <a:endParaRPr lang="en-US" sz="2000" dirty="0"/>
          </a:p>
          <a:p>
            <a:pPr fontAlgn="t"/>
            <a:r>
              <a:rPr lang="en-US" sz="2000" dirty="0"/>
              <a:t>3) The importance of having the “being active” conversation early</a:t>
            </a:r>
          </a:p>
          <a:p>
            <a:pPr fontAlgn="t"/>
            <a:endParaRPr lang="en-US" sz="2000" dirty="0"/>
          </a:p>
          <a:p>
            <a:pPr fontAlgn="t"/>
            <a:r>
              <a:rPr lang="en-US" sz="2000" dirty="0"/>
              <a:t>4) The importance of educating the family about the right order for the inhaled drugs</a:t>
            </a:r>
          </a:p>
          <a:p>
            <a:pPr fontAlgn="t"/>
            <a:endParaRPr lang="en-US" sz="2000" dirty="0"/>
          </a:p>
          <a:p>
            <a:pPr fontAlgn="t"/>
            <a:r>
              <a:rPr lang="en-US" sz="2000" dirty="0"/>
              <a:t>5) Tips and tricks to make that 45 minutes go faster for your toddler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53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7809"/>
            <a:ext cx="9977414" cy="1320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Education &amp; Exercise at Levine Children’s Hospital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87094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/>
              <a:t>The Team</a:t>
            </a:r>
          </a:p>
          <a:p>
            <a:pPr lvl="1"/>
            <a:r>
              <a:rPr lang="en-US" sz="2000" dirty="0"/>
              <a:t>RT</a:t>
            </a:r>
          </a:p>
          <a:p>
            <a:pPr lvl="1"/>
            <a:r>
              <a:rPr lang="en-US" sz="2000" dirty="0"/>
              <a:t>RN</a:t>
            </a:r>
          </a:p>
          <a:p>
            <a:pPr lvl="1"/>
            <a:r>
              <a:rPr lang="en-US" sz="2000" dirty="0"/>
              <a:t>PT</a:t>
            </a:r>
          </a:p>
          <a:p>
            <a:pPr lvl="1"/>
            <a:r>
              <a:rPr lang="en-US" sz="2000" dirty="0"/>
              <a:t>Pulmonologist</a:t>
            </a:r>
          </a:p>
          <a:p>
            <a:pPr lvl="1"/>
            <a:r>
              <a:rPr lang="en-US" sz="2000" dirty="0"/>
              <a:t>Child life</a:t>
            </a:r>
          </a:p>
          <a:p>
            <a:pPr lvl="1"/>
            <a:r>
              <a:rPr lang="en-US" sz="2000" dirty="0"/>
              <a:t>Dietary </a:t>
            </a:r>
          </a:p>
          <a:p>
            <a:pPr lvl="1"/>
            <a:r>
              <a:rPr lang="en-US" sz="2000" dirty="0"/>
              <a:t>Infection Disease RN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55" y="1890644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21" y="424069"/>
            <a:ext cx="8596668" cy="5325745"/>
          </a:xfrm>
        </p:spPr>
        <p:txBody>
          <a:bodyPr>
            <a:normAutofit/>
          </a:bodyPr>
          <a:lstStyle/>
          <a:p>
            <a:r>
              <a:rPr lang="en-US" sz="2000" dirty="0"/>
              <a:t>A grant for 3 Treadmills, 2 stationary bikes, 2 elliptical, and several exercise peddlers</a:t>
            </a:r>
          </a:p>
          <a:p>
            <a:endParaRPr lang="en-US" sz="2000" dirty="0"/>
          </a:p>
          <a:p>
            <a:r>
              <a:rPr lang="en-US" sz="2000" dirty="0"/>
              <a:t>On a first come bases our CF patients can pick what exercise equipment they would like to keep in their room to use while they are in the hospital</a:t>
            </a:r>
          </a:p>
          <a:p>
            <a:endParaRPr lang="en-US" sz="2000" dirty="0"/>
          </a:p>
          <a:p>
            <a:r>
              <a:rPr lang="en-US" sz="2000" dirty="0"/>
              <a:t>Our CF patients are encouraged to exercise for 20 minutes every day while in the hospital  </a:t>
            </a:r>
          </a:p>
          <a:p>
            <a:endParaRPr lang="en-US" sz="2000" dirty="0"/>
          </a:p>
          <a:p>
            <a:r>
              <a:rPr lang="en-US" sz="2000" dirty="0"/>
              <a:t>They can be out of the room if they are with a </a:t>
            </a:r>
          </a:p>
          <a:p>
            <a:pPr marL="0" indent="0">
              <a:buNone/>
            </a:pPr>
            <a:r>
              <a:rPr lang="en-US" sz="2000" dirty="0"/>
              <a:t>      caregiver to walk the halls, or  walk the stairs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330" y="3654761"/>
            <a:ext cx="560567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81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Too young for exercise equipment… No problem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730" y="2398644"/>
            <a:ext cx="3087757" cy="3205397"/>
          </a:xfrm>
        </p:spPr>
        <p:txBody>
          <a:bodyPr>
            <a:normAutofit/>
          </a:bodyPr>
          <a:lstStyle/>
          <a:p>
            <a:r>
              <a:rPr lang="en-US" sz="2000" dirty="0"/>
              <a:t>Trash Can Soccer </a:t>
            </a:r>
          </a:p>
          <a:p>
            <a:endParaRPr lang="en-US" sz="2000" dirty="0"/>
          </a:p>
          <a:p>
            <a:r>
              <a:rPr lang="en-US" sz="2000" dirty="0"/>
              <a:t>Wii dance party</a:t>
            </a:r>
          </a:p>
          <a:p>
            <a:endParaRPr lang="en-US" sz="2000" dirty="0"/>
          </a:p>
          <a:p>
            <a:r>
              <a:rPr lang="en-US" sz="2000" dirty="0"/>
              <a:t>Balloon toss</a:t>
            </a:r>
          </a:p>
          <a:p>
            <a:endParaRPr lang="en-US" sz="2000" dirty="0"/>
          </a:p>
          <a:p>
            <a:r>
              <a:rPr lang="en-US" sz="2000" dirty="0"/>
              <a:t>Nerf 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69" y="2146852"/>
            <a:ext cx="6426061" cy="40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92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1061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By getting them moving we noticed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110963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Happier at the end of 2 weeks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Making competition out of exercise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Motivating each other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Making friends</a:t>
            </a:r>
          </a:p>
        </p:txBody>
      </p:sp>
    </p:spTree>
    <p:extLst>
      <p:ext uri="{BB962C8B-B14F-4D97-AF65-F5344CB8AC3E}">
        <p14:creationId xmlns:p14="http://schemas.microsoft.com/office/powerpoint/2010/main" val="2003474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Exercise is beneficial for healthy individuals as well as in individuals with cystic fibrosis.</a:t>
            </a:r>
          </a:p>
          <a:p>
            <a:endParaRPr lang="en-US" sz="2000" dirty="0"/>
          </a:p>
          <a:p>
            <a:r>
              <a:rPr lang="en-US" sz="2000" dirty="0"/>
              <a:t>It could decrease the amount of inflammatory mediators </a:t>
            </a:r>
          </a:p>
          <a:p>
            <a:endParaRPr lang="en-US" sz="2000" dirty="0"/>
          </a:p>
          <a:p>
            <a:r>
              <a:rPr lang="en-US" sz="2000" dirty="0"/>
              <a:t>Exercising during an exacerbation could help with airway clearance</a:t>
            </a:r>
          </a:p>
          <a:p>
            <a:endParaRPr lang="en-US" sz="2000" dirty="0"/>
          </a:p>
          <a:p>
            <a:r>
              <a:rPr lang="en-US" sz="2000" dirty="0"/>
              <a:t>Improved quality of life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34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300037"/>
            <a:ext cx="6143625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1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8295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Cystic Fibrosis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13183"/>
            <a:ext cx="8596668" cy="5605669"/>
          </a:xfrm>
        </p:spPr>
        <p:txBody>
          <a:bodyPr>
            <a:noAutofit/>
          </a:bodyPr>
          <a:lstStyle/>
          <a:p>
            <a:r>
              <a:rPr lang="en-US" sz="2000" dirty="0"/>
              <a:t>Cystic Fibrosis is a genetic disease and you get 2 copies of the defective gene. You get one gene from each of your parents.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r>
              <a:rPr lang="en-US" sz="2000" dirty="0"/>
              <a:t>It causes thick mucus in the lungs, pancreas, &amp; liver</a:t>
            </a:r>
          </a:p>
          <a:p>
            <a:endParaRPr lang="en-US" sz="2000" dirty="0"/>
          </a:p>
          <a:p>
            <a:r>
              <a:rPr lang="en-US" sz="2000" dirty="0"/>
              <a:t>In the pancreas</a:t>
            </a:r>
          </a:p>
          <a:p>
            <a:pPr lvl="1"/>
            <a:r>
              <a:rPr lang="en-US" sz="2000" dirty="0"/>
              <a:t>Mucus prevents the release of digestive enzymes that help your body absorb nutrients 	</a:t>
            </a:r>
          </a:p>
          <a:p>
            <a:r>
              <a:rPr lang="en-US" sz="2000" dirty="0"/>
              <a:t>In the liver</a:t>
            </a:r>
          </a:p>
          <a:p>
            <a:pPr lvl="1"/>
            <a:r>
              <a:rPr lang="en-US" sz="2000" dirty="0"/>
              <a:t>Mucus blocks the bile duct causing liver disease</a:t>
            </a:r>
          </a:p>
        </p:txBody>
      </p:sp>
    </p:spTree>
    <p:extLst>
      <p:ext uri="{BB962C8B-B14F-4D97-AF65-F5344CB8AC3E}">
        <p14:creationId xmlns:p14="http://schemas.microsoft.com/office/powerpoint/2010/main" val="23157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Cystic Fibrosis &amp; CFTR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6763"/>
            <a:ext cx="8596668" cy="3880773"/>
          </a:xfrm>
        </p:spPr>
        <p:txBody>
          <a:bodyPr>
            <a:noAutofit/>
          </a:bodyPr>
          <a:lstStyle/>
          <a:p>
            <a:r>
              <a:rPr lang="en-US" sz="2000" dirty="0"/>
              <a:t>Cystic fibrosis transmembrane conductance regulator (CFTR) is a protein that helps move chloride, water and other small molecules out of the cells </a:t>
            </a:r>
          </a:p>
          <a:p>
            <a:endParaRPr lang="en-US" sz="2000" dirty="0"/>
          </a:p>
          <a:p>
            <a:r>
              <a:rPr lang="en-US" sz="2000" dirty="0"/>
              <a:t>When this protein doesn’t work right the result is thick, sticky mucus</a:t>
            </a:r>
          </a:p>
          <a:p>
            <a:r>
              <a:rPr lang="en-US" sz="2000" dirty="0"/>
              <a:t>In the lungs</a:t>
            </a:r>
          </a:p>
          <a:p>
            <a:pPr lvl="1"/>
            <a:r>
              <a:rPr lang="en-US" sz="2000" dirty="0"/>
              <a:t>The thick mucus harbors bacteria that causes infection, lung damage and respiratory failure. </a:t>
            </a:r>
          </a:p>
          <a:p>
            <a:pPr lvl="1"/>
            <a:r>
              <a:rPr lang="en-US" sz="2000" dirty="0"/>
              <a:t>Cilia cannot easily move the mucus </a:t>
            </a:r>
          </a:p>
          <a:p>
            <a:pPr lvl="1"/>
            <a:r>
              <a:rPr lang="en-US" sz="2000" dirty="0"/>
              <a:t>This clogs the airways with mucus plugs</a:t>
            </a:r>
          </a:p>
          <a:p>
            <a:pPr lvl="1"/>
            <a:r>
              <a:rPr lang="en-US" sz="2000" dirty="0"/>
              <a:t>Makes I hard to remove particles and germs </a:t>
            </a:r>
          </a:p>
        </p:txBody>
      </p:sp>
    </p:spTree>
    <p:extLst>
      <p:ext uri="{BB962C8B-B14F-4D97-AF65-F5344CB8AC3E}">
        <p14:creationId xmlns:p14="http://schemas.microsoft.com/office/powerpoint/2010/main" val="33346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Symptoms of Cystic Fibrosis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Salty skin</a:t>
            </a:r>
          </a:p>
          <a:p>
            <a:endParaRPr lang="en-US" sz="2000" dirty="0"/>
          </a:p>
          <a:p>
            <a:r>
              <a:rPr lang="en-US" sz="2000" dirty="0"/>
              <a:t>Persistent coughing</a:t>
            </a:r>
          </a:p>
          <a:p>
            <a:endParaRPr lang="en-US" sz="2000" dirty="0"/>
          </a:p>
          <a:p>
            <a:r>
              <a:rPr lang="en-US" sz="2000" dirty="0"/>
              <a:t>Frequent pneumonia or bronchitis</a:t>
            </a:r>
          </a:p>
          <a:p>
            <a:endParaRPr lang="en-US" sz="2000" dirty="0"/>
          </a:p>
          <a:p>
            <a:r>
              <a:rPr lang="en-US" sz="2000" dirty="0"/>
              <a:t>Wheezing or shortness of breath</a:t>
            </a:r>
          </a:p>
          <a:p>
            <a:endParaRPr lang="en-US" sz="2000" dirty="0"/>
          </a:p>
          <a:p>
            <a:r>
              <a:rPr lang="en-US" sz="2000" dirty="0"/>
              <a:t>Poor weight gain with good appetite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617" y="1930400"/>
            <a:ext cx="3456806" cy="164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3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838" y="251792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the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362" y="1454735"/>
            <a:ext cx="8596668" cy="452896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30,000 people are living with cystic fibrosis</a:t>
            </a:r>
          </a:p>
          <a:p>
            <a:endParaRPr lang="en-US" sz="2000" dirty="0"/>
          </a:p>
          <a:p>
            <a:r>
              <a:rPr lang="en-US" sz="2000" dirty="0"/>
              <a:t>About 1,000 new cases each year</a:t>
            </a:r>
          </a:p>
          <a:p>
            <a:endParaRPr lang="en-US" sz="2000" dirty="0"/>
          </a:p>
          <a:p>
            <a:r>
              <a:rPr lang="en-US" sz="2000" dirty="0"/>
              <a:t>75% are diagnosed by age 2</a:t>
            </a:r>
          </a:p>
          <a:p>
            <a:endParaRPr lang="en-US" sz="2000" dirty="0"/>
          </a:p>
          <a:p>
            <a:r>
              <a:rPr lang="en-US" sz="2000" dirty="0"/>
              <a:t>More than half of the CF population is 18 years old or older</a:t>
            </a:r>
          </a:p>
          <a:p>
            <a:endParaRPr lang="en-US" sz="2000" dirty="0"/>
          </a:p>
          <a:p>
            <a:r>
              <a:rPr lang="en-US" sz="2000" dirty="0"/>
              <a:t>The average predicted survival age is close to 40</a:t>
            </a:r>
          </a:p>
          <a:p>
            <a:endParaRPr lang="en-US" sz="2000" dirty="0"/>
          </a:p>
          <a:p>
            <a:r>
              <a:rPr lang="en-US" sz="2000" dirty="0"/>
              <a:t>1950 children didn’t make it to elementary school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60294" y="6211669"/>
            <a:ext cx="62317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Cystic Fibrois Foundation. (n.d.). </a:t>
            </a:r>
            <a:r>
              <a:rPr kumimoji="0" lang="en-US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Cystic Fibrosis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Cystic Fibrosis Foundation: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https://www.cff.org/What-is-CF/About-Cystic-Fibrosis/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947" y="251792"/>
            <a:ext cx="4627817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0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Treatment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334" y="1619087"/>
            <a:ext cx="4184035" cy="4422274"/>
          </a:xfrm>
        </p:spPr>
        <p:txBody>
          <a:bodyPr>
            <a:normAutofit/>
          </a:bodyPr>
          <a:lstStyle/>
          <a:p>
            <a:r>
              <a:rPr lang="en-US" sz="2000" dirty="0"/>
              <a:t>Treatment plans are individualized by type and severity of CF symptoms</a:t>
            </a:r>
          </a:p>
          <a:p>
            <a:endParaRPr lang="en-US" sz="2000" dirty="0"/>
          </a:p>
          <a:p>
            <a:r>
              <a:rPr lang="en-US" sz="2000" dirty="0"/>
              <a:t>Airway Clearance</a:t>
            </a:r>
          </a:p>
          <a:p>
            <a:r>
              <a:rPr lang="en-US" sz="2000" dirty="0"/>
              <a:t>Inhaled medicines</a:t>
            </a:r>
          </a:p>
          <a:p>
            <a:r>
              <a:rPr lang="en-US" sz="2000" dirty="0"/>
              <a:t>Enzymes</a:t>
            </a:r>
          </a:p>
          <a:p>
            <a:r>
              <a:rPr lang="en-US" sz="2000" dirty="0"/>
              <a:t>New drug development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5797" y="1619087"/>
            <a:ext cx="5594517" cy="44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8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your patient and families need to hear: airway clearance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Explain why it is important</a:t>
            </a:r>
          </a:p>
          <a:p>
            <a:endParaRPr lang="en-US" sz="2000" dirty="0"/>
          </a:p>
          <a:p>
            <a:r>
              <a:rPr lang="en-US" sz="2000" dirty="0"/>
              <a:t>Why not to skip it </a:t>
            </a:r>
          </a:p>
          <a:p>
            <a:endParaRPr lang="en-US" sz="2000" dirty="0"/>
          </a:p>
          <a:p>
            <a:r>
              <a:rPr lang="en-US" sz="2000" dirty="0"/>
              <a:t>Increase how frequently they do it during an exacerbation</a:t>
            </a:r>
          </a:p>
          <a:p>
            <a:endParaRPr lang="en-US" sz="2000" dirty="0"/>
          </a:p>
          <a:p>
            <a:r>
              <a:rPr lang="en-US" sz="2000" dirty="0"/>
              <a:t>Running behind: deep breathing and huffing or coughing, PEP therapy can be done in the car.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4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5" y="319402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to make it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219133"/>
            <a:ext cx="4184035" cy="3880772"/>
          </a:xfrm>
        </p:spPr>
        <p:txBody>
          <a:bodyPr/>
          <a:lstStyle/>
          <a:p>
            <a:r>
              <a:rPr lang="en-US" sz="2000" dirty="0"/>
              <a:t>Favorite TV Show or movie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Read a story together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Play a game, talk about the day, or sing songs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7519" y="1219133"/>
            <a:ext cx="4184034" cy="3880773"/>
          </a:xfrm>
        </p:spPr>
        <p:txBody>
          <a:bodyPr/>
          <a:lstStyle/>
          <a:p>
            <a:r>
              <a:rPr lang="en-US" sz="2000" dirty="0"/>
              <a:t>Blowing or coughing games like blowing pinwheels or cotton balls</a:t>
            </a:r>
          </a:p>
          <a:p>
            <a:endParaRPr lang="en-US" sz="2000" dirty="0"/>
          </a:p>
          <a:p>
            <a:r>
              <a:rPr lang="en-US" sz="2000" dirty="0"/>
              <a:t>Minimize interruptions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Ask friends, siblings, or relatives to help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3" y="4519179"/>
            <a:ext cx="2215991" cy="2215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874" y="4750873"/>
            <a:ext cx="261937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400" y="4388639"/>
            <a:ext cx="3301620" cy="2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130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466</TotalTime>
  <Words>1120</Words>
  <Application>Microsoft Macintosh PowerPoint</Application>
  <PresentationFormat>Custom</PresentationFormat>
  <Paragraphs>217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Facet</vt:lpstr>
      <vt:lpstr>Just Breathing isn’t enough: What your patients and Families need to hear</vt:lpstr>
      <vt:lpstr>Objectives </vt:lpstr>
      <vt:lpstr>What is Cystic Fibrosis </vt:lpstr>
      <vt:lpstr>Cystic Fibrosis &amp; CFTR Protein</vt:lpstr>
      <vt:lpstr>Symptoms of Cystic Fibrosis </vt:lpstr>
      <vt:lpstr>In the United States</vt:lpstr>
      <vt:lpstr>Treatment </vt:lpstr>
      <vt:lpstr>What your patient and families need to hear: airway clearance</vt:lpstr>
      <vt:lpstr>How to make it fun</vt:lpstr>
      <vt:lpstr>Order of Inhaled medications </vt:lpstr>
      <vt:lpstr>Order of inhaled medications continued</vt:lpstr>
      <vt:lpstr>Exercise and CF</vt:lpstr>
      <vt:lpstr>What kind of activities</vt:lpstr>
      <vt:lpstr>Things to think about when exercising</vt:lpstr>
      <vt:lpstr>Exercising with cystic fibrosis</vt:lpstr>
      <vt:lpstr>Athletes with CF</vt:lpstr>
      <vt:lpstr>Kelsie Jeffords</vt:lpstr>
      <vt:lpstr>Vicki Thompson       &amp;   Jeremy Thompson</vt:lpstr>
      <vt:lpstr>PowerPoint Presentation</vt:lpstr>
      <vt:lpstr>Education &amp; Exercise at Levine Children’s Hospital</vt:lpstr>
      <vt:lpstr>PowerPoint Presentation</vt:lpstr>
      <vt:lpstr>Too young for exercise equipment… No problem </vt:lpstr>
      <vt:lpstr>By getting them moving we noticed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Breathing isn’t enough: What your patients and Families need to hear</dc:title>
  <dc:creator>Jamie</dc:creator>
  <cp:lastModifiedBy>Lawson Millner</cp:lastModifiedBy>
  <cp:revision>44</cp:revision>
  <dcterms:created xsi:type="dcterms:W3CDTF">2016-09-13T16:14:22Z</dcterms:created>
  <dcterms:modified xsi:type="dcterms:W3CDTF">2016-09-27T13:45:14Z</dcterms:modified>
</cp:coreProperties>
</file>