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86" r:id="rId2"/>
  </p:sldMasterIdLst>
  <p:notesMasterIdLst>
    <p:notesMasterId r:id="rId36"/>
  </p:notesMasterIdLst>
  <p:handoutMasterIdLst>
    <p:handoutMasterId r:id="rId37"/>
  </p:handoutMasterIdLst>
  <p:sldIdLst>
    <p:sldId id="256" r:id="rId3"/>
    <p:sldId id="278" r:id="rId4"/>
    <p:sldId id="279" r:id="rId5"/>
    <p:sldId id="280" r:id="rId6"/>
    <p:sldId id="270" r:id="rId7"/>
    <p:sldId id="261" r:id="rId8"/>
    <p:sldId id="264" r:id="rId9"/>
    <p:sldId id="263" r:id="rId10"/>
    <p:sldId id="281" r:id="rId11"/>
    <p:sldId id="282" r:id="rId12"/>
    <p:sldId id="275" r:id="rId13"/>
    <p:sldId id="274" r:id="rId14"/>
    <p:sldId id="262" r:id="rId15"/>
    <p:sldId id="266" r:id="rId16"/>
    <p:sldId id="257" r:id="rId17"/>
    <p:sldId id="283" r:id="rId18"/>
    <p:sldId id="267" r:id="rId19"/>
    <p:sldId id="284" r:id="rId20"/>
    <p:sldId id="269" r:id="rId21"/>
    <p:sldId id="288" r:id="rId22"/>
    <p:sldId id="286" r:id="rId23"/>
    <p:sldId id="287" r:id="rId24"/>
    <p:sldId id="290" r:id="rId25"/>
    <p:sldId id="291" r:id="rId26"/>
    <p:sldId id="292" r:id="rId27"/>
    <p:sldId id="293" r:id="rId28"/>
    <p:sldId id="294" r:id="rId29"/>
    <p:sldId id="295" r:id="rId30"/>
    <p:sldId id="335" r:id="rId31"/>
    <p:sldId id="334" r:id="rId32"/>
    <p:sldId id="324" r:id="rId33"/>
    <p:sldId id="326" r:id="rId34"/>
    <p:sldId id="329" r:id="rId35"/>
  </p:sldIdLst>
  <p:sldSz cx="9144000" cy="6858000" type="screen4x3"/>
  <p:notesSz cx="6858000" cy="9117013"/>
  <p:defaultTextStyle>
    <a:defPPr>
      <a:defRPr lang="en-US"/>
    </a:defPPr>
    <a:lvl1pPr algn="l" rtl="0" eaLnBrk="0" fontAlgn="base" hangingPunct="0">
      <a:spcBef>
        <a:spcPct val="0"/>
      </a:spcBef>
      <a:spcAft>
        <a:spcPct val="0"/>
      </a:spcAft>
      <a:defRPr sz="2400" kern="1200">
        <a:solidFill>
          <a:schemeClr val="bg1"/>
        </a:solidFill>
        <a:latin typeface="Comic Sans MS" pitchFamily="66" charset="0"/>
        <a:ea typeface="+mn-ea"/>
        <a:cs typeface="+mn-cs"/>
      </a:defRPr>
    </a:lvl1pPr>
    <a:lvl2pPr marL="457200" algn="l" rtl="0" eaLnBrk="0" fontAlgn="base" hangingPunct="0">
      <a:spcBef>
        <a:spcPct val="0"/>
      </a:spcBef>
      <a:spcAft>
        <a:spcPct val="0"/>
      </a:spcAft>
      <a:defRPr sz="2400" kern="1200">
        <a:solidFill>
          <a:schemeClr val="bg1"/>
        </a:solidFill>
        <a:latin typeface="Comic Sans MS" pitchFamily="66" charset="0"/>
        <a:ea typeface="+mn-ea"/>
        <a:cs typeface="+mn-cs"/>
      </a:defRPr>
    </a:lvl2pPr>
    <a:lvl3pPr marL="914400" algn="l" rtl="0" eaLnBrk="0" fontAlgn="base" hangingPunct="0">
      <a:spcBef>
        <a:spcPct val="0"/>
      </a:spcBef>
      <a:spcAft>
        <a:spcPct val="0"/>
      </a:spcAft>
      <a:defRPr sz="2400" kern="1200">
        <a:solidFill>
          <a:schemeClr val="bg1"/>
        </a:solidFill>
        <a:latin typeface="Comic Sans MS" pitchFamily="66" charset="0"/>
        <a:ea typeface="+mn-ea"/>
        <a:cs typeface="+mn-cs"/>
      </a:defRPr>
    </a:lvl3pPr>
    <a:lvl4pPr marL="1371600" algn="l" rtl="0" eaLnBrk="0" fontAlgn="base" hangingPunct="0">
      <a:spcBef>
        <a:spcPct val="0"/>
      </a:spcBef>
      <a:spcAft>
        <a:spcPct val="0"/>
      </a:spcAft>
      <a:defRPr sz="2400" kern="1200">
        <a:solidFill>
          <a:schemeClr val="bg1"/>
        </a:solidFill>
        <a:latin typeface="Comic Sans MS" pitchFamily="66" charset="0"/>
        <a:ea typeface="+mn-ea"/>
        <a:cs typeface="+mn-cs"/>
      </a:defRPr>
    </a:lvl4pPr>
    <a:lvl5pPr marL="1828800" algn="l" rtl="0" eaLnBrk="0" fontAlgn="base" hangingPunct="0">
      <a:spcBef>
        <a:spcPct val="0"/>
      </a:spcBef>
      <a:spcAft>
        <a:spcPct val="0"/>
      </a:spcAft>
      <a:defRPr sz="2400" kern="1200">
        <a:solidFill>
          <a:schemeClr val="bg1"/>
        </a:solidFill>
        <a:latin typeface="Comic Sans MS" pitchFamily="66" charset="0"/>
        <a:ea typeface="+mn-ea"/>
        <a:cs typeface="+mn-cs"/>
      </a:defRPr>
    </a:lvl5pPr>
    <a:lvl6pPr marL="2286000" algn="l" defTabSz="914400" rtl="0" eaLnBrk="1" latinLnBrk="0" hangingPunct="1">
      <a:defRPr sz="2400" kern="1200">
        <a:solidFill>
          <a:schemeClr val="bg1"/>
        </a:solidFill>
        <a:latin typeface="Comic Sans MS" pitchFamily="66" charset="0"/>
        <a:ea typeface="+mn-ea"/>
        <a:cs typeface="+mn-cs"/>
      </a:defRPr>
    </a:lvl6pPr>
    <a:lvl7pPr marL="2743200" algn="l" defTabSz="914400" rtl="0" eaLnBrk="1" latinLnBrk="0" hangingPunct="1">
      <a:defRPr sz="2400" kern="1200">
        <a:solidFill>
          <a:schemeClr val="bg1"/>
        </a:solidFill>
        <a:latin typeface="Comic Sans MS" pitchFamily="66" charset="0"/>
        <a:ea typeface="+mn-ea"/>
        <a:cs typeface="+mn-cs"/>
      </a:defRPr>
    </a:lvl7pPr>
    <a:lvl8pPr marL="3200400" algn="l" defTabSz="914400" rtl="0" eaLnBrk="1" latinLnBrk="0" hangingPunct="1">
      <a:defRPr sz="2400" kern="1200">
        <a:solidFill>
          <a:schemeClr val="bg1"/>
        </a:solidFill>
        <a:latin typeface="Comic Sans MS" pitchFamily="66" charset="0"/>
        <a:ea typeface="+mn-ea"/>
        <a:cs typeface="+mn-cs"/>
      </a:defRPr>
    </a:lvl8pPr>
    <a:lvl9pPr marL="3657600" algn="l" defTabSz="914400" rtl="0" eaLnBrk="1" latinLnBrk="0" hangingPunct="1">
      <a:defRPr sz="2400" kern="1200">
        <a:solidFill>
          <a:schemeClr val="bg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66FF33"/>
    <a:srgbClr val="FF0000"/>
    <a:srgbClr val="FF9966"/>
    <a:srgbClr val="CC3300"/>
    <a:srgbClr val="0000FF"/>
    <a:srgbClr val="6699FF"/>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718" autoAdjust="0"/>
  </p:normalViewPr>
  <p:slideViewPr>
    <p:cSldViewPr>
      <p:cViewPr varScale="1">
        <p:scale>
          <a:sx n="100" d="100"/>
          <a:sy n="100" d="100"/>
        </p:scale>
        <p:origin x="-67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764"/>
    </p:cViewPr>
  </p:sorterViewPr>
  <p:notesViewPr>
    <p:cSldViewPr>
      <p:cViewPr varScale="1">
        <p:scale>
          <a:sx n="58" d="100"/>
          <a:sy n="58" d="100"/>
        </p:scale>
        <p:origin x="-1770" y="-78"/>
      </p:cViewPr>
      <p:guideLst>
        <p:guide orient="horz" pos="2872"/>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4"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5843" name="Rectangle 3"/>
          <p:cNvSpPr>
            <a:spLocks noGrp="1" noChangeArrowheads="1"/>
          </p:cNvSpPr>
          <p:nvPr>
            <p:ph type="dt" sz="quarter" idx="1"/>
          </p:nvPr>
        </p:nvSpPr>
        <p:spPr bwMode="auto">
          <a:xfrm>
            <a:off x="388620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5844" name="Rectangle 4"/>
          <p:cNvSpPr>
            <a:spLocks noGrp="1" noChangeArrowheads="1"/>
          </p:cNvSpPr>
          <p:nvPr>
            <p:ph type="ftr" sz="quarter" idx="2"/>
          </p:nvPr>
        </p:nvSpPr>
        <p:spPr bwMode="auto">
          <a:xfrm>
            <a:off x="0" y="8661400"/>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5845" name="Rectangle 5"/>
          <p:cNvSpPr>
            <a:spLocks noGrp="1" noChangeArrowheads="1"/>
          </p:cNvSpPr>
          <p:nvPr>
            <p:ph type="sldNum" sz="quarter" idx="3"/>
          </p:nvPr>
        </p:nvSpPr>
        <p:spPr bwMode="auto">
          <a:xfrm>
            <a:off x="3886200" y="8661400"/>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0829B86-86E8-4E6B-BCF2-07C79C79D462}"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1267" name="Rectangle 3"/>
          <p:cNvSpPr>
            <a:spLocks noGrp="1" noChangeArrowheads="1"/>
          </p:cNvSpPr>
          <p:nvPr>
            <p:ph type="dt" idx="1"/>
          </p:nvPr>
        </p:nvSpPr>
        <p:spPr bwMode="auto">
          <a:xfrm>
            <a:off x="388620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1268" name="Rectangle 4"/>
          <p:cNvSpPr>
            <a:spLocks noChangeArrowheads="1" noTextEdit="1"/>
          </p:cNvSpPr>
          <p:nvPr>
            <p:ph type="sldImg" idx="2"/>
          </p:nvPr>
        </p:nvSpPr>
        <p:spPr bwMode="auto">
          <a:xfrm>
            <a:off x="1150938" y="684213"/>
            <a:ext cx="4557712" cy="3417887"/>
          </a:xfrm>
          <a:prstGeom prst="rect">
            <a:avLst/>
          </a:prstGeom>
          <a:noFill/>
          <a:ln w="9525">
            <a:solidFill>
              <a:srgbClr val="000000"/>
            </a:solidFill>
            <a:miter lim="800000"/>
            <a:headEnd/>
            <a:tailEnd/>
          </a:ln>
          <a:effectLst/>
        </p:spPr>
      </p:sp>
      <p:sp>
        <p:nvSpPr>
          <p:cNvPr id="11269" name="Rectangle 5"/>
          <p:cNvSpPr>
            <a:spLocks noGrp="1" noChangeArrowheads="1"/>
          </p:cNvSpPr>
          <p:nvPr>
            <p:ph type="body" sz="quarter" idx="3"/>
          </p:nvPr>
        </p:nvSpPr>
        <p:spPr bwMode="auto">
          <a:xfrm>
            <a:off x="914400" y="4330700"/>
            <a:ext cx="5029200" cy="4102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70" name="Rectangle 6"/>
          <p:cNvSpPr>
            <a:spLocks noGrp="1" noChangeArrowheads="1"/>
          </p:cNvSpPr>
          <p:nvPr>
            <p:ph type="ftr" sz="quarter" idx="4"/>
          </p:nvPr>
        </p:nvSpPr>
        <p:spPr bwMode="auto">
          <a:xfrm>
            <a:off x="0" y="8661400"/>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1271" name="Rectangle 7"/>
          <p:cNvSpPr>
            <a:spLocks noGrp="1" noChangeArrowheads="1"/>
          </p:cNvSpPr>
          <p:nvPr>
            <p:ph type="sldNum" sz="quarter" idx="5"/>
          </p:nvPr>
        </p:nvSpPr>
        <p:spPr bwMode="auto">
          <a:xfrm>
            <a:off x="3886200" y="8661400"/>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0C0BD07-6531-400A-812C-9A25DF7FACEB}"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B5C050-2515-4E5A-AE27-DDF17DCBDCFC}" type="slidenum">
              <a:rPr lang="en-US"/>
              <a:pPr/>
              <a:t>1</a:t>
            </a:fld>
            <a:endParaRPr lang="en-US"/>
          </a:p>
        </p:txBody>
      </p:sp>
      <p:sp>
        <p:nvSpPr>
          <p:cNvPr id="37890" name="Rectangle 2"/>
          <p:cNvSpPr>
            <a:spLocks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BC93F1-8B87-49EB-A17E-E06F0E86ABCA}" type="slidenum">
              <a:rPr lang="en-US"/>
              <a:pPr/>
              <a:t>7</a:t>
            </a:fld>
            <a:endParaRPr lang="en-US"/>
          </a:p>
        </p:txBody>
      </p:sp>
      <p:sp>
        <p:nvSpPr>
          <p:cNvPr id="12290" name="Rectangle 2"/>
          <p:cNvSpPr>
            <a:spLocks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4866" name="Group 2"/>
          <p:cNvGrpSpPr>
            <a:grpSpLocks/>
          </p:cNvGrpSpPr>
          <p:nvPr/>
        </p:nvGrpSpPr>
        <p:grpSpPr bwMode="auto">
          <a:xfrm>
            <a:off x="0" y="0"/>
            <a:ext cx="9144000" cy="6858000"/>
            <a:chOff x="0" y="0"/>
            <a:chExt cx="5760" cy="4320"/>
          </a:xfrm>
        </p:grpSpPr>
        <p:sp>
          <p:nvSpPr>
            <p:cNvPr id="164867"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endParaRPr lang="en-US">
                <a:solidFill>
                  <a:schemeClr val="tx1"/>
                </a:solidFill>
                <a:latin typeface="Times New Roman" pitchFamily="18" charset="0"/>
              </a:endParaRPr>
            </a:p>
          </p:txBody>
        </p:sp>
        <p:sp>
          <p:nvSpPr>
            <p:cNvPr id="164868"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eaLnBrk="1" hangingPunct="1"/>
              <a:endParaRPr lang="en-US">
                <a:solidFill>
                  <a:schemeClr val="tx1"/>
                </a:solidFill>
                <a:latin typeface="Times New Roman" pitchFamily="18" charset="0"/>
              </a:endParaRPr>
            </a:p>
          </p:txBody>
        </p:sp>
        <p:grpSp>
          <p:nvGrpSpPr>
            <p:cNvPr id="164869" name="Group 5"/>
            <p:cNvGrpSpPr>
              <a:grpSpLocks/>
            </p:cNvGrpSpPr>
            <p:nvPr/>
          </p:nvGrpSpPr>
          <p:grpSpPr bwMode="auto">
            <a:xfrm>
              <a:off x="0" y="672"/>
              <a:ext cx="1806" cy="1989"/>
              <a:chOff x="0" y="672"/>
              <a:chExt cx="1806" cy="1989"/>
            </a:xfrm>
          </p:grpSpPr>
          <p:sp>
            <p:nvSpPr>
              <p:cNvPr id="164870"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eaLnBrk="1" hangingPunct="1"/>
                <a:endParaRPr lang="en-US">
                  <a:solidFill>
                    <a:schemeClr val="tx1"/>
                  </a:solidFill>
                  <a:latin typeface="Times New Roman" pitchFamily="18" charset="0"/>
                </a:endParaRPr>
              </a:p>
            </p:txBody>
          </p:sp>
          <p:sp>
            <p:nvSpPr>
              <p:cNvPr id="164871"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eaLnBrk="1" hangingPunct="1"/>
                <a:endParaRPr lang="en-US">
                  <a:solidFill>
                    <a:schemeClr val="tx1"/>
                  </a:solidFill>
                  <a:latin typeface="Times New Roman" pitchFamily="18" charset="0"/>
                </a:endParaRPr>
              </a:p>
            </p:txBody>
          </p:sp>
          <p:sp>
            <p:nvSpPr>
              <p:cNvPr id="164872"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eaLnBrk="1" hangingPunct="1"/>
                <a:endParaRPr lang="en-US">
                  <a:solidFill>
                    <a:schemeClr val="tx1"/>
                  </a:solidFill>
                  <a:latin typeface="Times New Roman" pitchFamily="18" charset="0"/>
                </a:endParaRPr>
              </a:p>
            </p:txBody>
          </p:sp>
          <p:sp>
            <p:nvSpPr>
              <p:cNvPr id="164873"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eaLnBrk="1" hangingPunct="1"/>
                <a:endParaRPr lang="en-US">
                  <a:solidFill>
                    <a:schemeClr val="tx1"/>
                  </a:solidFill>
                  <a:latin typeface="Times New Roman" pitchFamily="18" charset="0"/>
                </a:endParaRPr>
              </a:p>
            </p:txBody>
          </p:sp>
          <p:sp>
            <p:nvSpPr>
              <p:cNvPr id="164874"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eaLnBrk="1" hangingPunct="1"/>
                <a:endParaRPr lang="en-US">
                  <a:solidFill>
                    <a:schemeClr val="tx1"/>
                  </a:solidFill>
                  <a:latin typeface="Times New Roman" pitchFamily="18" charset="0"/>
                </a:endParaRPr>
              </a:p>
            </p:txBody>
          </p:sp>
          <p:sp>
            <p:nvSpPr>
              <p:cNvPr id="164875"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eaLnBrk="1" hangingPunct="1"/>
                <a:endParaRPr lang="en-US">
                  <a:solidFill>
                    <a:schemeClr val="tx1"/>
                  </a:solidFill>
                  <a:latin typeface="Times New Roman" pitchFamily="18" charset="0"/>
                </a:endParaRPr>
              </a:p>
            </p:txBody>
          </p:sp>
          <p:sp>
            <p:nvSpPr>
              <p:cNvPr id="164876"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eaLnBrk="1" hangingPunct="1"/>
                <a:endParaRPr lang="en-US">
                  <a:solidFill>
                    <a:schemeClr val="tx1"/>
                  </a:solidFill>
                  <a:latin typeface="Times New Roman" pitchFamily="18" charset="0"/>
                </a:endParaRPr>
              </a:p>
            </p:txBody>
          </p:sp>
          <p:sp>
            <p:nvSpPr>
              <p:cNvPr id="164877"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eaLnBrk="1" hangingPunct="1"/>
                <a:endParaRPr lang="en-US">
                  <a:solidFill>
                    <a:schemeClr val="tx1"/>
                  </a:solidFill>
                  <a:latin typeface="Times New Roman" pitchFamily="18" charset="0"/>
                </a:endParaRPr>
              </a:p>
            </p:txBody>
          </p:sp>
          <p:sp>
            <p:nvSpPr>
              <p:cNvPr id="164878"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eaLnBrk="1" hangingPunct="1"/>
                <a:endParaRPr lang="en-US">
                  <a:solidFill>
                    <a:schemeClr val="tx1"/>
                  </a:solidFill>
                  <a:latin typeface="Times New Roman" pitchFamily="18" charset="0"/>
                </a:endParaRPr>
              </a:p>
            </p:txBody>
          </p:sp>
          <p:sp>
            <p:nvSpPr>
              <p:cNvPr id="164879"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eaLnBrk="1" hangingPunct="1"/>
                <a:endParaRPr lang="en-US">
                  <a:solidFill>
                    <a:schemeClr val="tx1"/>
                  </a:solidFill>
                  <a:latin typeface="Times New Roman" pitchFamily="18" charset="0"/>
                </a:endParaRPr>
              </a:p>
            </p:txBody>
          </p:sp>
        </p:grpSp>
      </p:grpSp>
      <p:sp>
        <p:nvSpPr>
          <p:cNvPr id="164880" name="Rectangle 16"/>
          <p:cNvSpPr>
            <a:spLocks noGrp="1" noChangeArrowheads="1"/>
          </p:cNvSpPr>
          <p:nvPr>
            <p:ph type="dt" sz="half" idx="2"/>
          </p:nvPr>
        </p:nvSpPr>
        <p:spPr>
          <a:xfrm>
            <a:off x="457200" y="6248400"/>
            <a:ext cx="2133600" cy="457200"/>
          </a:xfrm>
        </p:spPr>
        <p:txBody>
          <a:bodyPr/>
          <a:lstStyle>
            <a:lvl1pPr>
              <a:defRPr/>
            </a:lvl1pPr>
          </a:lstStyle>
          <a:p>
            <a:endParaRPr lang="en-US"/>
          </a:p>
        </p:txBody>
      </p:sp>
      <p:sp>
        <p:nvSpPr>
          <p:cNvPr id="164881" name="Rectangle 17"/>
          <p:cNvSpPr>
            <a:spLocks noGrp="1" noChangeArrowheads="1"/>
          </p:cNvSpPr>
          <p:nvPr>
            <p:ph type="ftr" sz="quarter" idx="3"/>
          </p:nvPr>
        </p:nvSpPr>
        <p:spPr/>
        <p:txBody>
          <a:bodyPr/>
          <a:lstStyle>
            <a:lvl1pPr>
              <a:defRPr/>
            </a:lvl1pPr>
          </a:lstStyle>
          <a:p>
            <a:endParaRPr lang="en-US"/>
          </a:p>
        </p:txBody>
      </p:sp>
      <p:sp>
        <p:nvSpPr>
          <p:cNvPr id="164882" name="Rectangle 18"/>
          <p:cNvSpPr>
            <a:spLocks noGrp="1" noChangeArrowheads="1"/>
          </p:cNvSpPr>
          <p:nvPr>
            <p:ph type="sldNum" sz="quarter" idx="4"/>
          </p:nvPr>
        </p:nvSpPr>
        <p:spPr/>
        <p:txBody>
          <a:bodyPr/>
          <a:lstStyle>
            <a:lvl1pPr>
              <a:defRPr/>
            </a:lvl1pPr>
          </a:lstStyle>
          <a:p>
            <a:fld id="{73B50D80-1EB3-46B1-9513-1534BE718EBD}" type="slidenum">
              <a:rPr lang="en-US"/>
              <a:pPr/>
              <a:t>‹#›</a:t>
            </a:fld>
            <a:endParaRPr lang="en-US"/>
          </a:p>
        </p:txBody>
      </p:sp>
      <p:sp>
        <p:nvSpPr>
          <p:cNvPr id="164883"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164884"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Tree>
  </p:cSld>
  <p:clrMapOvr>
    <a:masterClrMapping/>
  </p:clrMapOvr>
  <p:transition>
    <p:dissolv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08016B45-A221-43E9-80A4-5EE952613EDD}"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transitio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5F79E210-D8BC-4BE3-9C02-4851020F4222}"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transition>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D404D6EA-C78E-43B8-939D-DE7E680A0FDB}"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transition>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432E376C-D5D6-49E1-9192-782D89AD4C5F}" type="slidenum">
              <a:rPr lang="en-US"/>
              <a:pPr/>
              <a:t>‹#›</a:t>
            </a:fld>
            <a:endParaRPr lang="en-US"/>
          </a:p>
        </p:txBody>
      </p:sp>
      <p:sp>
        <p:nvSpPr>
          <p:cNvPr id="9" name="Date Placeholder 8"/>
          <p:cNvSpPr>
            <a:spLocks noGrp="1"/>
          </p:cNvSpPr>
          <p:nvPr>
            <p:ph type="dt" sz="half" idx="12"/>
          </p:nvPr>
        </p:nvSpPr>
        <p:spPr/>
        <p:txBody>
          <a:bodyPr/>
          <a:lstStyle>
            <a:lvl1pPr>
              <a:defRPr/>
            </a:lvl1pPr>
          </a:lstStyle>
          <a:p>
            <a:endParaRPr lang="en-US"/>
          </a:p>
        </p:txBody>
      </p:sp>
    </p:spTree>
  </p:cSld>
  <p:clrMapOvr>
    <a:masterClrMapping/>
  </p:clrMapOvr>
  <p:transition>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BC7DF7DF-F932-4485-BB34-E5D2550B0C28}" type="slidenum">
              <a:rPr lang="en-US"/>
              <a:pPr/>
              <a:t>‹#›</a:t>
            </a:fld>
            <a:endParaRPr lang="en-US"/>
          </a:p>
        </p:txBody>
      </p:sp>
      <p:sp>
        <p:nvSpPr>
          <p:cNvPr id="5" name="Date Placeholder 4"/>
          <p:cNvSpPr>
            <a:spLocks noGrp="1"/>
          </p:cNvSpPr>
          <p:nvPr>
            <p:ph type="dt" sz="half" idx="12"/>
          </p:nvPr>
        </p:nvSpPr>
        <p:spPr/>
        <p:txBody>
          <a:bodyPr/>
          <a:lstStyle>
            <a:lvl1pPr>
              <a:defRPr/>
            </a:lvl1pPr>
          </a:lstStyle>
          <a:p>
            <a:endParaRPr lang="en-US"/>
          </a:p>
        </p:txBody>
      </p:sp>
    </p:spTree>
  </p:cSld>
  <p:clrMapOvr>
    <a:masterClrMapping/>
  </p:clrMapOvr>
  <p:transition>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1B504864-234E-4A8E-8DFD-4BF639CD8853}" type="slidenum">
              <a:rPr lang="en-US"/>
              <a:pPr/>
              <a:t>‹#›</a:t>
            </a:fld>
            <a:endParaRPr lang="en-US"/>
          </a:p>
        </p:txBody>
      </p:sp>
      <p:sp>
        <p:nvSpPr>
          <p:cNvPr id="4" name="Date Placeholder 3"/>
          <p:cNvSpPr>
            <a:spLocks noGrp="1"/>
          </p:cNvSpPr>
          <p:nvPr>
            <p:ph type="dt" sz="half" idx="12"/>
          </p:nvPr>
        </p:nvSpPr>
        <p:spPr/>
        <p:txBody>
          <a:bodyPr/>
          <a:lstStyle>
            <a:lvl1pPr>
              <a:defRPr/>
            </a:lvl1pPr>
          </a:lstStyle>
          <a:p>
            <a:endParaRPr lang="en-US"/>
          </a:p>
        </p:txBody>
      </p:sp>
    </p:spTree>
  </p:cSld>
  <p:clrMapOvr>
    <a:masterClrMapping/>
  </p:clrMapOvr>
  <p:transition>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7F9EA775-9C40-489E-9A34-D64CB3D6E993}"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1E8BFB2C-A90B-4BB4-A041-C6FC50944AC9}"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transition>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4AAB6A9E-967C-4A40-985F-C522147FA2AA}"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transition>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4DBF54C3-258C-4243-AA63-876F63F04A9E}"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p:dissolv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42"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chemeClr val="tx1"/>
                </a:solidFill>
                <a:latin typeface="+mn-lt"/>
              </a:defRPr>
            </a:lvl1pPr>
          </a:lstStyle>
          <a:p>
            <a:endParaRPr lang="en-US"/>
          </a:p>
        </p:txBody>
      </p:sp>
      <p:sp>
        <p:nvSpPr>
          <p:cNvPr id="163843"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Arial Black" pitchFamily="34" charset="0"/>
              </a:defRPr>
            </a:lvl1pPr>
          </a:lstStyle>
          <a:p>
            <a:fld id="{87904307-FE1A-4F4C-8F01-D9FE96F81592}" type="slidenum">
              <a:rPr lang="en-US"/>
              <a:pPr/>
              <a:t>‹#›</a:t>
            </a:fld>
            <a:endParaRPr lang="en-US"/>
          </a:p>
        </p:txBody>
      </p:sp>
      <p:grpSp>
        <p:nvGrpSpPr>
          <p:cNvPr id="163844" name="Group 4"/>
          <p:cNvGrpSpPr>
            <a:grpSpLocks/>
          </p:cNvGrpSpPr>
          <p:nvPr/>
        </p:nvGrpSpPr>
        <p:grpSpPr bwMode="auto">
          <a:xfrm>
            <a:off x="0" y="0"/>
            <a:ext cx="9144000" cy="546100"/>
            <a:chOff x="0" y="0"/>
            <a:chExt cx="5760" cy="344"/>
          </a:xfrm>
        </p:grpSpPr>
        <p:sp>
          <p:nvSpPr>
            <p:cNvPr id="163845"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endParaRPr lang="en-US">
                <a:solidFill>
                  <a:schemeClr val="tx1"/>
                </a:solidFill>
                <a:latin typeface="Times New Roman" pitchFamily="18" charset="0"/>
              </a:endParaRPr>
            </a:p>
          </p:txBody>
        </p:sp>
        <p:sp>
          <p:nvSpPr>
            <p:cNvPr id="163846"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eaLnBrk="1" hangingPunct="1"/>
              <a:endParaRPr lang="en-US">
                <a:solidFill>
                  <a:schemeClr val="tx1"/>
                </a:solidFill>
                <a:latin typeface="Times New Roman" pitchFamily="18" charset="0"/>
              </a:endParaRPr>
            </a:p>
          </p:txBody>
        </p:sp>
        <p:sp>
          <p:nvSpPr>
            <p:cNvPr id="163847"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eaLnBrk="1" hangingPunct="1"/>
              <a:endParaRPr lang="en-US" sz="1800">
                <a:solidFill>
                  <a:schemeClr val="hlink"/>
                </a:solidFill>
                <a:latin typeface="Arial" charset="0"/>
              </a:endParaRPr>
            </a:p>
          </p:txBody>
        </p:sp>
        <p:sp>
          <p:nvSpPr>
            <p:cNvPr id="163848"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eaLnBrk="1" hangingPunct="1"/>
              <a:endParaRPr lang="en-US" sz="1800">
                <a:solidFill>
                  <a:schemeClr val="hlink"/>
                </a:solidFill>
                <a:latin typeface="Arial" charset="0"/>
              </a:endParaRPr>
            </a:p>
          </p:txBody>
        </p:sp>
        <p:sp>
          <p:nvSpPr>
            <p:cNvPr id="163849"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eaLnBrk="1" hangingPunct="1"/>
              <a:endParaRPr lang="en-US" sz="1800">
                <a:solidFill>
                  <a:schemeClr val="accent2"/>
                </a:solidFill>
                <a:latin typeface="Arial" charset="0"/>
              </a:endParaRPr>
            </a:p>
          </p:txBody>
        </p:sp>
        <p:sp>
          <p:nvSpPr>
            <p:cNvPr id="163850"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eaLnBrk="1" hangingPunct="1"/>
              <a:endParaRPr lang="en-US" sz="1800">
                <a:solidFill>
                  <a:schemeClr val="hlink"/>
                </a:solidFill>
                <a:latin typeface="Arial" charset="0"/>
              </a:endParaRPr>
            </a:p>
          </p:txBody>
        </p:sp>
        <p:sp>
          <p:nvSpPr>
            <p:cNvPr id="163851"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eaLnBrk="1" hangingPunct="1"/>
              <a:endParaRPr lang="en-US">
                <a:solidFill>
                  <a:schemeClr val="tx1"/>
                </a:solidFill>
                <a:latin typeface="Times New Roman" pitchFamily="18" charset="0"/>
              </a:endParaRPr>
            </a:p>
          </p:txBody>
        </p:sp>
        <p:sp>
          <p:nvSpPr>
            <p:cNvPr id="163852"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eaLnBrk="1" hangingPunct="1"/>
              <a:endParaRPr lang="en-US" sz="1800">
                <a:solidFill>
                  <a:schemeClr val="accent2"/>
                </a:solidFill>
                <a:latin typeface="Arial" charset="0"/>
              </a:endParaRPr>
            </a:p>
          </p:txBody>
        </p:sp>
        <p:sp>
          <p:nvSpPr>
            <p:cNvPr id="163853"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eaLnBrk="1" hangingPunct="1"/>
              <a:endParaRPr lang="en-US" sz="1800">
                <a:solidFill>
                  <a:schemeClr val="accent2"/>
                </a:solidFill>
                <a:latin typeface="Arial" charset="0"/>
              </a:endParaRPr>
            </a:p>
          </p:txBody>
        </p:sp>
      </p:grpSp>
      <p:sp>
        <p:nvSpPr>
          <p:cNvPr id="163854"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55"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3856"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latin typeface="+mn-lt"/>
              </a:defRPr>
            </a:lvl1pPr>
          </a:lstStyle>
          <a:p>
            <a:endParaRPr lang="en-US"/>
          </a:p>
        </p:txBody>
      </p:sp>
    </p:spTree>
  </p:cSld>
  <p:clrMap bg1="lt1" tx1="dk1" bg2="lt2" tx2="dk2" accent1="accent1" accent2="accent2" accent3="accent3" accent4="accent4" accent5="accent5" accent6="accent6" hlink="hlink" folHlink="folHlink"/>
  <p:sldLayoutIdLst>
    <p:sldLayoutId id="2147483687"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ransition>
    <p:dissolve/>
  </p:transition>
  <p:timing>
    <p:tnLst>
      <p:par>
        <p:cTn id="1" dur="indefinite" restart="never" nodeType="tmRoot"/>
      </p:par>
    </p:tnLst>
  </p:timing>
  <p:txStyles>
    <p:titleStyle>
      <a:lvl1pPr algn="l" rtl="0" fontAlgn="base">
        <a:spcBef>
          <a:spcPct val="0"/>
        </a:spcBef>
        <a:spcAft>
          <a:spcPct val="0"/>
        </a:spcAft>
        <a:defRPr sz="44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charset="0"/>
        </a:defRPr>
      </a:lvl2pPr>
      <a:lvl3pPr algn="l" rtl="0" fontAlgn="base">
        <a:spcBef>
          <a:spcPct val="0"/>
        </a:spcBef>
        <a:spcAft>
          <a:spcPct val="0"/>
        </a:spcAft>
        <a:defRPr sz="4400">
          <a:solidFill>
            <a:schemeClr val="tx1"/>
          </a:solidFill>
          <a:latin typeface="Arial" charset="0"/>
        </a:defRPr>
      </a:lvl3pPr>
      <a:lvl4pPr algn="l" rtl="0" fontAlgn="base">
        <a:spcBef>
          <a:spcPct val="0"/>
        </a:spcBef>
        <a:spcAft>
          <a:spcPct val="0"/>
        </a:spcAft>
        <a:defRPr sz="4400">
          <a:solidFill>
            <a:schemeClr val="tx1"/>
          </a:solidFill>
          <a:latin typeface="Arial" charset="0"/>
        </a:defRPr>
      </a:lvl4pPr>
      <a:lvl5pPr algn="l" rtl="0" fontAlgn="base">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fontAlgn="base">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oleObject" Target="../embeddings/oleObject7.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hyperlink" Target="http://www.ga.unc.edu/NCCN/recruitment/Roles/HH.htm" TargetMode="Externa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hyperlink" Target="http://www.ga.unc.edu/NCCN/recruitment/Roles/WELLNESS.htm"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hyperlink" Target="http://www.ga.unc.edu/NCCN/recruitment/Roles/WELLNESS.htm" TargetMode="Externa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www.ga.unc.edu/NCCN/recruitment/Roles/QPCOORD.htm" TargetMode="External"/><Relationship Id="rId2" Type="http://schemas.openxmlformats.org/officeDocument/2006/relationships/hyperlink" Target="http://www.ga.unc.edu/NCCN/recruitment/Roles/HOSPINPT.htm" TargetMode="Externa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hyperlink" Target="http://www.aarc.org/" TargetMode="Externa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hyperlink" Target="http://www.ncsrc.org/" TargetMode="External"/><Relationship Id="rId2" Type="http://schemas.openxmlformats.org/officeDocument/2006/relationships/hyperlink" Target="http://www.aarc.org/" TargetMode="External"/><Relationship Id="rId1" Type="http://schemas.openxmlformats.org/officeDocument/2006/relationships/slideLayout" Target="../slideLayouts/slideLayout13.xml"/><Relationship Id="rId6" Type="http://schemas.openxmlformats.org/officeDocument/2006/relationships/hyperlink" Target="http://www.coarc.com/" TargetMode="External"/><Relationship Id="rId5" Type="http://schemas.openxmlformats.org/officeDocument/2006/relationships/hyperlink" Target="http://www.nbrc.org/" TargetMode="External"/><Relationship Id="rId4" Type="http://schemas.openxmlformats.org/officeDocument/2006/relationships/hyperlink" Target="http://www.ncrcb.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tethoscope"/>
          <p:cNvPicPr>
            <a:picLocks noChangeAspect="1" noChangeArrowheads="1"/>
          </p:cNvPicPr>
          <p:nvPr/>
        </p:nvPicPr>
        <p:blipFill>
          <a:blip r:embed="rId3" cstate="print"/>
          <a:srcRect/>
          <a:stretch>
            <a:fillRect/>
          </a:stretch>
        </p:blipFill>
        <p:spPr bwMode="auto">
          <a:xfrm>
            <a:off x="838200" y="2667000"/>
            <a:ext cx="3662363" cy="3354388"/>
          </a:xfrm>
          <a:prstGeom prst="rect">
            <a:avLst/>
          </a:prstGeom>
          <a:noFill/>
        </p:spPr>
      </p:pic>
      <p:sp>
        <p:nvSpPr>
          <p:cNvPr id="2051" name="Text Box 3"/>
          <p:cNvSpPr txBox="1">
            <a:spLocks noChangeArrowheads="1"/>
          </p:cNvSpPr>
          <p:nvPr/>
        </p:nvSpPr>
        <p:spPr bwMode="auto">
          <a:xfrm>
            <a:off x="1219200" y="304800"/>
            <a:ext cx="3733800" cy="1554163"/>
          </a:xfrm>
          <a:prstGeom prst="rect">
            <a:avLst/>
          </a:prstGeom>
          <a:noFill/>
          <a:ln w="9525">
            <a:noFill/>
            <a:miter lim="800000"/>
            <a:headEnd/>
            <a:tailEnd/>
          </a:ln>
          <a:effectLst/>
        </p:spPr>
        <p:txBody>
          <a:bodyPr>
            <a:spAutoFit/>
          </a:bodyPr>
          <a:lstStyle/>
          <a:p>
            <a:pPr>
              <a:spcBef>
                <a:spcPct val="50000"/>
              </a:spcBef>
            </a:pPr>
            <a:r>
              <a:rPr lang="en-US" sz="3200"/>
              <a:t>What does a Respiratory Therapist do?</a:t>
            </a:r>
            <a:endParaRPr lang="en-US" sz="2800"/>
          </a:p>
        </p:txBody>
      </p:sp>
      <p:sp>
        <p:nvSpPr>
          <p:cNvPr id="2052" name="Text Box 4"/>
          <p:cNvSpPr txBox="1">
            <a:spLocks noChangeArrowheads="1"/>
          </p:cNvSpPr>
          <p:nvPr/>
        </p:nvSpPr>
        <p:spPr bwMode="auto">
          <a:xfrm>
            <a:off x="5105400" y="2209800"/>
            <a:ext cx="2743200" cy="2647950"/>
          </a:xfrm>
          <a:prstGeom prst="rect">
            <a:avLst/>
          </a:prstGeom>
          <a:noFill/>
          <a:ln w="9525">
            <a:noFill/>
            <a:miter lim="800000"/>
            <a:headEnd/>
            <a:tailEnd/>
          </a:ln>
          <a:effectLst/>
        </p:spPr>
        <p:txBody>
          <a:bodyPr>
            <a:spAutoFit/>
          </a:bodyPr>
          <a:lstStyle/>
          <a:p>
            <a:pPr>
              <a:spcBef>
                <a:spcPct val="50000"/>
              </a:spcBef>
            </a:pPr>
            <a:r>
              <a:rPr lang="en-US"/>
              <a:t>Respiratory Therapists work to evaluate, treat, and care for patients with </a:t>
            </a:r>
            <a:r>
              <a:rPr lang="en-US">
                <a:solidFill>
                  <a:srgbClr val="CC3300"/>
                </a:solidFill>
              </a:rPr>
              <a:t>lung</a:t>
            </a:r>
            <a:r>
              <a:rPr lang="en-US"/>
              <a:t> and </a:t>
            </a:r>
            <a:r>
              <a:rPr lang="en-US">
                <a:solidFill>
                  <a:srgbClr val="FF9966"/>
                </a:solidFill>
              </a:rPr>
              <a:t>heart</a:t>
            </a:r>
            <a:r>
              <a:rPr lang="en-US"/>
              <a:t> disorders.</a:t>
            </a:r>
          </a:p>
        </p:txBody>
      </p:sp>
      <p:sp>
        <p:nvSpPr>
          <p:cNvPr id="2054" name="Text Box 6"/>
          <p:cNvSpPr txBox="1">
            <a:spLocks noChangeArrowheads="1"/>
          </p:cNvSpPr>
          <p:nvPr/>
        </p:nvSpPr>
        <p:spPr bwMode="auto">
          <a:xfrm>
            <a:off x="5181600" y="762000"/>
            <a:ext cx="990600" cy="457200"/>
          </a:xfrm>
          <a:prstGeom prst="rect">
            <a:avLst/>
          </a:prstGeom>
          <a:noFill/>
          <a:ln w="9525">
            <a:noFill/>
            <a:miter lim="800000"/>
            <a:headEnd/>
            <a:tailEnd/>
          </a:ln>
          <a:effectLst/>
        </p:spPr>
        <p:txBody>
          <a:bodyPr>
            <a:spAutoFit/>
          </a:bodyPr>
          <a:lstStyle/>
          <a:p>
            <a:pPr>
              <a:spcBef>
                <a:spcPct val="50000"/>
              </a:spcBef>
            </a:pPr>
            <a:endParaRPr lang="en-US"/>
          </a:p>
        </p:txBody>
      </p:sp>
      <p:grpSp>
        <p:nvGrpSpPr>
          <p:cNvPr id="2055" name="Group 7"/>
          <p:cNvGrpSpPr>
            <a:grpSpLocks/>
          </p:cNvGrpSpPr>
          <p:nvPr/>
        </p:nvGrpSpPr>
        <p:grpSpPr bwMode="auto">
          <a:xfrm>
            <a:off x="5867400" y="533400"/>
            <a:ext cx="1600200" cy="1398588"/>
            <a:chOff x="290" y="2924"/>
            <a:chExt cx="1509" cy="1121"/>
          </a:xfrm>
        </p:grpSpPr>
        <p:grpSp>
          <p:nvGrpSpPr>
            <p:cNvPr id="2056" name="Group 8"/>
            <p:cNvGrpSpPr>
              <a:grpSpLocks/>
            </p:cNvGrpSpPr>
            <p:nvPr/>
          </p:nvGrpSpPr>
          <p:grpSpPr bwMode="auto">
            <a:xfrm>
              <a:off x="290" y="2924"/>
              <a:ext cx="1509" cy="1121"/>
              <a:chOff x="290" y="2924"/>
              <a:chExt cx="1509" cy="1121"/>
            </a:xfrm>
          </p:grpSpPr>
          <p:grpSp>
            <p:nvGrpSpPr>
              <p:cNvPr id="2057" name="Group 9"/>
              <p:cNvGrpSpPr>
                <a:grpSpLocks/>
              </p:cNvGrpSpPr>
              <p:nvPr/>
            </p:nvGrpSpPr>
            <p:grpSpPr bwMode="auto">
              <a:xfrm>
                <a:off x="290" y="2927"/>
                <a:ext cx="685" cy="1118"/>
                <a:chOff x="290" y="2927"/>
                <a:chExt cx="685" cy="1118"/>
              </a:xfrm>
            </p:grpSpPr>
            <p:grpSp>
              <p:nvGrpSpPr>
                <p:cNvPr id="2058" name="Group 10"/>
                <p:cNvGrpSpPr>
                  <a:grpSpLocks/>
                </p:cNvGrpSpPr>
                <p:nvPr/>
              </p:nvGrpSpPr>
              <p:grpSpPr bwMode="auto">
                <a:xfrm>
                  <a:off x="290" y="2927"/>
                  <a:ext cx="685" cy="1118"/>
                  <a:chOff x="290" y="2927"/>
                  <a:chExt cx="685" cy="1118"/>
                </a:xfrm>
              </p:grpSpPr>
              <p:sp>
                <p:nvSpPr>
                  <p:cNvPr id="2059" name="Freeform 11"/>
                  <p:cNvSpPr>
                    <a:spLocks/>
                  </p:cNvSpPr>
                  <p:nvPr/>
                </p:nvSpPr>
                <p:spPr bwMode="auto">
                  <a:xfrm>
                    <a:off x="291" y="2927"/>
                    <a:ext cx="684" cy="1116"/>
                  </a:xfrm>
                  <a:custGeom>
                    <a:avLst/>
                    <a:gdLst/>
                    <a:ahLst/>
                    <a:cxnLst>
                      <a:cxn ang="0">
                        <a:pos x="555" y="39"/>
                      </a:cxn>
                      <a:cxn ang="0">
                        <a:pos x="509" y="11"/>
                      </a:cxn>
                      <a:cxn ang="0">
                        <a:pos x="453" y="0"/>
                      </a:cxn>
                      <a:cxn ang="0">
                        <a:pos x="399" y="10"/>
                      </a:cxn>
                      <a:cxn ang="0">
                        <a:pos x="350" y="34"/>
                      </a:cxn>
                      <a:cxn ang="0">
                        <a:pos x="286" y="98"/>
                      </a:cxn>
                      <a:cxn ang="0">
                        <a:pos x="216" y="188"/>
                      </a:cxn>
                      <a:cxn ang="0">
                        <a:pos x="158" y="292"/>
                      </a:cxn>
                      <a:cxn ang="0">
                        <a:pos x="122" y="381"/>
                      </a:cxn>
                      <a:cxn ang="0">
                        <a:pos x="96" y="468"/>
                      </a:cxn>
                      <a:cxn ang="0">
                        <a:pos x="58" y="576"/>
                      </a:cxn>
                      <a:cxn ang="0">
                        <a:pos x="20" y="665"/>
                      </a:cxn>
                      <a:cxn ang="0">
                        <a:pos x="4" y="751"/>
                      </a:cxn>
                      <a:cxn ang="0">
                        <a:pos x="1" y="852"/>
                      </a:cxn>
                      <a:cxn ang="0">
                        <a:pos x="20" y="1040"/>
                      </a:cxn>
                      <a:cxn ang="0">
                        <a:pos x="33" y="1075"/>
                      </a:cxn>
                      <a:cxn ang="0">
                        <a:pos x="53" y="1098"/>
                      </a:cxn>
                      <a:cxn ang="0">
                        <a:pos x="82" y="1111"/>
                      </a:cxn>
                      <a:cxn ang="0">
                        <a:pos x="122" y="1115"/>
                      </a:cxn>
                      <a:cxn ang="0">
                        <a:pos x="175" y="1106"/>
                      </a:cxn>
                      <a:cxn ang="0">
                        <a:pos x="299" y="1065"/>
                      </a:cxn>
                      <a:cxn ang="0">
                        <a:pos x="350" y="1074"/>
                      </a:cxn>
                      <a:cxn ang="0">
                        <a:pos x="422" y="1062"/>
                      </a:cxn>
                      <a:cxn ang="0">
                        <a:pos x="536" y="1031"/>
                      </a:cxn>
                      <a:cxn ang="0">
                        <a:pos x="590" y="1009"/>
                      </a:cxn>
                      <a:cxn ang="0">
                        <a:pos x="625" y="979"/>
                      </a:cxn>
                      <a:cxn ang="0">
                        <a:pos x="646" y="932"/>
                      </a:cxn>
                      <a:cxn ang="0">
                        <a:pos x="665" y="865"/>
                      </a:cxn>
                      <a:cxn ang="0">
                        <a:pos x="675" y="799"/>
                      </a:cxn>
                      <a:cxn ang="0">
                        <a:pos x="683" y="714"/>
                      </a:cxn>
                      <a:cxn ang="0">
                        <a:pos x="665" y="602"/>
                      </a:cxn>
                      <a:cxn ang="0">
                        <a:pos x="639" y="453"/>
                      </a:cxn>
                      <a:cxn ang="0">
                        <a:pos x="617" y="403"/>
                      </a:cxn>
                      <a:cxn ang="0">
                        <a:pos x="601" y="359"/>
                      </a:cxn>
                      <a:cxn ang="0">
                        <a:pos x="605" y="274"/>
                      </a:cxn>
                      <a:cxn ang="0">
                        <a:pos x="604" y="212"/>
                      </a:cxn>
                      <a:cxn ang="0">
                        <a:pos x="590" y="121"/>
                      </a:cxn>
                      <a:cxn ang="0">
                        <a:pos x="569" y="58"/>
                      </a:cxn>
                    </a:cxnLst>
                    <a:rect l="0" t="0" r="r" b="b"/>
                    <a:pathLst>
                      <a:path w="684" h="1116">
                        <a:moveTo>
                          <a:pt x="569" y="58"/>
                        </a:moveTo>
                        <a:lnTo>
                          <a:pt x="555" y="39"/>
                        </a:lnTo>
                        <a:lnTo>
                          <a:pt x="534" y="22"/>
                        </a:lnTo>
                        <a:lnTo>
                          <a:pt x="509" y="11"/>
                        </a:lnTo>
                        <a:lnTo>
                          <a:pt x="485" y="5"/>
                        </a:lnTo>
                        <a:lnTo>
                          <a:pt x="453" y="0"/>
                        </a:lnTo>
                        <a:lnTo>
                          <a:pt x="427" y="3"/>
                        </a:lnTo>
                        <a:lnTo>
                          <a:pt x="399" y="10"/>
                        </a:lnTo>
                        <a:lnTo>
                          <a:pt x="371" y="21"/>
                        </a:lnTo>
                        <a:lnTo>
                          <a:pt x="350" y="34"/>
                        </a:lnTo>
                        <a:lnTo>
                          <a:pt x="326" y="55"/>
                        </a:lnTo>
                        <a:lnTo>
                          <a:pt x="286" y="98"/>
                        </a:lnTo>
                        <a:lnTo>
                          <a:pt x="251" y="140"/>
                        </a:lnTo>
                        <a:lnTo>
                          <a:pt x="216" y="188"/>
                        </a:lnTo>
                        <a:lnTo>
                          <a:pt x="184" y="242"/>
                        </a:lnTo>
                        <a:lnTo>
                          <a:pt x="158" y="292"/>
                        </a:lnTo>
                        <a:lnTo>
                          <a:pt x="136" y="340"/>
                        </a:lnTo>
                        <a:lnTo>
                          <a:pt x="122" y="381"/>
                        </a:lnTo>
                        <a:lnTo>
                          <a:pt x="110" y="424"/>
                        </a:lnTo>
                        <a:lnTo>
                          <a:pt x="96" y="468"/>
                        </a:lnTo>
                        <a:lnTo>
                          <a:pt x="82" y="507"/>
                        </a:lnTo>
                        <a:lnTo>
                          <a:pt x="58" y="576"/>
                        </a:lnTo>
                        <a:lnTo>
                          <a:pt x="33" y="633"/>
                        </a:lnTo>
                        <a:lnTo>
                          <a:pt x="20" y="665"/>
                        </a:lnTo>
                        <a:lnTo>
                          <a:pt x="11" y="704"/>
                        </a:lnTo>
                        <a:lnTo>
                          <a:pt x="4" y="751"/>
                        </a:lnTo>
                        <a:lnTo>
                          <a:pt x="0" y="802"/>
                        </a:lnTo>
                        <a:lnTo>
                          <a:pt x="1" y="852"/>
                        </a:lnTo>
                        <a:lnTo>
                          <a:pt x="10" y="970"/>
                        </a:lnTo>
                        <a:lnTo>
                          <a:pt x="20" y="1040"/>
                        </a:lnTo>
                        <a:lnTo>
                          <a:pt x="25" y="1058"/>
                        </a:lnTo>
                        <a:lnTo>
                          <a:pt x="33" y="1075"/>
                        </a:lnTo>
                        <a:lnTo>
                          <a:pt x="43" y="1088"/>
                        </a:lnTo>
                        <a:lnTo>
                          <a:pt x="53" y="1098"/>
                        </a:lnTo>
                        <a:lnTo>
                          <a:pt x="64" y="1106"/>
                        </a:lnTo>
                        <a:lnTo>
                          <a:pt x="82" y="1111"/>
                        </a:lnTo>
                        <a:lnTo>
                          <a:pt x="101" y="1114"/>
                        </a:lnTo>
                        <a:lnTo>
                          <a:pt x="122" y="1115"/>
                        </a:lnTo>
                        <a:lnTo>
                          <a:pt x="148" y="1112"/>
                        </a:lnTo>
                        <a:lnTo>
                          <a:pt x="175" y="1106"/>
                        </a:lnTo>
                        <a:lnTo>
                          <a:pt x="231" y="1087"/>
                        </a:lnTo>
                        <a:lnTo>
                          <a:pt x="299" y="1065"/>
                        </a:lnTo>
                        <a:lnTo>
                          <a:pt x="330" y="1071"/>
                        </a:lnTo>
                        <a:lnTo>
                          <a:pt x="350" y="1074"/>
                        </a:lnTo>
                        <a:lnTo>
                          <a:pt x="374" y="1071"/>
                        </a:lnTo>
                        <a:lnTo>
                          <a:pt x="422" y="1062"/>
                        </a:lnTo>
                        <a:lnTo>
                          <a:pt x="481" y="1046"/>
                        </a:lnTo>
                        <a:lnTo>
                          <a:pt x="536" y="1031"/>
                        </a:lnTo>
                        <a:lnTo>
                          <a:pt x="570" y="1018"/>
                        </a:lnTo>
                        <a:lnTo>
                          <a:pt x="590" y="1009"/>
                        </a:lnTo>
                        <a:lnTo>
                          <a:pt x="610" y="997"/>
                        </a:lnTo>
                        <a:lnTo>
                          <a:pt x="625" y="979"/>
                        </a:lnTo>
                        <a:lnTo>
                          <a:pt x="637" y="957"/>
                        </a:lnTo>
                        <a:lnTo>
                          <a:pt x="646" y="932"/>
                        </a:lnTo>
                        <a:lnTo>
                          <a:pt x="655" y="906"/>
                        </a:lnTo>
                        <a:lnTo>
                          <a:pt x="665" y="865"/>
                        </a:lnTo>
                        <a:lnTo>
                          <a:pt x="670" y="832"/>
                        </a:lnTo>
                        <a:lnTo>
                          <a:pt x="675" y="799"/>
                        </a:lnTo>
                        <a:lnTo>
                          <a:pt x="681" y="748"/>
                        </a:lnTo>
                        <a:lnTo>
                          <a:pt x="683" y="714"/>
                        </a:lnTo>
                        <a:lnTo>
                          <a:pt x="678" y="668"/>
                        </a:lnTo>
                        <a:lnTo>
                          <a:pt x="665" y="602"/>
                        </a:lnTo>
                        <a:lnTo>
                          <a:pt x="652" y="515"/>
                        </a:lnTo>
                        <a:lnTo>
                          <a:pt x="639" y="453"/>
                        </a:lnTo>
                        <a:lnTo>
                          <a:pt x="629" y="426"/>
                        </a:lnTo>
                        <a:lnTo>
                          <a:pt x="617" y="403"/>
                        </a:lnTo>
                        <a:lnTo>
                          <a:pt x="608" y="378"/>
                        </a:lnTo>
                        <a:lnTo>
                          <a:pt x="601" y="359"/>
                        </a:lnTo>
                        <a:lnTo>
                          <a:pt x="596" y="325"/>
                        </a:lnTo>
                        <a:lnTo>
                          <a:pt x="605" y="274"/>
                        </a:lnTo>
                        <a:lnTo>
                          <a:pt x="607" y="243"/>
                        </a:lnTo>
                        <a:lnTo>
                          <a:pt x="604" y="212"/>
                        </a:lnTo>
                        <a:lnTo>
                          <a:pt x="600" y="173"/>
                        </a:lnTo>
                        <a:lnTo>
                          <a:pt x="590" y="121"/>
                        </a:lnTo>
                        <a:lnTo>
                          <a:pt x="581" y="83"/>
                        </a:lnTo>
                        <a:lnTo>
                          <a:pt x="569" y="58"/>
                        </a:lnTo>
                      </a:path>
                    </a:pathLst>
                  </a:custGeom>
                  <a:solidFill>
                    <a:srgbClr val="800000"/>
                  </a:solidFill>
                  <a:ln w="12700" cap="rnd" cmpd="sng">
                    <a:solidFill>
                      <a:schemeClr val="tx1"/>
                    </a:solidFill>
                    <a:prstDash val="solid"/>
                    <a:round/>
                    <a:headEnd type="none" w="med" len="med"/>
                    <a:tailEnd type="none" w="med" len="med"/>
                  </a:ln>
                  <a:effectLst/>
                </p:spPr>
                <p:txBody>
                  <a:bodyPr/>
                  <a:lstStyle/>
                  <a:p>
                    <a:endParaRPr lang="en-US"/>
                  </a:p>
                </p:txBody>
              </p:sp>
              <p:grpSp>
                <p:nvGrpSpPr>
                  <p:cNvPr id="2060" name="Group 12"/>
                  <p:cNvGrpSpPr>
                    <a:grpSpLocks/>
                  </p:cNvGrpSpPr>
                  <p:nvPr/>
                </p:nvGrpSpPr>
                <p:grpSpPr bwMode="auto">
                  <a:xfrm>
                    <a:off x="290" y="3487"/>
                    <a:ext cx="684" cy="558"/>
                    <a:chOff x="290" y="3487"/>
                    <a:chExt cx="684" cy="558"/>
                  </a:xfrm>
                </p:grpSpPr>
                <p:sp>
                  <p:nvSpPr>
                    <p:cNvPr id="2061" name="Freeform 13"/>
                    <p:cNvSpPr>
                      <a:spLocks/>
                    </p:cNvSpPr>
                    <p:nvPr/>
                  </p:nvSpPr>
                  <p:spPr bwMode="auto">
                    <a:xfrm>
                      <a:off x="290" y="3487"/>
                      <a:ext cx="684" cy="558"/>
                    </a:xfrm>
                    <a:custGeom>
                      <a:avLst/>
                      <a:gdLst/>
                      <a:ahLst/>
                      <a:cxnLst>
                        <a:cxn ang="0">
                          <a:pos x="65" y="0"/>
                        </a:cxn>
                        <a:cxn ang="0">
                          <a:pos x="58" y="22"/>
                        </a:cxn>
                        <a:cxn ang="0">
                          <a:pos x="33" y="79"/>
                        </a:cxn>
                        <a:cxn ang="0">
                          <a:pos x="20" y="110"/>
                        </a:cxn>
                        <a:cxn ang="0">
                          <a:pos x="11" y="149"/>
                        </a:cxn>
                        <a:cxn ang="0">
                          <a:pos x="4" y="195"/>
                        </a:cxn>
                        <a:cxn ang="0">
                          <a:pos x="0" y="246"/>
                        </a:cxn>
                        <a:cxn ang="0">
                          <a:pos x="1" y="296"/>
                        </a:cxn>
                        <a:cxn ang="0">
                          <a:pos x="11" y="413"/>
                        </a:cxn>
                        <a:cxn ang="0">
                          <a:pos x="20" y="482"/>
                        </a:cxn>
                        <a:cxn ang="0">
                          <a:pos x="25" y="501"/>
                        </a:cxn>
                        <a:cxn ang="0">
                          <a:pos x="33" y="517"/>
                        </a:cxn>
                        <a:cxn ang="0">
                          <a:pos x="43" y="530"/>
                        </a:cxn>
                        <a:cxn ang="0">
                          <a:pos x="53" y="539"/>
                        </a:cxn>
                        <a:cxn ang="0">
                          <a:pos x="65" y="547"/>
                        </a:cxn>
                        <a:cxn ang="0">
                          <a:pos x="82" y="553"/>
                        </a:cxn>
                        <a:cxn ang="0">
                          <a:pos x="102" y="556"/>
                        </a:cxn>
                        <a:cxn ang="0">
                          <a:pos x="123" y="557"/>
                        </a:cxn>
                        <a:cxn ang="0">
                          <a:pos x="148" y="554"/>
                        </a:cxn>
                        <a:cxn ang="0">
                          <a:pos x="175" y="547"/>
                        </a:cxn>
                        <a:cxn ang="0">
                          <a:pos x="232" y="529"/>
                        </a:cxn>
                        <a:cxn ang="0">
                          <a:pos x="299" y="508"/>
                        </a:cxn>
                        <a:cxn ang="0">
                          <a:pos x="330" y="514"/>
                        </a:cxn>
                        <a:cxn ang="0">
                          <a:pos x="351" y="517"/>
                        </a:cxn>
                        <a:cxn ang="0">
                          <a:pos x="375" y="514"/>
                        </a:cxn>
                        <a:cxn ang="0">
                          <a:pos x="422" y="504"/>
                        </a:cxn>
                        <a:cxn ang="0">
                          <a:pos x="482" y="489"/>
                        </a:cxn>
                        <a:cxn ang="0">
                          <a:pos x="536" y="472"/>
                        </a:cxn>
                        <a:cxn ang="0">
                          <a:pos x="571" y="460"/>
                        </a:cxn>
                        <a:cxn ang="0">
                          <a:pos x="591" y="452"/>
                        </a:cxn>
                        <a:cxn ang="0">
                          <a:pos x="610" y="439"/>
                        </a:cxn>
                        <a:cxn ang="0">
                          <a:pos x="626" y="421"/>
                        </a:cxn>
                        <a:cxn ang="0">
                          <a:pos x="637" y="400"/>
                        </a:cxn>
                        <a:cxn ang="0">
                          <a:pos x="647" y="376"/>
                        </a:cxn>
                        <a:cxn ang="0">
                          <a:pos x="656" y="350"/>
                        </a:cxn>
                        <a:cxn ang="0">
                          <a:pos x="665" y="309"/>
                        </a:cxn>
                        <a:cxn ang="0">
                          <a:pos x="671" y="276"/>
                        </a:cxn>
                        <a:cxn ang="0">
                          <a:pos x="675" y="243"/>
                        </a:cxn>
                        <a:cxn ang="0">
                          <a:pos x="681" y="192"/>
                        </a:cxn>
                        <a:cxn ang="0">
                          <a:pos x="683" y="158"/>
                        </a:cxn>
                        <a:cxn ang="0">
                          <a:pos x="678" y="113"/>
                        </a:cxn>
                        <a:cxn ang="0">
                          <a:pos x="674" y="84"/>
                        </a:cxn>
                        <a:cxn ang="0">
                          <a:pos x="660" y="85"/>
                        </a:cxn>
                        <a:cxn ang="0">
                          <a:pos x="640" y="92"/>
                        </a:cxn>
                        <a:cxn ang="0">
                          <a:pos x="618" y="94"/>
                        </a:cxn>
                        <a:cxn ang="0">
                          <a:pos x="576" y="93"/>
                        </a:cxn>
                        <a:cxn ang="0">
                          <a:pos x="542" y="92"/>
                        </a:cxn>
                        <a:cxn ang="0">
                          <a:pos x="493" y="94"/>
                        </a:cxn>
                        <a:cxn ang="0">
                          <a:pos x="450" y="95"/>
                        </a:cxn>
                        <a:cxn ang="0">
                          <a:pos x="408" y="94"/>
                        </a:cxn>
                        <a:cxn ang="0">
                          <a:pos x="374" y="92"/>
                        </a:cxn>
                        <a:cxn ang="0">
                          <a:pos x="344" y="91"/>
                        </a:cxn>
                        <a:cxn ang="0">
                          <a:pos x="310" y="86"/>
                        </a:cxn>
                        <a:cxn ang="0">
                          <a:pos x="286" y="81"/>
                        </a:cxn>
                        <a:cxn ang="0">
                          <a:pos x="253" y="68"/>
                        </a:cxn>
                        <a:cxn ang="0">
                          <a:pos x="224" y="60"/>
                        </a:cxn>
                        <a:cxn ang="0">
                          <a:pos x="189" y="48"/>
                        </a:cxn>
                        <a:cxn ang="0">
                          <a:pos x="153" y="35"/>
                        </a:cxn>
                        <a:cxn ang="0">
                          <a:pos x="121" y="21"/>
                        </a:cxn>
                        <a:cxn ang="0">
                          <a:pos x="93" y="6"/>
                        </a:cxn>
                        <a:cxn ang="0">
                          <a:pos x="78" y="0"/>
                        </a:cxn>
                        <a:cxn ang="0">
                          <a:pos x="65" y="0"/>
                        </a:cxn>
                      </a:cxnLst>
                      <a:rect l="0" t="0" r="r" b="b"/>
                      <a:pathLst>
                        <a:path w="684" h="558">
                          <a:moveTo>
                            <a:pt x="65" y="0"/>
                          </a:moveTo>
                          <a:lnTo>
                            <a:pt x="58" y="22"/>
                          </a:lnTo>
                          <a:lnTo>
                            <a:pt x="33" y="79"/>
                          </a:lnTo>
                          <a:lnTo>
                            <a:pt x="20" y="110"/>
                          </a:lnTo>
                          <a:lnTo>
                            <a:pt x="11" y="149"/>
                          </a:lnTo>
                          <a:lnTo>
                            <a:pt x="4" y="195"/>
                          </a:lnTo>
                          <a:lnTo>
                            <a:pt x="0" y="246"/>
                          </a:lnTo>
                          <a:lnTo>
                            <a:pt x="1" y="296"/>
                          </a:lnTo>
                          <a:lnTo>
                            <a:pt x="11" y="413"/>
                          </a:lnTo>
                          <a:lnTo>
                            <a:pt x="20" y="482"/>
                          </a:lnTo>
                          <a:lnTo>
                            <a:pt x="25" y="501"/>
                          </a:lnTo>
                          <a:lnTo>
                            <a:pt x="33" y="517"/>
                          </a:lnTo>
                          <a:lnTo>
                            <a:pt x="43" y="530"/>
                          </a:lnTo>
                          <a:lnTo>
                            <a:pt x="53" y="539"/>
                          </a:lnTo>
                          <a:lnTo>
                            <a:pt x="65" y="547"/>
                          </a:lnTo>
                          <a:lnTo>
                            <a:pt x="82" y="553"/>
                          </a:lnTo>
                          <a:lnTo>
                            <a:pt x="102" y="556"/>
                          </a:lnTo>
                          <a:lnTo>
                            <a:pt x="123" y="557"/>
                          </a:lnTo>
                          <a:lnTo>
                            <a:pt x="148" y="554"/>
                          </a:lnTo>
                          <a:lnTo>
                            <a:pt x="175" y="547"/>
                          </a:lnTo>
                          <a:lnTo>
                            <a:pt x="232" y="529"/>
                          </a:lnTo>
                          <a:lnTo>
                            <a:pt x="299" y="508"/>
                          </a:lnTo>
                          <a:lnTo>
                            <a:pt x="330" y="514"/>
                          </a:lnTo>
                          <a:lnTo>
                            <a:pt x="351" y="517"/>
                          </a:lnTo>
                          <a:lnTo>
                            <a:pt x="375" y="514"/>
                          </a:lnTo>
                          <a:lnTo>
                            <a:pt x="422" y="504"/>
                          </a:lnTo>
                          <a:lnTo>
                            <a:pt x="482" y="489"/>
                          </a:lnTo>
                          <a:lnTo>
                            <a:pt x="536" y="472"/>
                          </a:lnTo>
                          <a:lnTo>
                            <a:pt x="571" y="460"/>
                          </a:lnTo>
                          <a:lnTo>
                            <a:pt x="591" y="452"/>
                          </a:lnTo>
                          <a:lnTo>
                            <a:pt x="610" y="439"/>
                          </a:lnTo>
                          <a:lnTo>
                            <a:pt x="626" y="421"/>
                          </a:lnTo>
                          <a:lnTo>
                            <a:pt x="637" y="400"/>
                          </a:lnTo>
                          <a:lnTo>
                            <a:pt x="647" y="376"/>
                          </a:lnTo>
                          <a:lnTo>
                            <a:pt x="656" y="350"/>
                          </a:lnTo>
                          <a:lnTo>
                            <a:pt x="665" y="309"/>
                          </a:lnTo>
                          <a:lnTo>
                            <a:pt x="671" y="276"/>
                          </a:lnTo>
                          <a:lnTo>
                            <a:pt x="675" y="243"/>
                          </a:lnTo>
                          <a:lnTo>
                            <a:pt x="681" y="192"/>
                          </a:lnTo>
                          <a:lnTo>
                            <a:pt x="683" y="158"/>
                          </a:lnTo>
                          <a:lnTo>
                            <a:pt x="678" y="113"/>
                          </a:lnTo>
                          <a:lnTo>
                            <a:pt x="674" y="84"/>
                          </a:lnTo>
                          <a:lnTo>
                            <a:pt x="660" y="85"/>
                          </a:lnTo>
                          <a:lnTo>
                            <a:pt x="640" y="92"/>
                          </a:lnTo>
                          <a:lnTo>
                            <a:pt x="618" y="94"/>
                          </a:lnTo>
                          <a:lnTo>
                            <a:pt x="576" y="93"/>
                          </a:lnTo>
                          <a:lnTo>
                            <a:pt x="542" y="92"/>
                          </a:lnTo>
                          <a:lnTo>
                            <a:pt x="493" y="94"/>
                          </a:lnTo>
                          <a:lnTo>
                            <a:pt x="450" y="95"/>
                          </a:lnTo>
                          <a:lnTo>
                            <a:pt x="408" y="94"/>
                          </a:lnTo>
                          <a:lnTo>
                            <a:pt x="374" y="92"/>
                          </a:lnTo>
                          <a:lnTo>
                            <a:pt x="344" y="91"/>
                          </a:lnTo>
                          <a:lnTo>
                            <a:pt x="310" y="86"/>
                          </a:lnTo>
                          <a:lnTo>
                            <a:pt x="286" y="81"/>
                          </a:lnTo>
                          <a:lnTo>
                            <a:pt x="253" y="68"/>
                          </a:lnTo>
                          <a:lnTo>
                            <a:pt x="224" y="60"/>
                          </a:lnTo>
                          <a:lnTo>
                            <a:pt x="189" y="48"/>
                          </a:lnTo>
                          <a:lnTo>
                            <a:pt x="153" y="35"/>
                          </a:lnTo>
                          <a:lnTo>
                            <a:pt x="121" y="21"/>
                          </a:lnTo>
                          <a:lnTo>
                            <a:pt x="93" y="6"/>
                          </a:lnTo>
                          <a:lnTo>
                            <a:pt x="78" y="0"/>
                          </a:lnTo>
                          <a:lnTo>
                            <a:pt x="65" y="0"/>
                          </a:lnTo>
                        </a:path>
                      </a:pathLst>
                    </a:custGeom>
                    <a:solidFill>
                      <a:srgbClr val="A00000"/>
                    </a:solidFill>
                    <a:ln w="12700" cap="rnd" cmpd="sng">
                      <a:solidFill>
                        <a:schemeClr val="tx1"/>
                      </a:solidFill>
                      <a:prstDash val="solid"/>
                      <a:round/>
                      <a:headEnd type="none" w="med" len="med"/>
                      <a:tailEnd type="none" w="med" len="med"/>
                    </a:ln>
                    <a:effectLst/>
                  </p:spPr>
                  <p:txBody>
                    <a:bodyPr/>
                    <a:lstStyle/>
                    <a:p>
                      <a:endParaRPr lang="en-US"/>
                    </a:p>
                  </p:txBody>
                </p:sp>
                <p:sp>
                  <p:nvSpPr>
                    <p:cNvPr id="2062" name="Freeform 14"/>
                    <p:cNvSpPr>
                      <a:spLocks/>
                    </p:cNvSpPr>
                    <p:nvPr/>
                  </p:nvSpPr>
                  <p:spPr bwMode="auto">
                    <a:xfrm>
                      <a:off x="290" y="3487"/>
                      <a:ext cx="312" cy="558"/>
                    </a:xfrm>
                    <a:custGeom>
                      <a:avLst/>
                      <a:gdLst/>
                      <a:ahLst/>
                      <a:cxnLst>
                        <a:cxn ang="0">
                          <a:pos x="64" y="0"/>
                        </a:cxn>
                        <a:cxn ang="0">
                          <a:pos x="58" y="22"/>
                        </a:cxn>
                        <a:cxn ang="0">
                          <a:pos x="32" y="79"/>
                        </a:cxn>
                        <a:cxn ang="0">
                          <a:pos x="19" y="110"/>
                        </a:cxn>
                        <a:cxn ang="0">
                          <a:pos x="11" y="149"/>
                        </a:cxn>
                        <a:cxn ang="0">
                          <a:pos x="4" y="195"/>
                        </a:cxn>
                        <a:cxn ang="0">
                          <a:pos x="0" y="246"/>
                        </a:cxn>
                        <a:cxn ang="0">
                          <a:pos x="1" y="296"/>
                        </a:cxn>
                        <a:cxn ang="0">
                          <a:pos x="11" y="413"/>
                        </a:cxn>
                        <a:cxn ang="0">
                          <a:pos x="19" y="482"/>
                        </a:cxn>
                        <a:cxn ang="0">
                          <a:pos x="24" y="501"/>
                        </a:cxn>
                        <a:cxn ang="0">
                          <a:pos x="32" y="517"/>
                        </a:cxn>
                        <a:cxn ang="0">
                          <a:pos x="42" y="530"/>
                        </a:cxn>
                        <a:cxn ang="0">
                          <a:pos x="53" y="539"/>
                        </a:cxn>
                        <a:cxn ang="0">
                          <a:pos x="64" y="547"/>
                        </a:cxn>
                        <a:cxn ang="0">
                          <a:pos x="81" y="553"/>
                        </a:cxn>
                        <a:cxn ang="0">
                          <a:pos x="99" y="556"/>
                        </a:cxn>
                        <a:cxn ang="0">
                          <a:pos x="120" y="557"/>
                        </a:cxn>
                        <a:cxn ang="0">
                          <a:pos x="146" y="554"/>
                        </a:cxn>
                        <a:cxn ang="0">
                          <a:pos x="173" y="547"/>
                        </a:cxn>
                        <a:cxn ang="0">
                          <a:pos x="229" y="529"/>
                        </a:cxn>
                        <a:cxn ang="0">
                          <a:pos x="294" y="508"/>
                        </a:cxn>
                        <a:cxn ang="0">
                          <a:pos x="300" y="502"/>
                        </a:cxn>
                        <a:cxn ang="0">
                          <a:pos x="308" y="493"/>
                        </a:cxn>
                        <a:cxn ang="0">
                          <a:pos x="310" y="484"/>
                        </a:cxn>
                        <a:cxn ang="0">
                          <a:pos x="311" y="471"/>
                        </a:cxn>
                        <a:cxn ang="0">
                          <a:pos x="305" y="456"/>
                        </a:cxn>
                        <a:cxn ang="0">
                          <a:pos x="285" y="419"/>
                        </a:cxn>
                        <a:cxn ang="0">
                          <a:pos x="255" y="364"/>
                        </a:cxn>
                        <a:cxn ang="0">
                          <a:pos x="240" y="335"/>
                        </a:cxn>
                        <a:cxn ang="0">
                          <a:pos x="220" y="297"/>
                        </a:cxn>
                        <a:cxn ang="0">
                          <a:pos x="203" y="264"/>
                        </a:cxn>
                        <a:cxn ang="0">
                          <a:pos x="184" y="230"/>
                        </a:cxn>
                        <a:cxn ang="0">
                          <a:pos x="167" y="196"/>
                        </a:cxn>
                        <a:cxn ang="0">
                          <a:pos x="149" y="165"/>
                        </a:cxn>
                        <a:cxn ang="0">
                          <a:pos x="126" y="121"/>
                        </a:cxn>
                        <a:cxn ang="0">
                          <a:pos x="106" y="83"/>
                        </a:cxn>
                        <a:cxn ang="0">
                          <a:pos x="88" y="46"/>
                        </a:cxn>
                        <a:cxn ang="0">
                          <a:pos x="77" y="23"/>
                        </a:cxn>
                        <a:cxn ang="0">
                          <a:pos x="70" y="9"/>
                        </a:cxn>
                        <a:cxn ang="0">
                          <a:pos x="64" y="0"/>
                        </a:cxn>
                      </a:cxnLst>
                      <a:rect l="0" t="0" r="r" b="b"/>
                      <a:pathLst>
                        <a:path w="312" h="558">
                          <a:moveTo>
                            <a:pt x="64" y="0"/>
                          </a:moveTo>
                          <a:lnTo>
                            <a:pt x="58" y="22"/>
                          </a:lnTo>
                          <a:lnTo>
                            <a:pt x="32" y="79"/>
                          </a:lnTo>
                          <a:lnTo>
                            <a:pt x="19" y="110"/>
                          </a:lnTo>
                          <a:lnTo>
                            <a:pt x="11" y="149"/>
                          </a:lnTo>
                          <a:lnTo>
                            <a:pt x="4" y="195"/>
                          </a:lnTo>
                          <a:lnTo>
                            <a:pt x="0" y="246"/>
                          </a:lnTo>
                          <a:lnTo>
                            <a:pt x="1" y="296"/>
                          </a:lnTo>
                          <a:lnTo>
                            <a:pt x="11" y="413"/>
                          </a:lnTo>
                          <a:lnTo>
                            <a:pt x="19" y="482"/>
                          </a:lnTo>
                          <a:lnTo>
                            <a:pt x="24" y="501"/>
                          </a:lnTo>
                          <a:lnTo>
                            <a:pt x="32" y="517"/>
                          </a:lnTo>
                          <a:lnTo>
                            <a:pt x="42" y="530"/>
                          </a:lnTo>
                          <a:lnTo>
                            <a:pt x="53" y="539"/>
                          </a:lnTo>
                          <a:lnTo>
                            <a:pt x="64" y="547"/>
                          </a:lnTo>
                          <a:lnTo>
                            <a:pt x="81" y="553"/>
                          </a:lnTo>
                          <a:lnTo>
                            <a:pt x="99" y="556"/>
                          </a:lnTo>
                          <a:lnTo>
                            <a:pt x="120" y="557"/>
                          </a:lnTo>
                          <a:lnTo>
                            <a:pt x="146" y="554"/>
                          </a:lnTo>
                          <a:lnTo>
                            <a:pt x="173" y="547"/>
                          </a:lnTo>
                          <a:lnTo>
                            <a:pt x="229" y="529"/>
                          </a:lnTo>
                          <a:lnTo>
                            <a:pt x="294" y="508"/>
                          </a:lnTo>
                          <a:lnTo>
                            <a:pt x="300" y="502"/>
                          </a:lnTo>
                          <a:lnTo>
                            <a:pt x="308" y="493"/>
                          </a:lnTo>
                          <a:lnTo>
                            <a:pt x="310" y="484"/>
                          </a:lnTo>
                          <a:lnTo>
                            <a:pt x="311" y="471"/>
                          </a:lnTo>
                          <a:lnTo>
                            <a:pt x="305" y="456"/>
                          </a:lnTo>
                          <a:lnTo>
                            <a:pt x="285" y="419"/>
                          </a:lnTo>
                          <a:lnTo>
                            <a:pt x="255" y="364"/>
                          </a:lnTo>
                          <a:lnTo>
                            <a:pt x="240" y="335"/>
                          </a:lnTo>
                          <a:lnTo>
                            <a:pt x="220" y="297"/>
                          </a:lnTo>
                          <a:lnTo>
                            <a:pt x="203" y="264"/>
                          </a:lnTo>
                          <a:lnTo>
                            <a:pt x="184" y="230"/>
                          </a:lnTo>
                          <a:lnTo>
                            <a:pt x="167" y="196"/>
                          </a:lnTo>
                          <a:lnTo>
                            <a:pt x="149" y="165"/>
                          </a:lnTo>
                          <a:lnTo>
                            <a:pt x="126" y="121"/>
                          </a:lnTo>
                          <a:lnTo>
                            <a:pt x="106" y="83"/>
                          </a:lnTo>
                          <a:lnTo>
                            <a:pt x="88" y="46"/>
                          </a:lnTo>
                          <a:lnTo>
                            <a:pt x="77" y="23"/>
                          </a:lnTo>
                          <a:lnTo>
                            <a:pt x="70" y="9"/>
                          </a:lnTo>
                          <a:lnTo>
                            <a:pt x="64" y="0"/>
                          </a:lnTo>
                        </a:path>
                      </a:pathLst>
                    </a:custGeom>
                    <a:solidFill>
                      <a:srgbClr val="C00000"/>
                    </a:solidFill>
                    <a:ln w="12700" cap="rnd" cmpd="sng">
                      <a:solidFill>
                        <a:schemeClr val="tx1"/>
                      </a:solidFill>
                      <a:prstDash val="solid"/>
                      <a:round/>
                      <a:headEnd type="none" w="med" len="med"/>
                      <a:tailEnd type="none" w="med" len="med"/>
                    </a:ln>
                    <a:effectLst/>
                  </p:spPr>
                  <p:txBody>
                    <a:bodyPr/>
                    <a:lstStyle/>
                    <a:p>
                      <a:endParaRPr lang="en-US"/>
                    </a:p>
                  </p:txBody>
                </p:sp>
              </p:grpSp>
            </p:grpSp>
            <p:sp>
              <p:nvSpPr>
                <p:cNvPr id="2063" name="Freeform 15"/>
                <p:cNvSpPr>
                  <a:spLocks/>
                </p:cNvSpPr>
                <p:nvPr/>
              </p:nvSpPr>
              <p:spPr bwMode="auto">
                <a:xfrm>
                  <a:off x="769" y="3183"/>
                  <a:ext cx="130" cy="111"/>
                </a:xfrm>
                <a:custGeom>
                  <a:avLst/>
                  <a:gdLst/>
                  <a:ahLst/>
                  <a:cxnLst>
                    <a:cxn ang="0">
                      <a:pos x="129" y="110"/>
                    </a:cxn>
                    <a:cxn ang="0">
                      <a:pos x="115" y="104"/>
                    </a:cxn>
                    <a:cxn ang="0">
                      <a:pos x="99" y="94"/>
                    </a:cxn>
                    <a:cxn ang="0">
                      <a:pos x="79" y="80"/>
                    </a:cxn>
                    <a:cxn ang="0">
                      <a:pos x="69" y="69"/>
                    </a:cxn>
                    <a:cxn ang="0">
                      <a:pos x="62" y="58"/>
                    </a:cxn>
                    <a:cxn ang="0">
                      <a:pos x="55" y="45"/>
                    </a:cxn>
                    <a:cxn ang="0">
                      <a:pos x="47" y="31"/>
                    </a:cxn>
                    <a:cxn ang="0">
                      <a:pos x="39" y="21"/>
                    </a:cxn>
                    <a:cxn ang="0">
                      <a:pos x="30" y="14"/>
                    </a:cxn>
                    <a:cxn ang="0">
                      <a:pos x="18" y="7"/>
                    </a:cxn>
                    <a:cxn ang="0">
                      <a:pos x="0" y="0"/>
                    </a:cxn>
                  </a:cxnLst>
                  <a:rect l="0" t="0" r="r" b="b"/>
                  <a:pathLst>
                    <a:path w="130" h="111">
                      <a:moveTo>
                        <a:pt x="129" y="110"/>
                      </a:moveTo>
                      <a:lnTo>
                        <a:pt x="115" y="104"/>
                      </a:lnTo>
                      <a:lnTo>
                        <a:pt x="99" y="94"/>
                      </a:lnTo>
                      <a:lnTo>
                        <a:pt x="79" y="80"/>
                      </a:lnTo>
                      <a:lnTo>
                        <a:pt x="69" y="69"/>
                      </a:lnTo>
                      <a:lnTo>
                        <a:pt x="62" y="58"/>
                      </a:lnTo>
                      <a:lnTo>
                        <a:pt x="55" y="45"/>
                      </a:lnTo>
                      <a:lnTo>
                        <a:pt x="47" y="31"/>
                      </a:lnTo>
                      <a:lnTo>
                        <a:pt x="39" y="21"/>
                      </a:lnTo>
                      <a:lnTo>
                        <a:pt x="30" y="14"/>
                      </a:lnTo>
                      <a:lnTo>
                        <a:pt x="18" y="7"/>
                      </a:lnTo>
                      <a:lnTo>
                        <a:pt x="0" y="0"/>
                      </a:lnTo>
                    </a:path>
                  </a:pathLst>
                </a:custGeom>
                <a:noFill/>
                <a:ln w="12700" cap="rnd" cmpd="sng">
                  <a:solidFill>
                    <a:schemeClr val="tx1"/>
                  </a:solidFill>
                  <a:prstDash val="solid"/>
                  <a:round/>
                  <a:headEnd type="none" w="med" len="med"/>
                  <a:tailEnd type="none" w="med" len="med"/>
                </a:ln>
                <a:effectLst/>
              </p:spPr>
              <p:txBody>
                <a:bodyPr/>
                <a:lstStyle/>
                <a:p>
                  <a:endParaRPr lang="en-US"/>
                </a:p>
              </p:txBody>
            </p:sp>
          </p:grpSp>
          <p:grpSp>
            <p:nvGrpSpPr>
              <p:cNvPr id="2064" name="Group 16"/>
              <p:cNvGrpSpPr>
                <a:grpSpLocks/>
              </p:cNvGrpSpPr>
              <p:nvPr/>
            </p:nvGrpSpPr>
            <p:grpSpPr bwMode="auto">
              <a:xfrm>
                <a:off x="1114" y="2924"/>
                <a:ext cx="685" cy="1118"/>
                <a:chOff x="1114" y="2924"/>
                <a:chExt cx="685" cy="1118"/>
              </a:xfrm>
            </p:grpSpPr>
            <p:grpSp>
              <p:nvGrpSpPr>
                <p:cNvPr id="2065" name="Group 17"/>
                <p:cNvGrpSpPr>
                  <a:grpSpLocks/>
                </p:cNvGrpSpPr>
                <p:nvPr/>
              </p:nvGrpSpPr>
              <p:grpSpPr bwMode="auto">
                <a:xfrm>
                  <a:off x="1114" y="2924"/>
                  <a:ext cx="685" cy="1118"/>
                  <a:chOff x="1114" y="2924"/>
                  <a:chExt cx="685" cy="1118"/>
                </a:xfrm>
              </p:grpSpPr>
              <p:sp>
                <p:nvSpPr>
                  <p:cNvPr id="2066" name="Freeform 18"/>
                  <p:cNvSpPr>
                    <a:spLocks/>
                  </p:cNvSpPr>
                  <p:nvPr/>
                </p:nvSpPr>
                <p:spPr bwMode="auto">
                  <a:xfrm>
                    <a:off x="1114" y="2924"/>
                    <a:ext cx="684" cy="1116"/>
                  </a:xfrm>
                  <a:custGeom>
                    <a:avLst/>
                    <a:gdLst/>
                    <a:ahLst/>
                    <a:cxnLst>
                      <a:cxn ang="0">
                        <a:pos x="128" y="39"/>
                      </a:cxn>
                      <a:cxn ang="0">
                        <a:pos x="174" y="11"/>
                      </a:cxn>
                      <a:cxn ang="0">
                        <a:pos x="230" y="0"/>
                      </a:cxn>
                      <a:cxn ang="0">
                        <a:pos x="284" y="10"/>
                      </a:cxn>
                      <a:cxn ang="0">
                        <a:pos x="333" y="34"/>
                      </a:cxn>
                      <a:cxn ang="0">
                        <a:pos x="397" y="98"/>
                      </a:cxn>
                      <a:cxn ang="0">
                        <a:pos x="467" y="188"/>
                      </a:cxn>
                      <a:cxn ang="0">
                        <a:pos x="525" y="292"/>
                      </a:cxn>
                      <a:cxn ang="0">
                        <a:pos x="561" y="381"/>
                      </a:cxn>
                      <a:cxn ang="0">
                        <a:pos x="587" y="467"/>
                      </a:cxn>
                      <a:cxn ang="0">
                        <a:pos x="626" y="576"/>
                      </a:cxn>
                      <a:cxn ang="0">
                        <a:pos x="663" y="665"/>
                      </a:cxn>
                      <a:cxn ang="0">
                        <a:pos x="679" y="751"/>
                      </a:cxn>
                      <a:cxn ang="0">
                        <a:pos x="682" y="852"/>
                      </a:cxn>
                      <a:cxn ang="0">
                        <a:pos x="663" y="1040"/>
                      </a:cxn>
                      <a:cxn ang="0">
                        <a:pos x="650" y="1074"/>
                      </a:cxn>
                      <a:cxn ang="0">
                        <a:pos x="630" y="1097"/>
                      </a:cxn>
                      <a:cxn ang="0">
                        <a:pos x="601" y="1111"/>
                      </a:cxn>
                      <a:cxn ang="0">
                        <a:pos x="561" y="1115"/>
                      </a:cxn>
                      <a:cxn ang="0">
                        <a:pos x="508" y="1105"/>
                      </a:cxn>
                      <a:cxn ang="0">
                        <a:pos x="384" y="1065"/>
                      </a:cxn>
                      <a:cxn ang="0">
                        <a:pos x="333" y="1074"/>
                      </a:cxn>
                      <a:cxn ang="0">
                        <a:pos x="262" y="1062"/>
                      </a:cxn>
                      <a:cxn ang="0">
                        <a:pos x="147" y="1030"/>
                      </a:cxn>
                      <a:cxn ang="0">
                        <a:pos x="93" y="1009"/>
                      </a:cxn>
                      <a:cxn ang="0">
                        <a:pos x="58" y="978"/>
                      </a:cxn>
                      <a:cxn ang="0">
                        <a:pos x="37" y="932"/>
                      </a:cxn>
                      <a:cxn ang="0">
                        <a:pos x="18" y="865"/>
                      </a:cxn>
                      <a:cxn ang="0">
                        <a:pos x="8" y="798"/>
                      </a:cxn>
                      <a:cxn ang="0">
                        <a:pos x="0" y="714"/>
                      </a:cxn>
                      <a:cxn ang="0">
                        <a:pos x="18" y="601"/>
                      </a:cxn>
                      <a:cxn ang="0">
                        <a:pos x="44" y="452"/>
                      </a:cxn>
                      <a:cxn ang="0">
                        <a:pos x="66" y="403"/>
                      </a:cxn>
                      <a:cxn ang="0">
                        <a:pos x="82" y="359"/>
                      </a:cxn>
                      <a:cxn ang="0">
                        <a:pos x="78" y="274"/>
                      </a:cxn>
                      <a:cxn ang="0">
                        <a:pos x="79" y="212"/>
                      </a:cxn>
                      <a:cxn ang="0">
                        <a:pos x="93" y="121"/>
                      </a:cxn>
                      <a:cxn ang="0">
                        <a:pos x="114" y="57"/>
                      </a:cxn>
                    </a:cxnLst>
                    <a:rect l="0" t="0" r="r" b="b"/>
                    <a:pathLst>
                      <a:path w="684" h="1116">
                        <a:moveTo>
                          <a:pt x="114" y="57"/>
                        </a:moveTo>
                        <a:lnTo>
                          <a:pt x="128" y="39"/>
                        </a:lnTo>
                        <a:lnTo>
                          <a:pt x="150" y="22"/>
                        </a:lnTo>
                        <a:lnTo>
                          <a:pt x="174" y="11"/>
                        </a:lnTo>
                        <a:lnTo>
                          <a:pt x="198" y="4"/>
                        </a:lnTo>
                        <a:lnTo>
                          <a:pt x="230" y="0"/>
                        </a:lnTo>
                        <a:lnTo>
                          <a:pt x="256" y="3"/>
                        </a:lnTo>
                        <a:lnTo>
                          <a:pt x="284" y="10"/>
                        </a:lnTo>
                        <a:lnTo>
                          <a:pt x="312" y="20"/>
                        </a:lnTo>
                        <a:lnTo>
                          <a:pt x="333" y="34"/>
                        </a:lnTo>
                        <a:lnTo>
                          <a:pt x="357" y="55"/>
                        </a:lnTo>
                        <a:lnTo>
                          <a:pt x="397" y="98"/>
                        </a:lnTo>
                        <a:lnTo>
                          <a:pt x="433" y="140"/>
                        </a:lnTo>
                        <a:lnTo>
                          <a:pt x="467" y="188"/>
                        </a:lnTo>
                        <a:lnTo>
                          <a:pt x="499" y="242"/>
                        </a:lnTo>
                        <a:lnTo>
                          <a:pt x="525" y="292"/>
                        </a:lnTo>
                        <a:lnTo>
                          <a:pt x="547" y="340"/>
                        </a:lnTo>
                        <a:lnTo>
                          <a:pt x="561" y="381"/>
                        </a:lnTo>
                        <a:lnTo>
                          <a:pt x="573" y="424"/>
                        </a:lnTo>
                        <a:lnTo>
                          <a:pt x="587" y="467"/>
                        </a:lnTo>
                        <a:lnTo>
                          <a:pt x="601" y="507"/>
                        </a:lnTo>
                        <a:lnTo>
                          <a:pt x="626" y="576"/>
                        </a:lnTo>
                        <a:lnTo>
                          <a:pt x="650" y="633"/>
                        </a:lnTo>
                        <a:lnTo>
                          <a:pt x="663" y="665"/>
                        </a:lnTo>
                        <a:lnTo>
                          <a:pt x="672" y="704"/>
                        </a:lnTo>
                        <a:lnTo>
                          <a:pt x="679" y="751"/>
                        </a:lnTo>
                        <a:lnTo>
                          <a:pt x="683" y="802"/>
                        </a:lnTo>
                        <a:lnTo>
                          <a:pt x="682" y="852"/>
                        </a:lnTo>
                        <a:lnTo>
                          <a:pt x="673" y="970"/>
                        </a:lnTo>
                        <a:lnTo>
                          <a:pt x="663" y="1040"/>
                        </a:lnTo>
                        <a:lnTo>
                          <a:pt x="658" y="1058"/>
                        </a:lnTo>
                        <a:lnTo>
                          <a:pt x="650" y="1074"/>
                        </a:lnTo>
                        <a:lnTo>
                          <a:pt x="640" y="1088"/>
                        </a:lnTo>
                        <a:lnTo>
                          <a:pt x="630" y="1097"/>
                        </a:lnTo>
                        <a:lnTo>
                          <a:pt x="619" y="1105"/>
                        </a:lnTo>
                        <a:lnTo>
                          <a:pt x="601" y="1111"/>
                        </a:lnTo>
                        <a:lnTo>
                          <a:pt x="582" y="1114"/>
                        </a:lnTo>
                        <a:lnTo>
                          <a:pt x="561" y="1115"/>
                        </a:lnTo>
                        <a:lnTo>
                          <a:pt x="535" y="1112"/>
                        </a:lnTo>
                        <a:lnTo>
                          <a:pt x="508" y="1105"/>
                        </a:lnTo>
                        <a:lnTo>
                          <a:pt x="452" y="1087"/>
                        </a:lnTo>
                        <a:lnTo>
                          <a:pt x="384" y="1065"/>
                        </a:lnTo>
                        <a:lnTo>
                          <a:pt x="353" y="1071"/>
                        </a:lnTo>
                        <a:lnTo>
                          <a:pt x="333" y="1074"/>
                        </a:lnTo>
                        <a:lnTo>
                          <a:pt x="309" y="1071"/>
                        </a:lnTo>
                        <a:lnTo>
                          <a:pt x="262" y="1062"/>
                        </a:lnTo>
                        <a:lnTo>
                          <a:pt x="202" y="1046"/>
                        </a:lnTo>
                        <a:lnTo>
                          <a:pt x="147" y="1030"/>
                        </a:lnTo>
                        <a:lnTo>
                          <a:pt x="113" y="1018"/>
                        </a:lnTo>
                        <a:lnTo>
                          <a:pt x="93" y="1009"/>
                        </a:lnTo>
                        <a:lnTo>
                          <a:pt x="73" y="997"/>
                        </a:lnTo>
                        <a:lnTo>
                          <a:pt x="58" y="978"/>
                        </a:lnTo>
                        <a:lnTo>
                          <a:pt x="46" y="957"/>
                        </a:lnTo>
                        <a:lnTo>
                          <a:pt x="37" y="932"/>
                        </a:lnTo>
                        <a:lnTo>
                          <a:pt x="28" y="906"/>
                        </a:lnTo>
                        <a:lnTo>
                          <a:pt x="18" y="865"/>
                        </a:lnTo>
                        <a:lnTo>
                          <a:pt x="13" y="832"/>
                        </a:lnTo>
                        <a:lnTo>
                          <a:pt x="8" y="798"/>
                        </a:lnTo>
                        <a:lnTo>
                          <a:pt x="2" y="748"/>
                        </a:lnTo>
                        <a:lnTo>
                          <a:pt x="0" y="714"/>
                        </a:lnTo>
                        <a:lnTo>
                          <a:pt x="5" y="667"/>
                        </a:lnTo>
                        <a:lnTo>
                          <a:pt x="18" y="601"/>
                        </a:lnTo>
                        <a:lnTo>
                          <a:pt x="31" y="515"/>
                        </a:lnTo>
                        <a:lnTo>
                          <a:pt x="44" y="452"/>
                        </a:lnTo>
                        <a:lnTo>
                          <a:pt x="54" y="426"/>
                        </a:lnTo>
                        <a:lnTo>
                          <a:pt x="66" y="403"/>
                        </a:lnTo>
                        <a:lnTo>
                          <a:pt x="76" y="378"/>
                        </a:lnTo>
                        <a:lnTo>
                          <a:pt x="82" y="359"/>
                        </a:lnTo>
                        <a:lnTo>
                          <a:pt x="87" y="324"/>
                        </a:lnTo>
                        <a:lnTo>
                          <a:pt x="78" y="274"/>
                        </a:lnTo>
                        <a:lnTo>
                          <a:pt x="76" y="243"/>
                        </a:lnTo>
                        <a:lnTo>
                          <a:pt x="79" y="212"/>
                        </a:lnTo>
                        <a:lnTo>
                          <a:pt x="84" y="173"/>
                        </a:lnTo>
                        <a:lnTo>
                          <a:pt x="93" y="121"/>
                        </a:lnTo>
                        <a:lnTo>
                          <a:pt x="102" y="83"/>
                        </a:lnTo>
                        <a:lnTo>
                          <a:pt x="114" y="57"/>
                        </a:lnTo>
                      </a:path>
                    </a:pathLst>
                  </a:custGeom>
                  <a:solidFill>
                    <a:srgbClr val="800000"/>
                  </a:solidFill>
                  <a:ln w="12700" cap="rnd" cmpd="sng">
                    <a:solidFill>
                      <a:schemeClr val="tx1"/>
                    </a:solidFill>
                    <a:prstDash val="solid"/>
                    <a:round/>
                    <a:headEnd type="none" w="med" len="med"/>
                    <a:tailEnd type="none" w="med" len="med"/>
                  </a:ln>
                  <a:effectLst/>
                </p:spPr>
                <p:txBody>
                  <a:bodyPr/>
                  <a:lstStyle/>
                  <a:p>
                    <a:endParaRPr lang="en-US"/>
                  </a:p>
                </p:txBody>
              </p:sp>
              <p:grpSp>
                <p:nvGrpSpPr>
                  <p:cNvPr id="2067" name="Group 19"/>
                  <p:cNvGrpSpPr>
                    <a:grpSpLocks/>
                  </p:cNvGrpSpPr>
                  <p:nvPr/>
                </p:nvGrpSpPr>
                <p:grpSpPr bwMode="auto">
                  <a:xfrm>
                    <a:off x="1115" y="3483"/>
                    <a:ext cx="684" cy="559"/>
                    <a:chOff x="1115" y="3483"/>
                    <a:chExt cx="684" cy="559"/>
                  </a:xfrm>
                </p:grpSpPr>
                <p:sp>
                  <p:nvSpPr>
                    <p:cNvPr id="2068" name="Freeform 20"/>
                    <p:cNvSpPr>
                      <a:spLocks/>
                    </p:cNvSpPr>
                    <p:nvPr/>
                  </p:nvSpPr>
                  <p:spPr bwMode="auto">
                    <a:xfrm>
                      <a:off x="1115" y="3483"/>
                      <a:ext cx="684" cy="559"/>
                    </a:xfrm>
                    <a:custGeom>
                      <a:avLst/>
                      <a:gdLst/>
                      <a:ahLst/>
                      <a:cxnLst>
                        <a:cxn ang="0">
                          <a:pos x="618" y="0"/>
                        </a:cxn>
                        <a:cxn ang="0">
                          <a:pos x="625" y="23"/>
                        </a:cxn>
                        <a:cxn ang="0">
                          <a:pos x="650" y="80"/>
                        </a:cxn>
                        <a:cxn ang="0">
                          <a:pos x="663" y="111"/>
                        </a:cxn>
                        <a:cxn ang="0">
                          <a:pos x="672" y="150"/>
                        </a:cxn>
                        <a:cxn ang="0">
                          <a:pos x="679" y="196"/>
                        </a:cxn>
                        <a:cxn ang="0">
                          <a:pos x="683" y="247"/>
                        </a:cxn>
                        <a:cxn ang="0">
                          <a:pos x="682" y="297"/>
                        </a:cxn>
                        <a:cxn ang="0">
                          <a:pos x="672" y="414"/>
                        </a:cxn>
                        <a:cxn ang="0">
                          <a:pos x="663" y="483"/>
                        </a:cxn>
                        <a:cxn ang="0">
                          <a:pos x="658" y="501"/>
                        </a:cxn>
                        <a:cxn ang="0">
                          <a:pos x="650" y="518"/>
                        </a:cxn>
                        <a:cxn ang="0">
                          <a:pos x="640" y="530"/>
                        </a:cxn>
                        <a:cxn ang="0">
                          <a:pos x="630" y="540"/>
                        </a:cxn>
                        <a:cxn ang="0">
                          <a:pos x="618" y="548"/>
                        </a:cxn>
                        <a:cxn ang="0">
                          <a:pos x="601" y="553"/>
                        </a:cxn>
                        <a:cxn ang="0">
                          <a:pos x="581" y="557"/>
                        </a:cxn>
                        <a:cxn ang="0">
                          <a:pos x="560" y="558"/>
                        </a:cxn>
                        <a:cxn ang="0">
                          <a:pos x="535" y="554"/>
                        </a:cxn>
                        <a:cxn ang="0">
                          <a:pos x="508" y="548"/>
                        </a:cxn>
                        <a:cxn ang="0">
                          <a:pos x="451" y="530"/>
                        </a:cxn>
                        <a:cxn ang="0">
                          <a:pos x="384" y="508"/>
                        </a:cxn>
                        <a:cxn ang="0">
                          <a:pos x="353" y="515"/>
                        </a:cxn>
                        <a:cxn ang="0">
                          <a:pos x="332" y="517"/>
                        </a:cxn>
                        <a:cxn ang="0">
                          <a:pos x="308" y="515"/>
                        </a:cxn>
                        <a:cxn ang="0">
                          <a:pos x="261" y="505"/>
                        </a:cxn>
                        <a:cxn ang="0">
                          <a:pos x="202" y="490"/>
                        </a:cxn>
                        <a:cxn ang="0">
                          <a:pos x="147" y="473"/>
                        </a:cxn>
                        <a:cxn ang="0">
                          <a:pos x="113" y="461"/>
                        </a:cxn>
                        <a:cxn ang="0">
                          <a:pos x="92" y="453"/>
                        </a:cxn>
                        <a:cxn ang="0">
                          <a:pos x="73" y="440"/>
                        </a:cxn>
                        <a:cxn ang="0">
                          <a:pos x="57" y="422"/>
                        </a:cxn>
                        <a:cxn ang="0">
                          <a:pos x="46" y="401"/>
                        </a:cxn>
                        <a:cxn ang="0">
                          <a:pos x="36" y="377"/>
                        </a:cxn>
                        <a:cxn ang="0">
                          <a:pos x="27" y="351"/>
                        </a:cxn>
                        <a:cxn ang="0">
                          <a:pos x="18" y="310"/>
                        </a:cxn>
                        <a:cxn ang="0">
                          <a:pos x="12" y="277"/>
                        </a:cxn>
                        <a:cxn ang="0">
                          <a:pos x="8" y="244"/>
                        </a:cxn>
                        <a:cxn ang="0">
                          <a:pos x="2" y="192"/>
                        </a:cxn>
                        <a:cxn ang="0">
                          <a:pos x="0" y="159"/>
                        </a:cxn>
                        <a:cxn ang="0">
                          <a:pos x="5" y="114"/>
                        </a:cxn>
                        <a:cxn ang="0">
                          <a:pos x="9" y="85"/>
                        </a:cxn>
                        <a:cxn ang="0">
                          <a:pos x="23" y="86"/>
                        </a:cxn>
                        <a:cxn ang="0">
                          <a:pos x="43" y="93"/>
                        </a:cxn>
                        <a:cxn ang="0">
                          <a:pos x="65" y="95"/>
                        </a:cxn>
                        <a:cxn ang="0">
                          <a:pos x="107" y="94"/>
                        </a:cxn>
                        <a:cxn ang="0">
                          <a:pos x="141" y="93"/>
                        </a:cxn>
                        <a:cxn ang="0">
                          <a:pos x="190" y="95"/>
                        </a:cxn>
                        <a:cxn ang="0">
                          <a:pos x="233" y="96"/>
                        </a:cxn>
                        <a:cxn ang="0">
                          <a:pos x="275" y="95"/>
                        </a:cxn>
                        <a:cxn ang="0">
                          <a:pos x="309" y="93"/>
                        </a:cxn>
                        <a:cxn ang="0">
                          <a:pos x="339" y="92"/>
                        </a:cxn>
                        <a:cxn ang="0">
                          <a:pos x="373" y="87"/>
                        </a:cxn>
                        <a:cxn ang="0">
                          <a:pos x="397" y="81"/>
                        </a:cxn>
                        <a:cxn ang="0">
                          <a:pos x="430" y="69"/>
                        </a:cxn>
                        <a:cxn ang="0">
                          <a:pos x="459" y="60"/>
                        </a:cxn>
                        <a:cxn ang="0">
                          <a:pos x="494" y="49"/>
                        </a:cxn>
                        <a:cxn ang="0">
                          <a:pos x="530" y="35"/>
                        </a:cxn>
                        <a:cxn ang="0">
                          <a:pos x="562" y="22"/>
                        </a:cxn>
                        <a:cxn ang="0">
                          <a:pos x="590" y="7"/>
                        </a:cxn>
                        <a:cxn ang="0">
                          <a:pos x="605" y="1"/>
                        </a:cxn>
                        <a:cxn ang="0">
                          <a:pos x="618" y="0"/>
                        </a:cxn>
                      </a:cxnLst>
                      <a:rect l="0" t="0" r="r" b="b"/>
                      <a:pathLst>
                        <a:path w="684" h="559">
                          <a:moveTo>
                            <a:pt x="618" y="0"/>
                          </a:moveTo>
                          <a:lnTo>
                            <a:pt x="625" y="23"/>
                          </a:lnTo>
                          <a:lnTo>
                            <a:pt x="650" y="80"/>
                          </a:lnTo>
                          <a:lnTo>
                            <a:pt x="663" y="111"/>
                          </a:lnTo>
                          <a:lnTo>
                            <a:pt x="672" y="150"/>
                          </a:lnTo>
                          <a:lnTo>
                            <a:pt x="679" y="196"/>
                          </a:lnTo>
                          <a:lnTo>
                            <a:pt x="683" y="247"/>
                          </a:lnTo>
                          <a:lnTo>
                            <a:pt x="682" y="297"/>
                          </a:lnTo>
                          <a:lnTo>
                            <a:pt x="672" y="414"/>
                          </a:lnTo>
                          <a:lnTo>
                            <a:pt x="663" y="483"/>
                          </a:lnTo>
                          <a:lnTo>
                            <a:pt x="658" y="501"/>
                          </a:lnTo>
                          <a:lnTo>
                            <a:pt x="650" y="518"/>
                          </a:lnTo>
                          <a:lnTo>
                            <a:pt x="640" y="530"/>
                          </a:lnTo>
                          <a:lnTo>
                            <a:pt x="630" y="540"/>
                          </a:lnTo>
                          <a:lnTo>
                            <a:pt x="618" y="548"/>
                          </a:lnTo>
                          <a:lnTo>
                            <a:pt x="601" y="553"/>
                          </a:lnTo>
                          <a:lnTo>
                            <a:pt x="581" y="557"/>
                          </a:lnTo>
                          <a:lnTo>
                            <a:pt x="560" y="558"/>
                          </a:lnTo>
                          <a:lnTo>
                            <a:pt x="535" y="554"/>
                          </a:lnTo>
                          <a:lnTo>
                            <a:pt x="508" y="548"/>
                          </a:lnTo>
                          <a:lnTo>
                            <a:pt x="451" y="530"/>
                          </a:lnTo>
                          <a:lnTo>
                            <a:pt x="384" y="508"/>
                          </a:lnTo>
                          <a:lnTo>
                            <a:pt x="353" y="515"/>
                          </a:lnTo>
                          <a:lnTo>
                            <a:pt x="332" y="517"/>
                          </a:lnTo>
                          <a:lnTo>
                            <a:pt x="308" y="515"/>
                          </a:lnTo>
                          <a:lnTo>
                            <a:pt x="261" y="505"/>
                          </a:lnTo>
                          <a:lnTo>
                            <a:pt x="202" y="490"/>
                          </a:lnTo>
                          <a:lnTo>
                            <a:pt x="147" y="473"/>
                          </a:lnTo>
                          <a:lnTo>
                            <a:pt x="113" y="461"/>
                          </a:lnTo>
                          <a:lnTo>
                            <a:pt x="92" y="453"/>
                          </a:lnTo>
                          <a:lnTo>
                            <a:pt x="73" y="440"/>
                          </a:lnTo>
                          <a:lnTo>
                            <a:pt x="57" y="422"/>
                          </a:lnTo>
                          <a:lnTo>
                            <a:pt x="46" y="401"/>
                          </a:lnTo>
                          <a:lnTo>
                            <a:pt x="36" y="377"/>
                          </a:lnTo>
                          <a:lnTo>
                            <a:pt x="27" y="351"/>
                          </a:lnTo>
                          <a:lnTo>
                            <a:pt x="18" y="310"/>
                          </a:lnTo>
                          <a:lnTo>
                            <a:pt x="12" y="277"/>
                          </a:lnTo>
                          <a:lnTo>
                            <a:pt x="8" y="244"/>
                          </a:lnTo>
                          <a:lnTo>
                            <a:pt x="2" y="192"/>
                          </a:lnTo>
                          <a:lnTo>
                            <a:pt x="0" y="159"/>
                          </a:lnTo>
                          <a:lnTo>
                            <a:pt x="5" y="114"/>
                          </a:lnTo>
                          <a:lnTo>
                            <a:pt x="9" y="85"/>
                          </a:lnTo>
                          <a:lnTo>
                            <a:pt x="23" y="86"/>
                          </a:lnTo>
                          <a:lnTo>
                            <a:pt x="43" y="93"/>
                          </a:lnTo>
                          <a:lnTo>
                            <a:pt x="65" y="95"/>
                          </a:lnTo>
                          <a:lnTo>
                            <a:pt x="107" y="94"/>
                          </a:lnTo>
                          <a:lnTo>
                            <a:pt x="141" y="93"/>
                          </a:lnTo>
                          <a:lnTo>
                            <a:pt x="190" y="95"/>
                          </a:lnTo>
                          <a:lnTo>
                            <a:pt x="233" y="96"/>
                          </a:lnTo>
                          <a:lnTo>
                            <a:pt x="275" y="95"/>
                          </a:lnTo>
                          <a:lnTo>
                            <a:pt x="309" y="93"/>
                          </a:lnTo>
                          <a:lnTo>
                            <a:pt x="339" y="92"/>
                          </a:lnTo>
                          <a:lnTo>
                            <a:pt x="373" y="87"/>
                          </a:lnTo>
                          <a:lnTo>
                            <a:pt x="397" y="81"/>
                          </a:lnTo>
                          <a:lnTo>
                            <a:pt x="430" y="69"/>
                          </a:lnTo>
                          <a:lnTo>
                            <a:pt x="459" y="60"/>
                          </a:lnTo>
                          <a:lnTo>
                            <a:pt x="494" y="49"/>
                          </a:lnTo>
                          <a:lnTo>
                            <a:pt x="530" y="35"/>
                          </a:lnTo>
                          <a:lnTo>
                            <a:pt x="562" y="22"/>
                          </a:lnTo>
                          <a:lnTo>
                            <a:pt x="590" y="7"/>
                          </a:lnTo>
                          <a:lnTo>
                            <a:pt x="605" y="1"/>
                          </a:lnTo>
                          <a:lnTo>
                            <a:pt x="618" y="0"/>
                          </a:lnTo>
                        </a:path>
                      </a:pathLst>
                    </a:custGeom>
                    <a:solidFill>
                      <a:srgbClr val="A00000"/>
                    </a:solidFill>
                    <a:ln w="12700" cap="rnd" cmpd="sng">
                      <a:solidFill>
                        <a:schemeClr val="tx1"/>
                      </a:solidFill>
                      <a:prstDash val="solid"/>
                      <a:round/>
                      <a:headEnd type="none" w="med" len="med"/>
                      <a:tailEnd type="none" w="med" len="med"/>
                    </a:ln>
                    <a:effectLst/>
                  </p:spPr>
                  <p:txBody>
                    <a:bodyPr/>
                    <a:lstStyle/>
                    <a:p>
                      <a:endParaRPr lang="en-US"/>
                    </a:p>
                  </p:txBody>
                </p:sp>
                <p:sp>
                  <p:nvSpPr>
                    <p:cNvPr id="2069" name="Freeform 21"/>
                    <p:cNvSpPr>
                      <a:spLocks/>
                    </p:cNvSpPr>
                    <p:nvPr/>
                  </p:nvSpPr>
                  <p:spPr bwMode="auto">
                    <a:xfrm>
                      <a:off x="1487" y="3483"/>
                      <a:ext cx="312" cy="559"/>
                    </a:xfrm>
                    <a:custGeom>
                      <a:avLst/>
                      <a:gdLst/>
                      <a:ahLst/>
                      <a:cxnLst>
                        <a:cxn ang="0">
                          <a:pos x="247" y="0"/>
                        </a:cxn>
                        <a:cxn ang="0">
                          <a:pos x="253" y="23"/>
                        </a:cxn>
                        <a:cxn ang="0">
                          <a:pos x="279" y="80"/>
                        </a:cxn>
                        <a:cxn ang="0">
                          <a:pos x="292" y="111"/>
                        </a:cxn>
                        <a:cxn ang="0">
                          <a:pos x="300" y="150"/>
                        </a:cxn>
                        <a:cxn ang="0">
                          <a:pos x="307" y="196"/>
                        </a:cxn>
                        <a:cxn ang="0">
                          <a:pos x="311" y="247"/>
                        </a:cxn>
                        <a:cxn ang="0">
                          <a:pos x="310" y="297"/>
                        </a:cxn>
                        <a:cxn ang="0">
                          <a:pos x="300" y="414"/>
                        </a:cxn>
                        <a:cxn ang="0">
                          <a:pos x="292" y="483"/>
                        </a:cxn>
                        <a:cxn ang="0">
                          <a:pos x="287" y="501"/>
                        </a:cxn>
                        <a:cxn ang="0">
                          <a:pos x="279" y="518"/>
                        </a:cxn>
                        <a:cxn ang="0">
                          <a:pos x="269" y="530"/>
                        </a:cxn>
                        <a:cxn ang="0">
                          <a:pos x="258" y="540"/>
                        </a:cxn>
                        <a:cxn ang="0">
                          <a:pos x="247" y="548"/>
                        </a:cxn>
                        <a:cxn ang="0">
                          <a:pos x="231" y="553"/>
                        </a:cxn>
                        <a:cxn ang="0">
                          <a:pos x="212" y="557"/>
                        </a:cxn>
                        <a:cxn ang="0">
                          <a:pos x="191" y="558"/>
                        </a:cxn>
                        <a:cxn ang="0">
                          <a:pos x="166" y="554"/>
                        </a:cxn>
                        <a:cxn ang="0">
                          <a:pos x="138" y="548"/>
                        </a:cxn>
                        <a:cxn ang="0">
                          <a:pos x="82" y="530"/>
                        </a:cxn>
                        <a:cxn ang="0">
                          <a:pos x="17" y="508"/>
                        </a:cxn>
                        <a:cxn ang="0">
                          <a:pos x="11" y="503"/>
                        </a:cxn>
                        <a:cxn ang="0">
                          <a:pos x="3" y="493"/>
                        </a:cxn>
                        <a:cxn ang="0">
                          <a:pos x="1" y="485"/>
                        </a:cxn>
                        <a:cxn ang="0">
                          <a:pos x="0" y="472"/>
                        </a:cxn>
                        <a:cxn ang="0">
                          <a:pos x="6" y="456"/>
                        </a:cxn>
                        <a:cxn ang="0">
                          <a:pos x="26" y="419"/>
                        </a:cxn>
                        <a:cxn ang="0">
                          <a:pos x="56" y="365"/>
                        </a:cxn>
                        <a:cxn ang="0">
                          <a:pos x="71" y="336"/>
                        </a:cxn>
                        <a:cxn ang="0">
                          <a:pos x="91" y="298"/>
                        </a:cxn>
                        <a:cxn ang="0">
                          <a:pos x="108" y="265"/>
                        </a:cxn>
                        <a:cxn ang="0">
                          <a:pos x="127" y="230"/>
                        </a:cxn>
                        <a:cxn ang="0">
                          <a:pos x="144" y="197"/>
                        </a:cxn>
                        <a:cxn ang="0">
                          <a:pos x="162" y="166"/>
                        </a:cxn>
                        <a:cxn ang="0">
                          <a:pos x="185" y="122"/>
                        </a:cxn>
                        <a:cxn ang="0">
                          <a:pos x="205" y="84"/>
                        </a:cxn>
                        <a:cxn ang="0">
                          <a:pos x="224" y="47"/>
                        </a:cxn>
                        <a:cxn ang="0">
                          <a:pos x="234" y="24"/>
                        </a:cxn>
                        <a:cxn ang="0">
                          <a:pos x="241" y="10"/>
                        </a:cxn>
                        <a:cxn ang="0">
                          <a:pos x="247" y="0"/>
                        </a:cxn>
                      </a:cxnLst>
                      <a:rect l="0" t="0" r="r" b="b"/>
                      <a:pathLst>
                        <a:path w="312" h="559">
                          <a:moveTo>
                            <a:pt x="247" y="0"/>
                          </a:moveTo>
                          <a:lnTo>
                            <a:pt x="253" y="23"/>
                          </a:lnTo>
                          <a:lnTo>
                            <a:pt x="279" y="80"/>
                          </a:lnTo>
                          <a:lnTo>
                            <a:pt x="292" y="111"/>
                          </a:lnTo>
                          <a:lnTo>
                            <a:pt x="300" y="150"/>
                          </a:lnTo>
                          <a:lnTo>
                            <a:pt x="307" y="196"/>
                          </a:lnTo>
                          <a:lnTo>
                            <a:pt x="311" y="247"/>
                          </a:lnTo>
                          <a:lnTo>
                            <a:pt x="310" y="297"/>
                          </a:lnTo>
                          <a:lnTo>
                            <a:pt x="300" y="414"/>
                          </a:lnTo>
                          <a:lnTo>
                            <a:pt x="292" y="483"/>
                          </a:lnTo>
                          <a:lnTo>
                            <a:pt x="287" y="501"/>
                          </a:lnTo>
                          <a:lnTo>
                            <a:pt x="279" y="518"/>
                          </a:lnTo>
                          <a:lnTo>
                            <a:pt x="269" y="530"/>
                          </a:lnTo>
                          <a:lnTo>
                            <a:pt x="258" y="540"/>
                          </a:lnTo>
                          <a:lnTo>
                            <a:pt x="247" y="548"/>
                          </a:lnTo>
                          <a:lnTo>
                            <a:pt x="231" y="553"/>
                          </a:lnTo>
                          <a:lnTo>
                            <a:pt x="212" y="557"/>
                          </a:lnTo>
                          <a:lnTo>
                            <a:pt x="191" y="558"/>
                          </a:lnTo>
                          <a:lnTo>
                            <a:pt x="166" y="554"/>
                          </a:lnTo>
                          <a:lnTo>
                            <a:pt x="138" y="548"/>
                          </a:lnTo>
                          <a:lnTo>
                            <a:pt x="82" y="530"/>
                          </a:lnTo>
                          <a:lnTo>
                            <a:pt x="17" y="508"/>
                          </a:lnTo>
                          <a:lnTo>
                            <a:pt x="11" y="503"/>
                          </a:lnTo>
                          <a:lnTo>
                            <a:pt x="3" y="493"/>
                          </a:lnTo>
                          <a:lnTo>
                            <a:pt x="1" y="485"/>
                          </a:lnTo>
                          <a:lnTo>
                            <a:pt x="0" y="472"/>
                          </a:lnTo>
                          <a:lnTo>
                            <a:pt x="6" y="456"/>
                          </a:lnTo>
                          <a:lnTo>
                            <a:pt x="26" y="419"/>
                          </a:lnTo>
                          <a:lnTo>
                            <a:pt x="56" y="365"/>
                          </a:lnTo>
                          <a:lnTo>
                            <a:pt x="71" y="336"/>
                          </a:lnTo>
                          <a:lnTo>
                            <a:pt x="91" y="298"/>
                          </a:lnTo>
                          <a:lnTo>
                            <a:pt x="108" y="265"/>
                          </a:lnTo>
                          <a:lnTo>
                            <a:pt x="127" y="230"/>
                          </a:lnTo>
                          <a:lnTo>
                            <a:pt x="144" y="197"/>
                          </a:lnTo>
                          <a:lnTo>
                            <a:pt x="162" y="166"/>
                          </a:lnTo>
                          <a:lnTo>
                            <a:pt x="185" y="122"/>
                          </a:lnTo>
                          <a:lnTo>
                            <a:pt x="205" y="84"/>
                          </a:lnTo>
                          <a:lnTo>
                            <a:pt x="224" y="47"/>
                          </a:lnTo>
                          <a:lnTo>
                            <a:pt x="234" y="24"/>
                          </a:lnTo>
                          <a:lnTo>
                            <a:pt x="241" y="10"/>
                          </a:lnTo>
                          <a:lnTo>
                            <a:pt x="247" y="0"/>
                          </a:lnTo>
                        </a:path>
                      </a:pathLst>
                    </a:custGeom>
                    <a:solidFill>
                      <a:srgbClr val="C00000"/>
                    </a:solidFill>
                    <a:ln w="12700" cap="rnd" cmpd="sng">
                      <a:solidFill>
                        <a:schemeClr val="tx1"/>
                      </a:solidFill>
                      <a:prstDash val="solid"/>
                      <a:round/>
                      <a:headEnd type="none" w="med" len="med"/>
                      <a:tailEnd type="none" w="med" len="med"/>
                    </a:ln>
                    <a:effectLst/>
                  </p:spPr>
                  <p:txBody>
                    <a:bodyPr/>
                    <a:lstStyle/>
                    <a:p>
                      <a:endParaRPr lang="en-US"/>
                    </a:p>
                  </p:txBody>
                </p:sp>
              </p:grpSp>
            </p:grpSp>
            <p:sp>
              <p:nvSpPr>
                <p:cNvPr id="2070" name="Freeform 22"/>
                <p:cNvSpPr>
                  <a:spLocks/>
                </p:cNvSpPr>
                <p:nvPr/>
              </p:nvSpPr>
              <p:spPr bwMode="auto">
                <a:xfrm>
                  <a:off x="1199" y="3183"/>
                  <a:ext cx="130" cy="111"/>
                </a:xfrm>
                <a:custGeom>
                  <a:avLst/>
                  <a:gdLst/>
                  <a:ahLst/>
                  <a:cxnLst>
                    <a:cxn ang="0">
                      <a:pos x="0" y="110"/>
                    </a:cxn>
                    <a:cxn ang="0">
                      <a:pos x="15" y="104"/>
                    </a:cxn>
                    <a:cxn ang="0">
                      <a:pos x="31" y="94"/>
                    </a:cxn>
                    <a:cxn ang="0">
                      <a:pos x="50" y="80"/>
                    </a:cxn>
                    <a:cxn ang="0">
                      <a:pos x="60" y="69"/>
                    </a:cxn>
                    <a:cxn ang="0">
                      <a:pos x="67" y="58"/>
                    </a:cxn>
                    <a:cxn ang="0">
                      <a:pos x="74" y="45"/>
                    </a:cxn>
                    <a:cxn ang="0">
                      <a:pos x="82" y="31"/>
                    </a:cxn>
                    <a:cxn ang="0">
                      <a:pos x="90" y="21"/>
                    </a:cxn>
                    <a:cxn ang="0">
                      <a:pos x="99" y="14"/>
                    </a:cxn>
                    <a:cxn ang="0">
                      <a:pos x="111" y="7"/>
                    </a:cxn>
                    <a:cxn ang="0">
                      <a:pos x="129" y="0"/>
                    </a:cxn>
                  </a:cxnLst>
                  <a:rect l="0" t="0" r="r" b="b"/>
                  <a:pathLst>
                    <a:path w="130" h="111">
                      <a:moveTo>
                        <a:pt x="0" y="110"/>
                      </a:moveTo>
                      <a:lnTo>
                        <a:pt x="15" y="104"/>
                      </a:lnTo>
                      <a:lnTo>
                        <a:pt x="31" y="94"/>
                      </a:lnTo>
                      <a:lnTo>
                        <a:pt x="50" y="80"/>
                      </a:lnTo>
                      <a:lnTo>
                        <a:pt x="60" y="69"/>
                      </a:lnTo>
                      <a:lnTo>
                        <a:pt x="67" y="58"/>
                      </a:lnTo>
                      <a:lnTo>
                        <a:pt x="74" y="45"/>
                      </a:lnTo>
                      <a:lnTo>
                        <a:pt x="82" y="31"/>
                      </a:lnTo>
                      <a:lnTo>
                        <a:pt x="90" y="21"/>
                      </a:lnTo>
                      <a:lnTo>
                        <a:pt x="99" y="14"/>
                      </a:lnTo>
                      <a:lnTo>
                        <a:pt x="111" y="7"/>
                      </a:lnTo>
                      <a:lnTo>
                        <a:pt x="129" y="0"/>
                      </a:lnTo>
                    </a:path>
                  </a:pathLst>
                </a:custGeom>
                <a:noFill/>
                <a:ln w="12700" cap="rnd" cmpd="sng">
                  <a:solidFill>
                    <a:schemeClr val="tx1"/>
                  </a:solidFill>
                  <a:prstDash val="solid"/>
                  <a:round/>
                  <a:headEnd type="none" w="med" len="med"/>
                  <a:tailEnd type="none" w="med" len="med"/>
                </a:ln>
                <a:effectLst/>
              </p:spPr>
              <p:txBody>
                <a:bodyPr/>
                <a:lstStyle/>
                <a:p>
                  <a:endParaRPr lang="en-US"/>
                </a:p>
              </p:txBody>
            </p:sp>
          </p:grpSp>
        </p:grpSp>
        <p:grpSp>
          <p:nvGrpSpPr>
            <p:cNvPr id="2071" name="Group 23"/>
            <p:cNvGrpSpPr>
              <a:grpSpLocks/>
            </p:cNvGrpSpPr>
            <p:nvPr/>
          </p:nvGrpSpPr>
          <p:grpSpPr bwMode="auto">
            <a:xfrm>
              <a:off x="348" y="3129"/>
              <a:ext cx="1045" cy="823"/>
              <a:chOff x="348" y="3129"/>
              <a:chExt cx="1045" cy="823"/>
            </a:xfrm>
          </p:grpSpPr>
          <p:grpSp>
            <p:nvGrpSpPr>
              <p:cNvPr id="2072" name="Group 24"/>
              <p:cNvGrpSpPr>
                <a:grpSpLocks/>
              </p:cNvGrpSpPr>
              <p:nvPr/>
            </p:nvGrpSpPr>
            <p:grpSpPr bwMode="auto">
              <a:xfrm>
                <a:off x="348" y="3129"/>
                <a:ext cx="1045" cy="823"/>
                <a:chOff x="348" y="3129"/>
                <a:chExt cx="1045" cy="823"/>
              </a:xfrm>
            </p:grpSpPr>
            <p:grpSp>
              <p:nvGrpSpPr>
                <p:cNvPr id="2073" name="Group 25"/>
                <p:cNvGrpSpPr>
                  <a:grpSpLocks/>
                </p:cNvGrpSpPr>
                <p:nvPr/>
              </p:nvGrpSpPr>
              <p:grpSpPr bwMode="auto">
                <a:xfrm>
                  <a:off x="498" y="3129"/>
                  <a:ext cx="856" cy="754"/>
                  <a:chOff x="498" y="3129"/>
                  <a:chExt cx="856" cy="754"/>
                </a:xfrm>
              </p:grpSpPr>
              <p:sp>
                <p:nvSpPr>
                  <p:cNvPr id="2074" name="Freeform 26"/>
                  <p:cNvSpPr>
                    <a:spLocks/>
                  </p:cNvSpPr>
                  <p:nvPr/>
                </p:nvSpPr>
                <p:spPr bwMode="auto">
                  <a:xfrm>
                    <a:off x="498" y="3129"/>
                    <a:ext cx="519" cy="754"/>
                  </a:xfrm>
                  <a:custGeom>
                    <a:avLst/>
                    <a:gdLst/>
                    <a:ahLst/>
                    <a:cxnLst>
                      <a:cxn ang="0">
                        <a:pos x="518" y="0"/>
                      </a:cxn>
                      <a:cxn ang="0">
                        <a:pos x="518" y="148"/>
                      </a:cxn>
                      <a:cxn ang="0">
                        <a:pos x="514" y="163"/>
                      </a:cxn>
                      <a:cxn ang="0">
                        <a:pos x="509" y="177"/>
                      </a:cxn>
                      <a:cxn ang="0">
                        <a:pos x="502" y="190"/>
                      </a:cxn>
                      <a:cxn ang="0">
                        <a:pos x="493" y="202"/>
                      </a:cxn>
                      <a:cxn ang="0">
                        <a:pos x="480" y="210"/>
                      </a:cxn>
                      <a:cxn ang="0">
                        <a:pos x="465" y="216"/>
                      </a:cxn>
                      <a:cxn ang="0">
                        <a:pos x="449" y="221"/>
                      </a:cxn>
                      <a:cxn ang="0">
                        <a:pos x="432" y="228"/>
                      </a:cxn>
                      <a:cxn ang="0">
                        <a:pos x="419" y="234"/>
                      </a:cxn>
                      <a:cxn ang="0">
                        <a:pos x="408" y="243"/>
                      </a:cxn>
                      <a:cxn ang="0">
                        <a:pos x="399" y="252"/>
                      </a:cxn>
                      <a:cxn ang="0">
                        <a:pos x="390" y="263"/>
                      </a:cxn>
                      <a:cxn ang="0">
                        <a:pos x="383" y="276"/>
                      </a:cxn>
                      <a:cxn ang="0">
                        <a:pos x="373" y="293"/>
                      </a:cxn>
                      <a:cxn ang="0">
                        <a:pos x="361" y="320"/>
                      </a:cxn>
                      <a:cxn ang="0">
                        <a:pos x="350" y="345"/>
                      </a:cxn>
                      <a:cxn ang="0">
                        <a:pos x="342" y="366"/>
                      </a:cxn>
                      <a:cxn ang="0">
                        <a:pos x="336" y="383"/>
                      </a:cxn>
                      <a:cxn ang="0">
                        <a:pos x="333" y="399"/>
                      </a:cxn>
                      <a:cxn ang="0">
                        <a:pos x="331" y="412"/>
                      </a:cxn>
                      <a:cxn ang="0">
                        <a:pos x="333" y="426"/>
                      </a:cxn>
                      <a:cxn ang="0">
                        <a:pos x="336" y="442"/>
                      </a:cxn>
                      <a:cxn ang="0">
                        <a:pos x="341" y="461"/>
                      </a:cxn>
                      <a:cxn ang="0">
                        <a:pos x="342" y="473"/>
                      </a:cxn>
                      <a:cxn ang="0">
                        <a:pos x="341" y="489"/>
                      </a:cxn>
                      <a:cxn ang="0">
                        <a:pos x="340" y="506"/>
                      </a:cxn>
                      <a:cxn ang="0">
                        <a:pos x="336" y="522"/>
                      </a:cxn>
                      <a:cxn ang="0">
                        <a:pos x="331" y="545"/>
                      </a:cxn>
                      <a:cxn ang="0">
                        <a:pos x="326" y="563"/>
                      </a:cxn>
                      <a:cxn ang="0">
                        <a:pos x="319" y="579"/>
                      </a:cxn>
                      <a:cxn ang="0">
                        <a:pos x="310" y="596"/>
                      </a:cxn>
                      <a:cxn ang="0">
                        <a:pos x="305" y="605"/>
                      </a:cxn>
                      <a:cxn ang="0">
                        <a:pos x="298" y="613"/>
                      </a:cxn>
                      <a:cxn ang="0">
                        <a:pos x="289" y="620"/>
                      </a:cxn>
                      <a:cxn ang="0">
                        <a:pos x="274" y="629"/>
                      </a:cxn>
                      <a:cxn ang="0">
                        <a:pos x="258" y="637"/>
                      </a:cxn>
                      <a:cxn ang="0">
                        <a:pos x="236" y="645"/>
                      </a:cxn>
                      <a:cxn ang="0">
                        <a:pos x="211" y="656"/>
                      </a:cxn>
                      <a:cxn ang="0">
                        <a:pos x="187" y="667"/>
                      </a:cxn>
                      <a:cxn ang="0">
                        <a:pos x="155" y="681"/>
                      </a:cxn>
                      <a:cxn ang="0">
                        <a:pos x="122" y="697"/>
                      </a:cxn>
                      <a:cxn ang="0">
                        <a:pos x="83" y="714"/>
                      </a:cxn>
                      <a:cxn ang="0">
                        <a:pos x="40" y="734"/>
                      </a:cxn>
                      <a:cxn ang="0">
                        <a:pos x="0" y="753"/>
                      </a:cxn>
                    </a:cxnLst>
                    <a:rect l="0" t="0" r="r" b="b"/>
                    <a:pathLst>
                      <a:path w="519" h="754">
                        <a:moveTo>
                          <a:pt x="518" y="0"/>
                        </a:moveTo>
                        <a:lnTo>
                          <a:pt x="518" y="148"/>
                        </a:lnTo>
                        <a:lnTo>
                          <a:pt x="514" y="163"/>
                        </a:lnTo>
                        <a:lnTo>
                          <a:pt x="509" y="177"/>
                        </a:lnTo>
                        <a:lnTo>
                          <a:pt x="502" y="190"/>
                        </a:lnTo>
                        <a:lnTo>
                          <a:pt x="493" y="202"/>
                        </a:lnTo>
                        <a:lnTo>
                          <a:pt x="480" y="210"/>
                        </a:lnTo>
                        <a:lnTo>
                          <a:pt x="465" y="216"/>
                        </a:lnTo>
                        <a:lnTo>
                          <a:pt x="449" y="221"/>
                        </a:lnTo>
                        <a:lnTo>
                          <a:pt x="432" y="228"/>
                        </a:lnTo>
                        <a:lnTo>
                          <a:pt x="419" y="234"/>
                        </a:lnTo>
                        <a:lnTo>
                          <a:pt x="408" y="243"/>
                        </a:lnTo>
                        <a:lnTo>
                          <a:pt x="399" y="252"/>
                        </a:lnTo>
                        <a:lnTo>
                          <a:pt x="390" y="263"/>
                        </a:lnTo>
                        <a:lnTo>
                          <a:pt x="383" y="276"/>
                        </a:lnTo>
                        <a:lnTo>
                          <a:pt x="373" y="293"/>
                        </a:lnTo>
                        <a:lnTo>
                          <a:pt x="361" y="320"/>
                        </a:lnTo>
                        <a:lnTo>
                          <a:pt x="350" y="345"/>
                        </a:lnTo>
                        <a:lnTo>
                          <a:pt x="342" y="366"/>
                        </a:lnTo>
                        <a:lnTo>
                          <a:pt x="336" y="383"/>
                        </a:lnTo>
                        <a:lnTo>
                          <a:pt x="333" y="399"/>
                        </a:lnTo>
                        <a:lnTo>
                          <a:pt x="331" y="412"/>
                        </a:lnTo>
                        <a:lnTo>
                          <a:pt x="333" y="426"/>
                        </a:lnTo>
                        <a:lnTo>
                          <a:pt x="336" y="442"/>
                        </a:lnTo>
                        <a:lnTo>
                          <a:pt x="341" y="461"/>
                        </a:lnTo>
                        <a:lnTo>
                          <a:pt x="342" y="473"/>
                        </a:lnTo>
                        <a:lnTo>
                          <a:pt x="341" y="489"/>
                        </a:lnTo>
                        <a:lnTo>
                          <a:pt x="340" y="506"/>
                        </a:lnTo>
                        <a:lnTo>
                          <a:pt x="336" y="522"/>
                        </a:lnTo>
                        <a:lnTo>
                          <a:pt x="331" y="545"/>
                        </a:lnTo>
                        <a:lnTo>
                          <a:pt x="326" y="563"/>
                        </a:lnTo>
                        <a:lnTo>
                          <a:pt x="319" y="579"/>
                        </a:lnTo>
                        <a:lnTo>
                          <a:pt x="310" y="596"/>
                        </a:lnTo>
                        <a:lnTo>
                          <a:pt x="305" y="605"/>
                        </a:lnTo>
                        <a:lnTo>
                          <a:pt x="298" y="613"/>
                        </a:lnTo>
                        <a:lnTo>
                          <a:pt x="289" y="620"/>
                        </a:lnTo>
                        <a:lnTo>
                          <a:pt x="274" y="629"/>
                        </a:lnTo>
                        <a:lnTo>
                          <a:pt x="258" y="637"/>
                        </a:lnTo>
                        <a:lnTo>
                          <a:pt x="236" y="645"/>
                        </a:lnTo>
                        <a:lnTo>
                          <a:pt x="211" y="656"/>
                        </a:lnTo>
                        <a:lnTo>
                          <a:pt x="187" y="667"/>
                        </a:lnTo>
                        <a:lnTo>
                          <a:pt x="155" y="681"/>
                        </a:lnTo>
                        <a:lnTo>
                          <a:pt x="122" y="697"/>
                        </a:lnTo>
                        <a:lnTo>
                          <a:pt x="83" y="714"/>
                        </a:lnTo>
                        <a:lnTo>
                          <a:pt x="40" y="734"/>
                        </a:lnTo>
                        <a:lnTo>
                          <a:pt x="0" y="753"/>
                        </a:lnTo>
                      </a:path>
                    </a:pathLst>
                  </a:custGeom>
                  <a:noFill/>
                  <a:ln w="76200" cap="rnd" cmpd="sng">
                    <a:solidFill>
                      <a:schemeClr val="tx1"/>
                    </a:solidFill>
                    <a:prstDash val="solid"/>
                    <a:round/>
                    <a:headEnd type="none" w="med" len="med"/>
                    <a:tailEnd type="none" w="med" len="med"/>
                  </a:ln>
                  <a:effectLst/>
                </p:spPr>
                <p:txBody>
                  <a:bodyPr/>
                  <a:lstStyle/>
                  <a:p>
                    <a:endParaRPr lang="en-US"/>
                  </a:p>
                </p:txBody>
              </p:sp>
              <p:sp>
                <p:nvSpPr>
                  <p:cNvPr id="2075" name="Freeform 27"/>
                  <p:cNvSpPr>
                    <a:spLocks/>
                  </p:cNvSpPr>
                  <p:nvPr/>
                </p:nvSpPr>
                <p:spPr bwMode="auto">
                  <a:xfrm>
                    <a:off x="1020" y="3263"/>
                    <a:ext cx="334" cy="308"/>
                  </a:xfrm>
                  <a:custGeom>
                    <a:avLst/>
                    <a:gdLst/>
                    <a:ahLst/>
                    <a:cxnLst>
                      <a:cxn ang="0">
                        <a:pos x="0" y="0"/>
                      </a:cxn>
                      <a:cxn ang="0">
                        <a:pos x="9" y="21"/>
                      </a:cxn>
                      <a:cxn ang="0">
                        <a:pos x="22" y="42"/>
                      </a:cxn>
                      <a:cxn ang="0">
                        <a:pos x="30" y="53"/>
                      </a:cxn>
                      <a:cxn ang="0">
                        <a:pos x="39" y="65"/>
                      </a:cxn>
                      <a:cxn ang="0">
                        <a:pos x="51" y="76"/>
                      </a:cxn>
                      <a:cxn ang="0">
                        <a:pos x="67" y="85"/>
                      </a:cxn>
                      <a:cxn ang="0">
                        <a:pos x="83" y="93"/>
                      </a:cxn>
                      <a:cxn ang="0">
                        <a:pos x="97" y="99"/>
                      </a:cxn>
                      <a:cxn ang="0">
                        <a:pos x="109" y="102"/>
                      </a:cxn>
                      <a:cxn ang="0">
                        <a:pos x="123" y="105"/>
                      </a:cxn>
                      <a:cxn ang="0">
                        <a:pos x="141" y="107"/>
                      </a:cxn>
                      <a:cxn ang="0">
                        <a:pos x="156" y="108"/>
                      </a:cxn>
                      <a:cxn ang="0">
                        <a:pos x="168" y="109"/>
                      </a:cxn>
                      <a:cxn ang="0">
                        <a:pos x="182" y="113"/>
                      </a:cxn>
                      <a:cxn ang="0">
                        <a:pos x="191" y="116"/>
                      </a:cxn>
                      <a:cxn ang="0">
                        <a:pos x="202" y="122"/>
                      </a:cxn>
                      <a:cxn ang="0">
                        <a:pos x="211" y="129"/>
                      </a:cxn>
                      <a:cxn ang="0">
                        <a:pos x="221" y="138"/>
                      </a:cxn>
                      <a:cxn ang="0">
                        <a:pos x="227" y="149"/>
                      </a:cxn>
                      <a:cxn ang="0">
                        <a:pos x="234" y="161"/>
                      </a:cxn>
                      <a:cxn ang="0">
                        <a:pos x="240" y="173"/>
                      </a:cxn>
                      <a:cxn ang="0">
                        <a:pos x="247" y="189"/>
                      </a:cxn>
                      <a:cxn ang="0">
                        <a:pos x="257" y="215"/>
                      </a:cxn>
                      <a:cxn ang="0">
                        <a:pos x="268" y="238"/>
                      </a:cxn>
                      <a:cxn ang="0">
                        <a:pos x="280" y="263"/>
                      </a:cxn>
                      <a:cxn ang="0">
                        <a:pos x="286" y="274"/>
                      </a:cxn>
                      <a:cxn ang="0">
                        <a:pos x="294" y="286"/>
                      </a:cxn>
                      <a:cxn ang="0">
                        <a:pos x="302" y="296"/>
                      </a:cxn>
                      <a:cxn ang="0">
                        <a:pos x="308" y="302"/>
                      </a:cxn>
                      <a:cxn ang="0">
                        <a:pos x="315" y="306"/>
                      </a:cxn>
                      <a:cxn ang="0">
                        <a:pos x="323" y="307"/>
                      </a:cxn>
                      <a:cxn ang="0">
                        <a:pos x="333" y="307"/>
                      </a:cxn>
                    </a:cxnLst>
                    <a:rect l="0" t="0" r="r" b="b"/>
                    <a:pathLst>
                      <a:path w="334" h="308">
                        <a:moveTo>
                          <a:pt x="0" y="0"/>
                        </a:moveTo>
                        <a:lnTo>
                          <a:pt x="9" y="21"/>
                        </a:lnTo>
                        <a:lnTo>
                          <a:pt x="22" y="42"/>
                        </a:lnTo>
                        <a:lnTo>
                          <a:pt x="30" y="53"/>
                        </a:lnTo>
                        <a:lnTo>
                          <a:pt x="39" y="65"/>
                        </a:lnTo>
                        <a:lnTo>
                          <a:pt x="51" y="76"/>
                        </a:lnTo>
                        <a:lnTo>
                          <a:pt x="67" y="85"/>
                        </a:lnTo>
                        <a:lnTo>
                          <a:pt x="83" y="93"/>
                        </a:lnTo>
                        <a:lnTo>
                          <a:pt x="97" y="99"/>
                        </a:lnTo>
                        <a:lnTo>
                          <a:pt x="109" y="102"/>
                        </a:lnTo>
                        <a:lnTo>
                          <a:pt x="123" y="105"/>
                        </a:lnTo>
                        <a:lnTo>
                          <a:pt x="141" y="107"/>
                        </a:lnTo>
                        <a:lnTo>
                          <a:pt x="156" y="108"/>
                        </a:lnTo>
                        <a:lnTo>
                          <a:pt x="168" y="109"/>
                        </a:lnTo>
                        <a:lnTo>
                          <a:pt x="182" y="113"/>
                        </a:lnTo>
                        <a:lnTo>
                          <a:pt x="191" y="116"/>
                        </a:lnTo>
                        <a:lnTo>
                          <a:pt x="202" y="122"/>
                        </a:lnTo>
                        <a:lnTo>
                          <a:pt x="211" y="129"/>
                        </a:lnTo>
                        <a:lnTo>
                          <a:pt x="221" y="138"/>
                        </a:lnTo>
                        <a:lnTo>
                          <a:pt x="227" y="149"/>
                        </a:lnTo>
                        <a:lnTo>
                          <a:pt x="234" y="161"/>
                        </a:lnTo>
                        <a:lnTo>
                          <a:pt x="240" y="173"/>
                        </a:lnTo>
                        <a:lnTo>
                          <a:pt x="247" y="189"/>
                        </a:lnTo>
                        <a:lnTo>
                          <a:pt x="257" y="215"/>
                        </a:lnTo>
                        <a:lnTo>
                          <a:pt x="268" y="238"/>
                        </a:lnTo>
                        <a:lnTo>
                          <a:pt x="280" y="263"/>
                        </a:lnTo>
                        <a:lnTo>
                          <a:pt x="286" y="274"/>
                        </a:lnTo>
                        <a:lnTo>
                          <a:pt x="294" y="286"/>
                        </a:lnTo>
                        <a:lnTo>
                          <a:pt x="302" y="296"/>
                        </a:lnTo>
                        <a:lnTo>
                          <a:pt x="308" y="302"/>
                        </a:lnTo>
                        <a:lnTo>
                          <a:pt x="315" y="306"/>
                        </a:lnTo>
                        <a:lnTo>
                          <a:pt x="323" y="307"/>
                        </a:lnTo>
                        <a:lnTo>
                          <a:pt x="333" y="307"/>
                        </a:lnTo>
                      </a:path>
                    </a:pathLst>
                  </a:custGeom>
                  <a:noFill/>
                  <a:ln w="76200" cap="rnd" cmpd="sng">
                    <a:solidFill>
                      <a:schemeClr val="tx1"/>
                    </a:solidFill>
                    <a:prstDash val="solid"/>
                    <a:round/>
                    <a:headEnd type="none" w="med" len="med"/>
                    <a:tailEnd type="none" w="med" len="med"/>
                  </a:ln>
                  <a:effectLst/>
                </p:spPr>
                <p:txBody>
                  <a:bodyPr/>
                  <a:lstStyle/>
                  <a:p>
                    <a:endParaRPr lang="en-US"/>
                  </a:p>
                </p:txBody>
              </p:sp>
            </p:grpSp>
            <p:grpSp>
              <p:nvGrpSpPr>
                <p:cNvPr id="2076" name="Group 28"/>
                <p:cNvGrpSpPr>
                  <a:grpSpLocks/>
                </p:cNvGrpSpPr>
                <p:nvPr/>
              </p:nvGrpSpPr>
              <p:grpSpPr bwMode="auto">
                <a:xfrm>
                  <a:off x="348" y="3185"/>
                  <a:ext cx="1045" cy="767"/>
                  <a:chOff x="348" y="3185"/>
                  <a:chExt cx="1045" cy="767"/>
                </a:xfrm>
              </p:grpSpPr>
              <p:grpSp>
                <p:nvGrpSpPr>
                  <p:cNvPr id="2077" name="Group 29"/>
                  <p:cNvGrpSpPr>
                    <a:grpSpLocks/>
                  </p:cNvGrpSpPr>
                  <p:nvPr/>
                </p:nvGrpSpPr>
                <p:grpSpPr bwMode="auto">
                  <a:xfrm>
                    <a:off x="1252" y="3310"/>
                    <a:ext cx="141" cy="151"/>
                    <a:chOff x="1252" y="3310"/>
                    <a:chExt cx="141" cy="151"/>
                  </a:xfrm>
                </p:grpSpPr>
                <p:sp>
                  <p:nvSpPr>
                    <p:cNvPr id="2078" name="Freeform 30"/>
                    <p:cNvSpPr>
                      <a:spLocks/>
                    </p:cNvSpPr>
                    <p:nvPr/>
                  </p:nvSpPr>
                  <p:spPr bwMode="auto">
                    <a:xfrm>
                      <a:off x="1252" y="3310"/>
                      <a:ext cx="124" cy="103"/>
                    </a:xfrm>
                    <a:custGeom>
                      <a:avLst/>
                      <a:gdLst/>
                      <a:ahLst/>
                      <a:cxnLst>
                        <a:cxn ang="0">
                          <a:pos x="0" y="102"/>
                        </a:cxn>
                        <a:cxn ang="0">
                          <a:pos x="17" y="96"/>
                        </a:cxn>
                        <a:cxn ang="0">
                          <a:pos x="33" y="88"/>
                        </a:cxn>
                        <a:cxn ang="0">
                          <a:pos x="55" y="76"/>
                        </a:cxn>
                        <a:cxn ang="0">
                          <a:pos x="70" y="65"/>
                        </a:cxn>
                        <a:cxn ang="0">
                          <a:pos x="83" y="52"/>
                        </a:cxn>
                        <a:cxn ang="0">
                          <a:pos x="98" y="34"/>
                        </a:cxn>
                        <a:cxn ang="0">
                          <a:pos x="112" y="16"/>
                        </a:cxn>
                        <a:cxn ang="0">
                          <a:pos x="123" y="0"/>
                        </a:cxn>
                      </a:cxnLst>
                      <a:rect l="0" t="0" r="r" b="b"/>
                      <a:pathLst>
                        <a:path w="124" h="103">
                          <a:moveTo>
                            <a:pt x="0" y="102"/>
                          </a:moveTo>
                          <a:lnTo>
                            <a:pt x="17" y="96"/>
                          </a:lnTo>
                          <a:lnTo>
                            <a:pt x="33" y="88"/>
                          </a:lnTo>
                          <a:lnTo>
                            <a:pt x="55" y="76"/>
                          </a:lnTo>
                          <a:lnTo>
                            <a:pt x="70" y="65"/>
                          </a:lnTo>
                          <a:lnTo>
                            <a:pt x="83" y="52"/>
                          </a:lnTo>
                          <a:lnTo>
                            <a:pt x="98" y="34"/>
                          </a:lnTo>
                          <a:lnTo>
                            <a:pt x="112" y="16"/>
                          </a:lnTo>
                          <a:lnTo>
                            <a:pt x="123" y="0"/>
                          </a:lnTo>
                        </a:path>
                      </a:pathLst>
                    </a:custGeom>
                    <a:noFill/>
                    <a:ln w="76200" cap="rnd" cmpd="sng">
                      <a:solidFill>
                        <a:schemeClr val="tx1"/>
                      </a:solidFill>
                      <a:prstDash val="solid"/>
                      <a:round/>
                      <a:headEnd type="none" w="med" len="med"/>
                      <a:tailEnd type="none" w="med" len="med"/>
                    </a:ln>
                    <a:effectLst/>
                  </p:spPr>
                  <p:txBody>
                    <a:bodyPr/>
                    <a:lstStyle/>
                    <a:p>
                      <a:endParaRPr lang="en-US"/>
                    </a:p>
                  </p:txBody>
                </p:sp>
                <p:sp>
                  <p:nvSpPr>
                    <p:cNvPr id="2079" name="Freeform 31"/>
                    <p:cNvSpPr>
                      <a:spLocks/>
                    </p:cNvSpPr>
                    <p:nvPr/>
                  </p:nvSpPr>
                  <p:spPr bwMode="auto">
                    <a:xfrm>
                      <a:off x="1276" y="3416"/>
                      <a:ext cx="117" cy="45"/>
                    </a:xfrm>
                    <a:custGeom>
                      <a:avLst/>
                      <a:gdLst/>
                      <a:ahLst/>
                      <a:cxnLst>
                        <a:cxn ang="0">
                          <a:pos x="0" y="44"/>
                        </a:cxn>
                        <a:cxn ang="0">
                          <a:pos x="7" y="38"/>
                        </a:cxn>
                        <a:cxn ang="0">
                          <a:pos x="15" y="33"/>
                        </a:cxn>
                        <a:cxn ang="0">
                          <a:pos x="24" y="29"/>
                        </a:cxn>
                        <a:cxn ang="0">
                          <a:pos x="36" y="27"/>
                        </a:cxn>
                        <a:cxn ang="0">
                          <a:pos x="47" y="25"/>
                        </a:cxn>
                        <a:cxn ang="0">
                          <a:pos x="61" y="23"/>
                        </a:cxn>
                        <a:cxn ang="0">
                          <a:pos x="76" y="20"/>
                        </a:cxn>
                        <a:cxn ang="0">
                          <a:pos x="89" y="17"/>
                        </a:cxn>
                        <a:cxn ang="0">
                          <a:pos x="100" y="13"/>
                        </a:cxn>
                        <a:cxn ang="0">
                          <a:pos x="109" y="7"/>
                        </a:cxn>
                        <a:cxn ang="0">
                          <a:pos x="116" y="0"/>
                        </a:cxn>
                      </a:cxnLst>
                      <a:rect l="0" t="0" r="r" b="b"/>
                      <a:pathLst>
                        <a:path w="117" h="45">
                          <a:moveTo>
                            <a:pt x="0" y="44"/>
                          </a:moveTo>
                          <a:lnTo>
                            <a:pt x="7" y="38"/>
                          </a:lnTo>
                          <a:lnTo>
                            <a:pt x="15" y="33"/>
                          </a:lnTo>
                          <a:lnTo>
                            <a:pt x="24" y="29"/>
                          </a:lnTo>
                          <a:lnTo>
                            <a:pt x="36" y="27"/>
                          </a:lnTo>
                          <a:lnTo>
                            <a:pt x="47" y="25"/>
                          </a:lnTo>
                          <a:lnTo>
                            <a:pt x="61" y="23"/>
                          </a:lnTo>
                          <a:lnTo>
                            <a:pt x="76" y="20"/>
                          </a:lnTo>
                          <a:lnTo>
                            <a:pt x="89" y="17"/>
                          </a:lnTo>
                          <a:lnTo>
                            <a:pt x="100" y="13"/>
                          </a:lnTo>
                          <a:lnTo>
                            <a:pt x="109" y="7"/>
                          </a:lnTo>
                          <a:lnTo>
                            <a:pt x="116" y="0"/>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grpSp>
                <p:nvGrpSpPr>
                  <p:cNvPr id="2080" name="Group 32"/>
                  <p:cNvGrpSpPr>
                    <a:grpSpLocks/>
                  </p:cNvGrpSpPr>
                  <p:nvPr/>
                </p:nvGrpSpPr>
                <p:grpSpPr bwMode="auto">
                  <a:xfrm>
                    <a:off x="348" y="3185"/>
                    <a:ext cx="514" cy="767"/>
                    <a:chOff x="348" y="3185"/>
                    <a:chExt cx="514" cy="767"/>
                  </a:xfrm>
                </p:grpSpPr>
                <p:grpSp>
                  <p:nvGrpSpPr>
                    <p:cNvPr id="2081" name="Group 33"/>
                    <p:cNvGrpSpPr>
                      <a:grpSpLocks/>
                    </p:cNvGrpSpPr>
                    <p:nvPr/>
                  </p:nvGrpSpPr>
                  <p:grpSpPr bwMode="auto">
                    <a:xfrm>
                      <a:off x="629" y="3185"/>
                      <a:ext cx="233" cy="238"/>
                      <a:chOff x="629" y="3185"/>
                      <a:chExt cx="233" cy="238"/>
                    </a:xfrm>
                  </p:grpSpPr>
                  <p:sp>
                    <p:nvSpPr>
                      <p:cNvPr id="2082" name="Freeform 34"/>
                      <p:cNvSpPr>
                        <a:spLocks/>
                      </p:cNvSpPr>
                      <p:nvPr/>
                    </p:nvSpPr>
                    <p:spPr bwMode="auto">
                      <a:xfrm>
                        <a:off x="734" y="3185"/>
                        <a:ext cx="128" cy="238"/>
                      </a:xfrm>
                      <a:custGeom>
                        <a:avLst/>
                        <a:gdLst/>
                        <a:ahLst/>
                        <a:cxnLst>
                          <a:cxn ang="0">
                            <a:pos x="10" y="0"/>
                          </a:cxn>
                          <a:cxn ang="0">
                            <a:pos x="6" y="8"/>
                          </a:cxn>
                          <a:cxn ang="0">
                            <a:pos x="3" y="18"/>
                          </a:cxn>
                          <a:cxn ang="0">
                            <a:pos x="1" y="27"/>
                          </a:cxn>
                          <a:cxn ang="0">
                            <a:pos x="0" y="38"/>
                          </a:cxn>
                          <a:cxn ang="0">
                            <a:pos x="1" y="53"/>
                          </a:cxn>
                          <a:cxn ang="0">
                            <a:pos x="3" y="69"/>
                          </a:cxn>
                          <a:cxn ang="0">
                            <a:pos x="6" y="89"/>
                          </a:cxn>
                          <a:cxn ang="0">
                            <a:pos x="9" y="106"/>
                          </a:cxn>
                          <a:cxn ang="0">
                            <a:pos x="15" y="124"/>
                          </a:cxn>
                          <a:cxn ang="0">
                            <a:pos x="22" y="142"/>
                          </a:cxn>
                          <a:cxn ang="0">
                            <a:pos x="30" y="159"/>
                          </a:cxn>
                          <a:cxn ang="0">
                            <a:pos x="41" y="176"/>
                          </a:cxn>
                          <a:cxn ang="0">
                            <a:pos x="54" y="189"/>
                          </a:cxn>
                          <a:cxn ang="0">
                            <a:pos x="72" y="204"/>
                          </a:cxn>
                          <a:cxn ang="0">
                            <a:pos x="91" y="216"/>
                          </a:cxn>
                          <a:cxn ang="0">
                            <a:pos x="109" y="228"/>
                          </a:cxn>
                          <a:cxn ang="0">
                            <a:pos x="127" y="237"/>
                          </a:cxn>
                        </a:cxnLst>
                        <a:rect l="0" t="0" r="r" b="b"/>
                        <a:pathLst>
                          <a:path w="128" h="238">
                            <a:moveTo>
                              <a:pt x="10" y="0"/>
                            </a:moveTo>
                            <a:lnTo>
                              <a:pt x="6" y="8"/>
                            </a:lnTo>
                            <a:lnTo>
                              <a:pt x="3" y="18"/>
                            </a:lnTo>
                            <a:lnTo>
                              <a:pt x="1" y="27"/>
                            </a:lnTo>
                            <a:lnTo>
                              <a:pt x="0" y="38"/>
                            </a:lnTo>
                            <a:lnTo>
                              <a:pt x="1" y="53"/>
                            </a:lnTo>
                            <a:lnTo>
                              <a:pt x="3" y="69"/>
                            </a:lnTo>
                            <a:lnTo>
                              <a:pt x="6" y="89"/>
                            </a:lnTo>
                            <a:lnTo>
                              <a:pt x="9" y="106"/>
                            </a:lnTo>
                            <a:lnTo>
                              <a:pt x="15" y="124"/>
                            </a:lnTo>
                            <a:lnTo>
                              <a:pt x="22" y="142"/>
                            </a:lnTo>
                            <a:lnTo>
                              <a:pt x="30" y="159"/>
                            </a:lnTo>
                            <a:lnTo>
                              <a:pt x="41" y="176"/>
                            </a:lnTo>
                            <a:lnTo>
                              <a:pt x="54" y="189"/>
                            </a:lnTo>
                            <a:lnTo>
                              <a:pt x="72" y="204"/>
                            </a:lnTo>
                            <a:lnTo>
                              <a:pt x="91" y="216"/>
                            </a:lnTo>
                            <a:lnTo>
                              <a:pt x="109" y="228"/>
                            </a:lnTo>
                            <a:lnTo>
                              <a:pt x="127" y="237"/>
                            </a:lnTo>
                          </a:path>
                        </a:pathLst>
                      </a:custGeom>
                      <a:noFill/>
                      <a:ln w="76200" cap="rnd" cmpd="sng">
                        <a:solidFill>
                          <a:schemeClr val="tx1"/>
                        </a:solidFill>
                        <a:prstDash val="solid"/>
                        <a:round/>
                        <a:headEnd type="none" w="med" len="med"/>
                        <a:tailEnd type="none" w="med" len="med"/>
                      </a:ln>
                      <a:effectLst/>
                    </p:spPr>
                    <p:txBody>
                      <a:bodyPr/>
                      <a:lstStyle/>
                      <a:p>
                        <a:endParaRPr lang="en-US"/>
                      </a:p>
                    </p:txBody>
                  </p:sp>
                  <p:sp>
                    <p:nvSpPr>
                      <p:cNvPr id="2083" name="Freeform 35"/>
                      <p:cNvSpPr>
                        <a:spLocks/>
                      </p:cNvSpPr>
                      <p:nvPr/>
                    </p:nvSpPr>
                    <p:spPr bwMode="auto">
                      <a:xfrm>
                        <a:off x="629" y="3259"/>
                        <a:ext cx="129" cy="102"/>
                      </a:xfrm>
                      <a:custGeom>
                        <a:avLst/>
                        <a:gdLst/>
                        <a:ahLst/>
                        <a:cxnLst>
                          <a:cxn ang="0">
                            <a:pos x="0" y="0"/>
                          </a:cxn>
                          <a:cxn ang="0">
                            <a:pos x="18" y="3"/>
                          </a:cxn>
                          <a:cxn ang="0">
                            <a:pos x="31" y="6"/>
                          </a:cxn>
                          <a:cxn ang="0">
                            <a:pos x="43" y="12"/>
                          </a:cxn>
                          <a:cxn ang="0">
                            <a:pos x="56" y="21"/>
                          </a:cxn>
                          <a:cxn ang="0">
                            <a:pos x="71" y="32"/>
                          </a:cxn>
                          <a:cxn ang="0">
                            <a:pos x="85" y="43"/>
                          </a:cxn>
                          <a:cxn ang="0">
                            <a:pos x="101" y="62"/>
                          </a:cxn>
                          <a:cxn ang="0">
                            <a:pos x="128" y="95"/>
                          </a:cxn>
                          <a:cxn ang="0">
                            <a:pos x="117" y="98"/>
                          </a:cxn>
                          <a:cxn ang="0">
                            <a:pos x="100" y="100"/>
                          </a:cxn>
                          <a:cxn ang="0">
                            <a:pos x="83" y="101"/>
                          </a:cxn>
                          <a:cxn ang="0">
                            <a:pos x="65" y="98"/>
                          </a:cxn>
                          <a:cxn ang="0">
                            <a:pos x="47" y="95"/>
                          </a:cxn>
                          <a:cxn ang="0">
                            <a:pos x="32" y="92"/>
                          </a:cxn>
                        </a:cxnLst>
                        <a:rect l="0" t="0" r="r" b="b"/>
                        <a:pathLst>
                          <a:path w="129" h="102">
                            <a:moveTo>
                              <a:pt x="0" y="0"/>
                            </a:moveTo>
                            <a:lnTo>
                              <a:pt x="18" y="3"/>
                            </a:lnTo>
                            <a:lnTo>
                              <a:pt x="31" y="6"/>
                            </a:lnTo>
                            <a:lnTo>
                              <a:pt x="43" y="12"/>
                            </a:lnTo>
                            <a:lnTo>
                              <a:pt x="56" y="21"/>
                            </a:lnTo>
                            <a:lnTo>
                              <a:pt x="71" y="32"/>
                            </a:lnTo>
                            <a:lnTo>
                              <a:pt x="85" y="43"/>
                            </a:lnTo>
                            <a:lnTo>
                              <a:pt x="101" y="62"/>
                            </a:lnTo>
                            <a:lnTo>
                              <a:pt x="128" y="95"/>
                            </a:lnTo>
                            <a:lnTo>
                              <a:pt x="117" y="98"/>
                            </a:lnTo>
                            <a:lnTo>
                              <a:pt x="100" y="100"/>
                            </a:lnTo>
                            <a:lnTo>
                              <a:pt x="83" y="101"/>
                            </a:lnTo>
                            <a:lnTo>
                              <a:pt x="65" y="98"/>
                            </a:lnTo>
                            <a:lnTo>
                              <a:pt x="47" y="95"/>
                            </a:lnTo>
                            <a:lnTo>
                              <a:pt x="32" y="92"/>
                            </a:lnTo>
                          </a:path>
                        </a:pathLst>
                      </a:custGeom>
                      <a:noFill/>
                      <a:ln w="50800" cap="rnd" cmpd="sng">
                        <a:solidFill>
                          <a:schemeClr val="tx1"/>
                        </a:solidFill>
                        <a:prstDash val="solid"/>
                        <a:round/>
                        <a:headEnd type="none" w="med" len="med"/>
                        <a:tailEnd type="none" w="med" len="med"/>
                      </a:ln>
                      <a:effectLst/>
                    </p:spPr>
                    <p:txBody>
                      <a:bodyPr/>
                      <a:lstStyle/>
                      <a:p>
                        <a:endParaRPr lang="en-US"/>
                      </a:p>
                    </p:txBody>
                  </p:sp>
                </p:grpSp>
                <p:grpSp>
                  <p:nvGrpSpPr>
                    <p:cNvPr id="2084" name="Group 36"/>
                    <p:cNvGrpSpPr>
                      <a:grpSpLocks/>
                    </p:cNvGrpSpPr>
                    <p:nvPr/>
                  </p:nvGrpSpPr>
                  <p:grpSpPr bwMode="auto">
                    <a:xfrm>
                      <a:off x="348" y="3773"/>
                      <a:ext cx="320" cy="179"/>
                      <a:chOff x="348" y="3773"/>
                      <a:chExt cx="320" cy="179"/>
                    </a:xfrm>
                  </p:grpSpPr>
                  <p:sp>
                    <p:nvSpPr>
                      <p:cNvPr id="2085" name="Freeform 37"/>
                      <p:cNvSpPr>
                        <a:spLocks/>
                      </p:cNvSpPr>
                      <p:nvPr/>
                    </p:nvSpPr>
                    <p:spPr bwMode="auto">
                      <a:xfrm>
                        <a:off x="482" y="3785"/>
                        <a:ext cx="91" cy="49"/>
                      </a:xfrm>
                      <a:custGeom>
                        <a:avLst/>
                        <a:gdLst/>
                        <a:ahLst/>
                        <a:cxnLst>
                          <a:cxn ang="0">
                            <a:pos x="0" y="0"/>
                          </a:cxn>
                          <a:cxn ang="0">
                            <a:pos x="21" y="5"/>
                          </a:cxn>
                          <a:cxn ang="0">
                            <a:pos x="38" y="12"/>
                          </a:cxn>
                          <a:cxn ang="0">
                            <a:pos x="54" y="20"/>
                          </a:cxn>
                          <a:cxn ang="0">
                            <a:pos x="72" y="32"/>
                          </a:cxn>
                          <a:cxn ang="0">
                            <a:pos x="90" y="48"/>
                          </a:cxn>
                        </a:cxnLst>
                        <a:rect l="0" t="0" r="r" b="b"/>
                        <a:pathLst>
                          <a:path w="91" h="49">
                            <a:moveTo>
                              <a:pt x="0" y="0"/>
                            </a:moveTo>
                            <a:lnTo>
                              <a:pt x="21" y="5"/>
                            </a:lnTo>
                            <a:lnTo>
                              <a:pt x="38" y="12"/>
                            </a:lnTo>
                            <a:lnTo>
                              <a:pt x="54" y="20"/>
                            </a:lnTo>
                            <a:lnTo>
                              <a:pt x="72" y="32"/>
                            </a:lnTo>
                            <a:lnTo>
                              <a:pt x="90" y="48"/>
                            </a:lnTo>
                          </a:path>
                        </a:pathLst>
                      </a:custGeom>
                      <a:noFill/>
                      <a:ln w="76200" cap="rnd" cmpd="sng">
                        <a:solidFill>
                          <a:schemeClr val="tx1"/>
                        </a:solidFill>
                        <a:prstDash val="solid"/>
                        <a:round/>
                        <a:headEnd type="none" w="med" len="med"/>
                        <a:tailEnd type="none" w="med" len="med"/>
                      </a:ln>
                      <a:effectLst/>
                    </p:spPr>
                    <p:txBody>
                      <a:bodyPr/>
                      <a:lstStyle/>
                      <a:p>
                        <a:endParaRPr lang="en-US"/>
                      </a:p>
                    </p:txBody>
                  </p:sp>
                  <p:grpSp>
                    <p:nvGrpSpPr>
                      <p:cNvPr id="2086" name="Group 38"/>
                      <p:cNvGrpSpPr>
                        <a:grpSpLocks/>
                      </p:cNvGrpSpPr>
                      <p:nvPr/>
                    </p:nvGrpSpPr>
                    <p:grpSpPr bwMode="auto">
                      <a:xfrm>
                        <a:off x="348" y="3773"/>
                        <a:ext cx="320" cy="179"/>
                        <a:chOff x="348" y="3773"/>
                        <a:chExt cx="320" cy="179"/>
                      </a:xfrm>
                    </p:grpSpPr>
                    <p:sp>
                      <p:nvSpPr>
                        <p:cNvPr id="2087" name="Freeform 39"/>
                        <p:cNvSpPr>
                          <a:spLocks/>
                        </p:cNvSpPr>
                        <p:nvPr/>
                      </p:nvSpPr>
                      <p:spPr bwMode="auto">
                        <a:xfrm>
                          <a:off x="565" y="3773"/>
                          <a:ext cx="103" cy="25"/>
                        </a:xfrm>
                        <a:custGeom>
                          <a:avLst/>
                          <a:gdLst/>
                          <a:ahLst/>
                          <a:cxnLst>
                            <a:cxn ang="0">
                              <a:pos x="0" y="0"/>
                            </a:cxn>
                            <a:cxn ang="0">
                              <a:pos x="16" y="9"/>
                            </a:cxn>
                            <a:cxn ang="0">
                              <a:pos x="32" y="16"/>
                            </a:cxn>
                            <a:cxn ang="0">
                              <a:pos x="47" y="21"/>
                            </a:cxn>
                            <a:cxn ang="0">
                              <a:pos x="66" y="24"/>
                            </a:cxn>
                            <a:cxn ang="0">
                              <a:pos x="83" y="24"/>
                            </a:cxn>
                            <a:cxn ang="0">
                              <a:pos x="102" y="23"/>
                            </a:cxn>
                          </a:cxnLst>
                          <a:rect l="0" t="0" r="r" b="b"/>
                          <a:pathLst>
                            <a:path w="103" h="25">
                              <a:moveTo>
                                <a:pt x="0" y="0"/>
                              </a:moveTo>
                              <a:lnTo>
                                <a:pt x="16" y="9"/>
                              </a:lnTo>
                              <a:lnTo>
                                <a:pt x="32" y="16"/>
                              </a:lnTo>
                              <a:lnTo>
                                <a:pt x="47" y="21"/>
                              </a:lnTo>
                              <a:lnTo>
                                <a:pt x="66" y="24"/>
                              </a:lnTo>
                              <a:lnTo>
                                <a:pt x="83" y="24"/>
                              </a:lnTo>
                              <a:lnTo>
                                <a:pt x="102" y="23"/>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2088" name="Freeform 40"/>
                        <p:cNvSpPr>
                          <a:spLocks/>
                        </p:cNvSpPr>
                        <p:nvPr/>
                      </p:nvSpPr>
                      <p:spPr bwMode="auto">
                        <a:xfrm>
                          <a:off x="573" y="3842"/>
                          <a:ext cx="37" cy="66"/>
                        </a:xfrm>
                        <a:custGeom>
                          <a:avLst/>
                          <a:gdLst/>
                          <a:ahLst/>
                          <a:cxnLst>
                            <a:cxn ang="0">
                              <a:pos x="36" y="0"/>
                            </a:cxn>
                            <a:cxn ang="0">
                              <a:pos x="34" y="16"/>
                            </a:cxn>
                            <a:cxn ang="0">
                              <a:pos x="29" y="31"/>
                            </a:cxn>
                            <a:cxn ang="0">
                              <a:pos x="20" y="45"/>
                            </a:cxn>
                            <a:cxn ang="0">
                              <a:pos x="10" y="58"/>
                            </a:cxn>
                            <a:cxn ang="0">
                              <a:pos x="0" y="65"/>
                            </a:cxn>
                          </a:cxnLst>
                          <a:rect l="0" t="0" r="r" b="b"/>
                          <a:pathLst>
                            <a:path w="37" h="66">
                              <a:moveTo>
                                <a:pt x="36" y="0"/>
                              </a:moveTo>
                              <a:lnTo>
                                <a:pt x="34" y="16"/>
                              </a:lnTo>
                              <a:lnTo>
                                <a:pt x="29" y="31"/>
                              </a:lnTo>
                              <a:lnTo>
                                <a:pt x="20" y="45"/>
                              </a:lnTo>
                              <a:lnTo>
                                <a:pt x="10" y="58"/>
                              </a:lnTo>
                              <a:lnTo>
                                <a:pt x="0" y="65"/>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2089" name="Freeform 41"/>
                        <p:cNvSpPr>
                          <a:spLocks/>
                        </p:cNvSpPr>
                        <p:nvPr/>
                      </p:nvSpPr>
                      <p:spPr bwMode="auto">
                        <a:xfrm>
                          <a:off x="348" y="3876"/>
                          <a:ext cx="143" cy="15"/>
                        </a:xfrm>
                        <a:custGeom>
                          <a:avLst/>
                          <a:gdLst/>
                          <a:ahLst/>
                          <a:cxnLst>
                            <a:cxn ang="0">
                              <a:pos x="142" y="2"/>
                            </a:cxn>
                            <a:cxn ang="0">
                              <a:pos x="123" y="7"/>
                            </a:cxn>
                            <a:cxn ang="0">
                              <a:pos x="100" y="11"/>
                            </a:cxn>
                            <a:cxn ang="0">
                              <a:pos x="77" y="14"/>
                            </a:cxn>
                            <a:cxn ang="0">
                              <a:pos x="57" y="13"/>
                            </a:cxn>
                            <a:cxn ang="0">
                              <a:pos x="34" y="10"/>
                            </a:cxn>
                            <a:cxn ang="0">
                              <a:pos x="18" y="6"/>
                            </a:cxn>
                            <a:cxn ang="0">
                              <a:pos x="0" y="0"/>
                            </a:cxn>
                          </a:cxnLst>
                          <a:rect l="0" t="0" r="r" b="b"/>
                          <a:pathLst>
                            <a:path w="143" h="15">
                              <a:moveTo>
                                <a:pt x="142" y="2"/>
                              </a:moveTo>
                              <a:lnTo>
                                <a:pt x="123" y="7"/>
                              </a:lnTo>
                              <a:lnTo>
                                <a:pt x="100" y="11"/>
                              </a:lnTo>
                              <a:lnTo>
                                <a:pt x="77" y="14"/>
                              </a:lnTo>
                              <a:lnTo>
                                <a:pt x="57" y="13"/>
                              </a:lnTo>
                              <a:lnTo>
                                <a:pt x="34" y="10"/>
                              </a:lnTo>
                              <a:lnTo>
                                <a:pt x="18" y="6"/>
                              </a:lnTo>
                              <a:lnTo>
                                <a:pt x="0" y="0"/>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2090" name="Freeform 42"/>
                        <p:cNvSpPr>
                          <a:spLocks/>
                        </p:cNvSpPr>
                        <p:nvPr/>
                      </p:nvSpPr>
                      <p:spPr bwMode="auto">
                        <a:xfrm>
                          <a:off x="382" y="3888"/>
                          <a:ext cx="121" cy="64"/>
                        </a:xfrm>
                        <a:custGeom>
                          <a:avLst/>
                          <a:gdLst/>
                          <a:ahLst/>
                          <a:cxnLst>
                            <a:cxn ang="0">
                              <a:pos x="120" y="0"/>
                            </a:cxn>
                            <a:cxn ang="0">
                              <a:pos x="108" y="10"/>
                            </a:cxn>
                            <a:cxn ang="0">
                              <a:pos x="93" y="21"/>
                            </a:cxn>
                            <a:cxn ang="0">
                              <a:pos x="75" y="33"/>
                            </a:cxn>
                            <a:cxn ang="0">
                              <a:pos x="59" y="44"/>
                            </a:cxn>
                            <a:cxn ang="0">
                              <a:pos x="44" y="52"/>
                            </a:cxn>
                            <a:cxn ang="0">
                              <a:pos x="28" y="57"/>
                            </a:cxn>
                            <a:cxn ang="0">
                              <a:pos x="16" y="61"/>
                            </a:cxn>
                            <a:cxn ang="0">
                              <a:pos x="0" y="63"/>
                            </a:cxn>
                          </a:cxnLst>
                          <a:rect l="0" t="0" r="r" b="b"/>
                          <a:pathLst>
                            <a:path w="121" h="64">
                              <a:moveTo>
                                <a:pt x="120" y="0"/>
                              </a:moveTo>
                              <a:lnTo>
                                <a:pt x="108" y="10"/>
                              </a:lnTo>
                              <a:lnTo>
                                <a:pt x="93" y="21"/>
                              </a:lnTo>
                              <a:lnTo>
                                <a:pt x="75" y="33"/>
                              </a:lnTo>
                              <a:lnTo>
                                <a:pt x="59" y="44"/>
                              </a:lnTo>
                              <a:lnTo>
                                <a:pt x="44" y="52"/>
                              </a:lnTo>
                              <a:lnTo>
                                <a:pt x="28" y="57"/>
                              </a:lnTo>
                              <a:lnTo>
                                <a:pt x="16" y="61"/>
                              </a:lnTo>
                              <a:lnTo>
                                <a:pt x="0" y="63"/>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grpSp>
              </p:grpSp>
            </p:grpSp>
          </p:grpSp>
          <p:grpSp>
            <p:nvGrpSpPr>
              <p:cNvPr id="2091" name="Group 43"/>
              <p:cNvGrpSpPr>
                <a:grpSpLocks/>
              </p:cNvGrpSpPr>
              <p:nvPr/>
            </p:nvGrpSpPr>
            <p:grpSpPr bwMode="auto">
              <a:xfrm>
                <a:off x="925" y="3139"/>
                <a:ext cx="233" cy="241"/>
                <a:chOff x="925" y="3139"/>
                <a:chExt cx="233" cy="241"/>
              </a:xfrm>
            </p:grpSpPr>
            <p:grpSp>
              <p:nvGrpSpPr>
                <p:cNvPr id="2092" name="Group 44"/>
                <p:cNvGrpSpPr>
                  <a:grpSpLocks/>
                </p:cNvGrpSpPr>
                <p:nvPr/>
              </p:nvGrpSpPr>
              <p:grpSpPr bwMode="auto">
                <a:xfrm>
                  <a:off x="994" y="3139"/>
                  <a:ext cx="50" cy="148"/>
                  <a:chOff x="994" y="3139"/>
                  <a:chExt cx="50" cy="148"/>
                </a:xfrm>
              </p:grpSpPr>
              <p:sp>
                <p:nvSpPr>
                  <p:cNvPr id="2093" name="Arc 45"/>
                  <p:cNvSpPr>
                    <a:spLocks/>
                  </p:cNvSpPr>
                  <p:nvPr/>
                </p:nvSpPr>
                <p:spPr bwMode="auto">
                  <a:xfrm>
                    <a:off x="997" y="3139"/>
                    <a:ext cx="31" cy="9"/>
                  </a:xfrm>
                  <a:custGeom>
                    <a:avLst/>
                    <a:gdLst>
                      <a:gd name="G0" fmla="+- 21600 0 0"/>
                      <a:gd name="G1" fmla="+- 2948 0 0"/>
                      <a:gd name="G2" fmla="+- 21600 0 0"/>
                      <a:gd name="T0" fmla="*/ 42998 w 43200"/>
                      <a:gd name="T1" fmla="*/ 0 h 24548"/>
                      <a:gd name="T2" fmla="*/ 0 w 43200"/>
                      <a:gd name="T3" fmla="*/ 2948 h 24548"/>
                      <a:gd name="T4" fmla="*/ 21600 w 43200"/>
                      <a:gd name="T5" fmla="*/ 2948 h 24548"/>
                    </a:gdLst>
                    <a:ahLst/>
                    <a:cxnLst>
                      <a:cxn ang="0">
                        <a:pos x="T0" y="T1"/>
                      </a:cxn>
                      <a:cxn ang="0">
                        <a:pos x="T2" y="T3"/>
                      </a:cxn>
                      <a:cxn ang="0">
                        <a:pos x="T4" y="T5"/>
                      </a:cxn>
                    </a:cxnLst>
                    <a:rect l="0" t="0" r="r" b="b"/>
                    <a:pathLst>
                      <a:path w="43200" h="24548" fill="none" extrusionOk="0">
                        <a:moveTo>
                          <a:pt x="42997" y="0"/>
                        </a:moveTo>
                        <a:cubicBezTo>
                          <a:pt x="43132" y="976"/>
                          <a:pt x="43200" y="1961"/>
                          <a:pt x="43200" y="2948"/>
                        </a:cubicBezTo>
                        <a:cubicBezTo>
                          <a:pt x="43200" y="14877"/>
                          <a:pt x="33529" y="24548"/>
                          <a:pt x="21600" y="24548"/>
                        </a:cubicBezTo>
                        <a:cubicBezTo>
                          <a:pt x="9670" y="24548"/>
                          <a:pt x="0" y="14877"/>
                          <a:pt x="0" y="2948"/>
                        </a:cubicBezTo>
                      </a:path>
                      <a:path w="43200" h="24548" stroke="0" extrusionOk="0">
                        <a:moveTo>
                          <a:pt x="42997" y="0"/>
                        </a:moveTo>
                        <a:cubicBezTo>
                          <a:pt x="43132" y="976"/>
                          <a:pt x="43200" y="1961"/>
                          <a:pt x="43200" y="2948"/>
                        </a:cubicBezTo>
                        <a:cubicBezTo>
                          <a:pt x="43200" y="14877"/>
                          <a:pt x="33529" y="24548"/>
                          <a:pt x="21600" y="24548"/>
                        </a:cubicBezTo>
                        <a:cubicBezTo>
                          <a:pt x="9670" y="24548"/>
                          <a:pt x="0" y="14877"/>
                          <a:pt x="0" y="2948"/>
                        </a:cubicBezTo>
                        <a:lnTo>
                          <a:pt x="21600" y="2948"/>
                        </a:lnTo>
                        <a:close/>
                      </a:path>
                    </a:pathLst>
                  </a:custGeom>
                  <a:noFill/>
                  <a:ln w="12700" cap="rnd">
                    <a:solidFill>
                      <a:schemeClr val="tx1"/>
                    </a:solidFill>
                    <a:round/>
                    <a:headEnd/>
                    <a:tailEnd/>
                  </a:ln>
                  <a:effectLst/>
                </p:spPr>
                <p:txBody>
                  <a:bodyPr wrap="none" anchor="ctr"/>
                  <a:lstStyle/>
                  <a:p>
                    <a:endParaRPr lang="en-US"/>
                  </a:p>
                </p:txBody>
              </p:sp>
              <p:sp>
                <p:nvSpPr>
                  <p:cNvPr id="2094" name="Arc 46"/>
                  <p:cNvSpPr>
                    <a:spLocks/>
                  </p:cNvSpPr>
                  <p:nvPr/>
                </p:nvSpPr>
                <p:spPr bwMode="auto">
                  <a:xfrm>
                    <a:off x="998" y="3173"/>
                    <a:ext cx="32" cy="8"/>
                  </a:xfrm>
                  <a:custGeom>
                    <a:avLst/>
                    <a:gdLst>
                      <a:gd name="G0" fmla="+- 21600 0 0"/>
                      <a:gd name="G1" fmla="+- 0 0 0"/>
                      <a:gd name="G2" fmla="+- 21600 0 0"/>
                      <a:gd name="T0" fmla="*/ 43200 w 43200"/>
                      <a:gd name="T1" fmla="*/ 0 h 21600"/>
                      <a:gd name="T2" fmla="*/ 0 w 43200"/>
                      <a:gd name="T3" fmla="*/ 0 h 21600"/>
                      <a:gd name="T4" fmla="*/ 21600 w 43200"/>
                      <a:gd name="T5" fmla="*/ 0 h 21600"/>
                    </a:gdLst>
                    <a:ahLst/>
                    <a:cxnLst>
                      <a:cxn ang="0">
                        <a:pos x="T0" y="T1"/>
                      </a:cxn>
                      <a:cxn ang="0">
                        <a:pos x="T2" y="T3"/>
                      </a:cxn>
                      <a:cxn ang="0">
                        <a:pos x="T4" y="T5"/>
                      </a:cxn>
                    </a:cxnLst>
                    <a:rect l="0" t="0" r="r" b="b"/>
                    <a:pathLst>
                      <a:path w="43200" h="21600" fill="none" extrusionOk="0">
                        <a:moveTo>
                          <a:pt x="43200" y="0"/>
                        </a:moveTo>
                        <a:cubicBezTo>
                          <a:pt x="43200" y="11929"/>
                          <a:pt x="33529" y="21600"/>
                          <a:pt x="21600" y="21600"/>
                        </a:cubicBezTo>
                        <a:cubicBezTo>
                          <a:pt x="9670" y="21600"/>
                          <a:pt x="0" y="11929"/>
                          <a:pt x="0" y="0"/>
                        </a:cubicBezTo>
                      </a:path>
                      <a:path w="43200" h="21600" stroke="0" extrusionOk="0">
                        <a:moveTo>
                          <a:pt x="43200" y="0"/>
                        </a:moveTo>
                        <a:cubicBezTo>
                          <a:pt x="43200" y="11929"/>
                          <a:pt x="33529" y="21600"/>
                          <a:pt x="21600" y="21600"/>
                        </a:cubicBezTo>
                        <a:cubicBezTo>
                          <a:pt x="9670" y="21600"/>
                          <a:pt x="0" y="11929"/>
                          <a:pt x="0" y="0"/>
                        </a:cubicBezTo>
                        <a:lnTo>
                          <a:pt x="21600" y="0"/>
                        </a:lnTo>
                        <a:close/>
                      </a:path>
                    </a:pathLst>
                  </a:custGeom>
                  <a:noFill/>
                  <a:ln w="12700" cap="rnd">
                    <a:solidFill>
                      <a:schemeClr val="tx1"/>
                    </a:solidFill>
                    <a:round/>
                    <a:headEnd/>
                    <a:tailEnd/>
                  </a:ln>
                  <a:effectLst/>
                </p:spPr>
                <p:txBody>
                  <a:bodyPr wrap="none" anchor="ctr"/>
                  <a:lstStyle/>
                  <a:p>
                    <a:endParaRPr lang="en-US"/>
                  </a:p>
                </p:txBody>
              </p:sp>
              <p:sp>
                <p:nvSpPr>
                  <p:cNvPr id="2095" name="Arc 47"/>
                  <p:cNvSpPr>
                    <a:spLocks/>
                  </p:cNvSpPr>
                  <p:nvPr/>
                </p:nvSpPr>
                <p:spPr bwMode="auto">
                  <a:xfrm>
                    <a:off x="997" y="3208"/>
                    <a:ext cx="31" cy="9"/>
                  </a:xfrm>
                  <a:custGeom>
                    <a:avLst/>
                    <a:gdLst>
                      <a:gd name="G0" fmla="+- 21600 0 0"/>
                      <a:gd name="G1" fmla="+- 2948 0 0"/>
                      <a:gd name="G2" fmla="+- 21600 0 0"/>
                      <a:gd name="T0" fmla="*/ 42998 w 43200"/>
                      <a:gd name="T1" fmla="*/ 0 h 24548"/>
                      <a:gd name="T2" fmla="*/ 0 w 43200"/>
                      <a:gd name="T3" fmla="*/ 2948 h 24548"/>
                      <a:gd name="T4" fmla="*/ 21600 w 43200"/>
                      <a:gd name="T5" fmla="*/ 2948 h 24548"/>
                    </a:gdLst>
                    <a:ahLst/>
                    <a:cxnLst>
                      <a:cxn ang="0">
                        <a:pos x="T0" y="T1"/>
                      </a:cxn>
                      <a:cxn ang="0">
                        <a:pos x="T2" y="T3"/>
                      </a:cxn>
                      <a:cxn ang="0">
                        <a:pos x="T4" y="T5"/>
                      </a:cxn>
                    </a:cxnLst>
                    <a:rect l="0" t="0" r="r" b="b"/>
                    <a:pathLst>
                      <a:path w="43200" h="24548" fill="none" extrusionOk="0">
                        <a:moveTo>
                          <a:pt x="42997" y="0"/>
                        </a:moveTo>
                        <a:cubicBezTo>
                          <a:pt x="43132" y="976"/>
                          <a:pt x="43200" y="1961"/>
                          <a:pt x="43200" y="2948"/>
                        </a:cubicBezTo>
                        <a:cubicBezTo>
                          <a:pt x="43200" y="14877"/>
                          <a:pt x="33529" y="24548"/>
                          <a:pt x="21600" y="24548"/>
                        </a:cubicBezTo>
                        <a:cubicBezTo>
                          <a:pt x="9670" y="24548"/>
                          <a:pt x="0" y="14877"/>
                          <a:pt x="0" y="2948"/>
                        </a:cubicBezTo>
                      </a:path>
                      <a:path w="43200" h="24548" stroke="0" extrusionOk="0">
                        <a:moveTo>
                          <a:pt x="42997" y="0"/>
                        </a:moveTo>
                        <a:cubicBezTo>
                          <a:pt x="43132" y="976"/>
                          <a:pt x="43200" y="1961"/>
                          <a:pt x="43200" y="2948"/>
                        </a:cubicBezTo>
                        <a:cubicBezTo>
                          <a:pt x="43200" y="14877"/>
                          <a:pt x="33529" y="24548"/>
                          <a:pt x="21600" y="24548"/>
                        </a:cubicBezTo>
                        <a:cubicBezTo>
                          <a:pt x="9670" y="24548"/>
                          <a:pt x="0" y="14877"/>
                          <a:pt x="0" y="2948"/>
                        </a:cubicBezTo>
                        <a:lnTo>
                          <a:pt x="21600" y="2948"/>
                        </a:lnTo>
                        <a:close/>
                      </a:path>
                    </a:pathLst>
                  </a:custGeom>
                  <a:noFill/>
                  <a:ln w="12700" cap="rnd">
                    <a:solidFill>
                      <a:schemeClr val="tx1"/>
                    </a:solidFill>
                    <a:round/>
                    <a:headEnd/>
                    <a:tailEnd/>
                  </a:ln>
                  <a:effectLst/>
                </p:spPr>
                <p:txBody>
                  <a:bodyPr wrap="none" anchor="ctr"/>
                  <a:lstStyle/>
                  <a:p>
                    <a:endParaRPr lang="en-US"/>
                  </a:p>
                </p:txBody>
              </p:sp>
              <p:sp>
                <p:nvSpPr>
                  <p:cNvPr id="2096" name="Arc 48"/>
                  <p:cNvSpPr>
                    <a:spLocks/>
                  </p:cNvSpPr>
                  <p:nvPr/>
                </p:nvSpPr>
                <p:spPr bwMode="auto">
                  <a:xfrm>
                    <a:off x="997" y="3245"/>
                    <a:ext cx="31" cy="9"/>
                  </a:xfrm>
                  <a:custGeom>
                    <a:avLst/>
                    <a:gdLst>
                      <a:gd name="G0" fmla="+- 21600 0 0"/>
                      <a:gd name="G1" fmla="+- 2948 0 0"/>
                      <a:gd name="G2" fmla="+- 21600 0 0"/>
                      <a:gd name="T0" fmla="*/ 42998 w 43200"/>
                      <a:gd name="T1" fmla="*/ 0 h 24548"/>
                      <a:gd name="T2" fmla="*/ 0 w 43200"/>
                      <a:gd name="T3" fmla="*/ 2948 h 24548"/>
                      <a:gd name="T4" fmla="*/ 21600 w 43200"/>
                      <a:gd name="T5" fmla="*/ 2948 h 24548"/>
                    </a:gdLst>
                    <a:ahLst/>
                    <a:cxnLst>
                      <a:cxn ang="0">
                        <a:pos x="T0" y="T1"/>
                      </a:cxn>
                      <a:cxn ang="0">
                        <a:pos x="T2" y="T3"/>
                      </a:cxn>
                      <a:cxn ang="0">
                        <a:pos x="T4" y="T5"/>
                      </a:cxn>
                    </a:cxnLst>
                    <a:rect l="0" t="0" r="r" b="b"/>
                    <a:pathLst>
                      <a:path w="43200" h="24548" fill="none" extrusionOk="0">
                        <a:moveTo>
                          <a:pt x="42997" y="0"/>
                        </a:moveTo>
                        <a:cubicBezTo>
                          <a:pt x="43132" y="976"/>
                          <a:pt x="43200" y="1961"/>
                          <a:pt x="43200" y="2948"/>
                        </a:cubicBezTo>
                        <a:cubicBezTo>
                          <a:pt x="43200" y="14877"/>
                          <a:pt x="33529" y="24548"/>
                          <a:pt x="21600" y="24548"/>
                        </a:cubicBezTo>
                        <a:cubicBezTo>
                          <a:pt x="9670" y="24548"/>
                          <a:pt x="0" y="14877"/>
                          <a:pt x="0" y="2948"/>
                        </a:cubicBezTo>
                      </a:path>
                      <a:path w="43200" h="24548" stroke="0" extrusionOk="0">
                        <a:moveTo>
                          <a:pt x="42997" y="0"/>
                        </a:moveTo>
                        <a:cubicBezTo>
                          <a:pt x="43132" y="976"/>
                          <a:pt x="43200" y="1961"/>
                          <a:pt x="43200" y="2948"/>
                        </a:cubicBezTo>
                        <a:cubicBezTo>
                          <a:pt x="43200" y="14877"/>
                          <a:pt x="33529" y="24548"/>
                          <a:pt x="21600" y="24548"/>
                        </a:cubicBezTo>
                        <a:cubicBezTo>
                          <a:pt x="9670" y="24548"/>
                          <a:pt x="0" y="14877"/>
                          <a:pt x="0" y="2948"/>
                        </a:cubicBezTo>
                        <a:lnTo>
                          <a:pt x="21600" y="2948"/>
                        </a:lnTo>
                        <a:close/>
                      </a:path>
                    </a:pathLst>
                  </a:custGeom>
                  <a:noFill/>
                  <a:ln w="12700" cap="rnd">
                    <a:solidFill>
                      <a:schemeClr val="tx1"/>
                    </a:solidFill>
                    <a:round/>
                    <a:headEnd/>
                    <a:tailEnd/>
                  </a:ln>
                  <a:effectLst/>
                </p:spPr>
                <p:txBody>
                  <a:bodyPr wrap="none" anchor="ctr"/>
                  <a:lstStyle/>
                  <a:p>
                    <a:endParaRPr lang="en-US"/>
                  </a:p>
                </p:txBody>
              </p:sp>
              <p:sp>
                <p:nvSpPr>
                  <p:cNvPr id="2097" name="Arc 49"/>
                  <p:cNvSpPr>
                    <a:spLocks/>
                  </p:cNvSpPr>
                  <p:nvPr/>
                </p:nvSpPr>
                <p:spPr bwMode="auto">
                  <a:xfrm>
                    <a:off x="994" y="3279"/>
                    <a:ext cx="50" cy="8"/>
                  </a:xfrm>
                  <a:custGeom>
                    <a:avLst/>
                    <a:gdLst>
                      <a:gd name="G0" fmla="+- 21600 0 0"/>
                      <a:gd name="G1" fmla="+- 0 0 0"/>
                      <a:gd name="G2" fmla="+- 21600 0 0"/>
                      <a:gd name="T0" fmla="*/ 43200 w 43200"/>
                      <a:gd name="T1" fmla="*/ 0 h 21600"/>
                      <a:gd name="T2" fmla="*/ 0 w 43200"/>
                      <a:gd name="T3" fmla="*/ 0 h 21600"/>
                      <a:gd name="T4" fmla="*/ 21600 w 43200"/>
                      <a:gd name="T5" fmla="*/ 0 h 21600"/>
                    </a:gdLst>
                    <a:ahLst/>
                    <a:cxnLst>
                      <a:cxn ang="0">
                        <a:pos x="T0" y="T1"/>
                      </a:cxn>
                      <a:cxn ang="0">
                        <a:pos x="T2" y="T3"/>
                      </a:cxn>
                      <a:cxn ang="0">
                        <a:pos x="T4" y="T5"/>
                      </a:cxn>
                    </a:cxnLst>
                    <a:rect l="0" t="0" r="r" b="b"/>
                    <a:pathLst>
                      <a:path w="43200" h="21600" fill="none" extrusionOk="0">
                        <a:moveTo>
                          <a:pt x="43200" y="0"/>
                        </a:moveTo>
                        <a:cubicBezTo>
                          <a:pt x="43200" y="11929"/>
                          <a:pt x="33529" y="21600"/>
                          <a:pt x="21600" y="21600"/>
                        </a:cubicBezTo>
                        <a:cubicBezTo>
                          <a:pt x="9670" y="21600"/>
                          <a:pt x="0" y="11929"/>
                          <a:pt x="0" y="0"/>
                        </a:cubicBezTo>
                      </a:path>
                      <a:path w="43200" h="21600" stroke="0" extrusionOk="0">
                        <a:moveTo>
                          <a:pt x="43200" y="0"/>
                        </a:moveTo>
                        <a:cubicBezTo>
                          <a:pt x="43200" y="11929"/>
                          <a:pt x="33529" y="21600"/>
                          <a:pt x="21600" y="21600"/>
                        </a:cubicBezTo>
                        <a:cubicBezTo>
                          <a:pt x="9670" y="21600"/>
                          <a:pt x="0" y="11929"/>
                          <a:pt x="0" y="0"/>
                        </a:cubicBezTo>
                        <a:lnTo>
                          <a:pt x="21600" y="0"/>
                        </a:lnTo>
                        <a:close/>
                      </a:path>
                    </a:pathLst>
                  </a:custGeom>
                  <a:noFill/>
                  <a:ln w="12700" cap="rnd">
                    <a:solidFill>
                      <a:schemeClr val="tx1"/>
                    </a:solidFill>
                    <a:round/>
                    <a:headEnd/>
                    <a:tailEnd/>
                  </a:ln>
                  <a:effectLst/>
                </p:spPr>
                <p:txBody>
                  <a:bodyPr wrap="none" anchor="ctr"/>
                  <a:lstStyle/>
                  <a:p>
                    <a:endParaRPr lang="en-US"/>
                  </a:p>
                </p:txBody>
              </p:sp>
            </p:grpSp>
            <p:grpSp>
              <p:nvGrpSpPr>
                <p:cNvPr id="2098" name="Group 50"/>
                <p:cNvGrpSpPr>
                  <a:grpSpLocks/>
                </p:cNvGrpSpPr>
                <p:nvPr/>
              </p:nvGrpSpPr>
              <p:grpSpPr bwMode="auto">
                <a:xfrm>
                  <a:off x="925" y="3315"/>
                  <a:ext cx="70" cy="51"/>
                  <a:chOff x="925" y="3315"/>
                  <a:chExt cx="70" cy="51"/>
                </a:xfrm>
              </p:grpSpPr>
              <p:sp>
                <p:nvSpPr>
                  <p:cNvPr id="2099" name="Arc 51"/>
                  <p:cNvSpPr>
                    <a:spLocks/>
                  </p:cNvSpPr>
                  <p:nvPr/>
                </p:nvSpPr>
                <p:spPr bwMode="auto">
                  <a:xfrm>
                    <a:off x="975" y="3315"/>
                    <a:ext cx="20" cy="29"/>
                  </a:xfrm>
                  <a:custGeom>
                    <a:avLst/>
                    <a:gdLst>
                      <a:gd name="G0" fmla="+- 1084 0 0"/>
                      <a:gd name="G1" fmla="+- 21600 0 0"/>
                      <a:gd name="G2" fmla="+- 21600 0 0"/>
                      <a:gd name="T0" fmla="*/ 0 w 22684"/>
                      <a:gd name="T1" fmla="*/ 27 h 25362"/>
                      <a:gd name="T2" fmla="*/ 22354 w 22684"/>
                      <a:gd name="T3" fmla="*/ 25362 h 25362"/>
                      <a:gd name="T4" fmla="*/ 1084 w 22684"/>
                      <a:gd name="T5" fmla="*/ 21600 h 25362"/>
                    </a:gdLst>
                    <a:ahLst/>
                    <a:cxnLst>
                      <a:cxn ang="0">
                        <a:pos x="T0" y="T1"/>
                      </a:cxn>
                      <a:cxn ang="0">
                        <a:pos x="T2" y="T3"/>
                      </a:cxn>
                      <a:cxn ang="0">
                        <a:pos x="T4" y="T5"/>
                      </a:cxn>
                    </a:cxnLst>
                    <a:rect l="0" t="0" r="r" b="b"/>
                    <a:pathLst>
                      <a:path w="22684" h="25362" fill="none" extrusionOk="0">
                        <a:moveTo>
                          <a:pt x="0" y="27"/>
                        </a:moveTo>
                        <a:cubicBezTo>
                          <a:pt x="361" y="9"/>
                          <a:pt x="722" y="-1"/>
                          <a:pt x="1084" y="0"/>
                        </a:cubicBezTo>
                        <a:cubicBezTo>
                          <a:pt x="13013" y="0"/>
                          <a:pt x="22684" y="9670"/>
                          <a:pt x="22684" y="21600"/>
                        </a:cubicBezTo>
                        <a:cubicBezTo>
                          <a:pt x="22684" y="22861"/>
                          <a:pt x="22573" y="24120"/>
                          <a:pt x="22353" y="25361"/>
                        </a:cubicBezTo>
                      </a:path>
                      <a:path w="22684" h="25362" stroke="0" extrusionOk="0">
                        <a:moveTo>
                          <a:pt x="0" y="27"/>
                        </a:moveTo>
                        <a:cubicBezTo>
                          <a:pt x="361" y="9"/>
                          <a:pt x="722" y="-1"/>
                          <a:pt x="1084" y="0"/>
                        </a:cubicBezTo>
                        <a:cubicBezTo>
                          <a:pt x="13013" y="0"/>
                          <a:pt x="22684" y="9670"/>
                          <a:pt x="22684" y="21600"/>
                        </a:cubicBezTo>
                        <a:cubicBezTo>
                          <a:pt x="22684" y="22861"/>
                          <a:pt x="22573" y="24120"/>
                          <a:pt x="22353" y="25361"/>
                        </a:cubicBezTo>
                        <a:lnTo>
                          <a:pt x="1084" y="21600"/>
                        </a:lnTo>
                        <a:close/>
                      </a:path>
                    </a:pathLst>
                  </a:custGeom>
                  <a:noFill/>
                  <a:ln w="12700" cap="rnd">
                    <a:solidFill>
                      <a:schemeClr val="tx1"/>
                    </a:solidFill>
                    <a:round/>
                    <a:headEnd/>
                    <a:tailEnd/>
                  </a:ln>
                  <a:effectLst/>
                </p:spPr>
                <p:txBody>
                  <a:bodyPr wrap="none" anchor="ctr"/>
                  <a:lstStyle/>
                  <a:p>
                    <a:endParaRPr lang="en-US"/>
                  </a:p>
                </p:txBody>
              </p:sp>
              <p:sp>
                <p:nvSpPr>
                  <p:cNvPr id="2100" name="Arc 52"/>
                  <p:cNvSpPr>
                    <a:spLocks/>
                  </p:cNvSpPr>
                  <p:nvPr/>
                </p:nvSpPr>
                <p:spPr bwMode="auto">
                  <a:xfrm>
                    <a:off x="960" y="3323"/>
                    <a:ext cx="19" cy="28"/>
                  </a:xfrm>
                  <a:custGeom>
                    <a:avLst/>
                    <a:gdLst>
                      <a:gd name="G0" fmla="+- 0 0 0"/>
                      <a:gd name="G1" fmla="+- 21600 0 0"/>
                      <a:gd name="G2" fmla="+- 21600 0 0"/>
                      <a:gd name="T0" fmla="*/ 0 w 21600"/>
                      <a:gd name="T1" fmla="*/ 0 h 24314"/>
                      <a:gd name="T2" fmla="*/ 21429 w 21600"/>
                      <a:gd name="T3" fmla="*/ 24314 h 24314"/>
                      <a:gd name="T4" fmla="*/ 0 w 21600"/>
                      <a:gd name="T5" fmla="*/ 21600 h 24314"/>
                    </a:gdLst>
                    <a:ahLst/>
                    <a:cxnLst>
                      <a:cxn ang="0">
                        <a:pos x="T0" y="T1"/>
                      </a:cxn>
                      <a:cxn ang="0">
                        <a:pos x="T2" y="T3"/>
                      </a:cxn>
                      <a:cxn ang="0">
                        <a:pos x="T4" y="T5"/>
                      </a:cxn>
                    </a:cxnLst>
                    <a:rect l="0" t="0" r="r" b="b"/>
                    <a:pathLst>
                      <a:path w="21600" h="24314" fill="none" extrusionOk="0">
                        <a:moveTo>
                          <a:pt x="-1" y="0"/>
                        </a:moveTo>
                        <a:cubicBezTo>
                          <a:pt x="11929" y="0"/>
                          <a:pt x="21600" y="9670"/>
                          <a:pt x="21600" y="21600"/>
                        </a:cubicBezTo>
                        <a:cubicBezTo>
                          <a:pt x="21600" y="22507"/>
                          <a:pt x="21542" y="23413"/>
                          <a:pt x="21428" y="24313"/>
                        </a:cubicBezTo>
                      </a:path>
                      <a:path w="21600" h="24314" stroke="0" extrusionOk="0">
                        <a:moveTo>
                          <a:pt x="-1" y="0"/>
                        </a:moveTo>
                        <a:cubicBezTo>
                          <a:pt x="11929" y="0"/>
                          <a:pt x="21600" y="9670"/>
                          <a:pt x="21600" y="21600"/>
                        </a:cubicBezTo>
                        <a:cubicBezTo>
                          <a:pt x="21600" y="22507"/>
                          <a:pt x="21542" y="23413"/>
                          <a:pt x="21428" y="24313"/>
                        </a:cubicBezTo>
                        <a:lnTo>
                          <a:pt x="0" y="21600"/>
                        </a:lnTo>
                        <a:close/>
                      </a:path>
                    </a:pathLst>
                  </a:custGeom>
                  <a:noFill/>
                  <a:ln w="12700" cap="rnd">
                    <a:solidFill>
                      <a:schemeClr val="tx1"/>
                    </a:solidFill>
                    <a:round/>
                    <a:headEnd/>
                    <a:tailEnd/>
                  </a:ln>
                  <a:effectLst/>
                </p:spPr>
                <p:txBody>
                  <a:bodyPr wrap="none" anchor="ctr"/>
                  <a:lstStyle/>
                  <a:p>
                    <a:endParaRPr lang="en-US"/>
                  </a:p>
                </p:txBody>
              </p:sp>
              <p:sp>
                <p:nvSpPr>
                  <p:cNvPr id="2101" name="Arc 53"/>
                  <p:cNvSpPr>
                    <a:spLocks/>
                  </p:cNvSpPr>
                  <p:nvPr/>
                </p:nvSpPr>
                <p:spPr bwMode="auto">
                  <a:xfrm>
                    <a:off x="943" y="3330"/>
                    <a:ext cx="20" cy="29"/>
                  </a:xfrm>
                  <a:custGeom>
                    <a:avLst/>
                    <a:gdLst>
                      <a:gd name="G0" fmla="+- 1084 0 0"/>
                      <a:gd name="G1" fmla="+- 21600 0 0"/>
                      <a:gd name="G2" fmla="+- 21600 0 0"/>
                      <a:gd name="T0" fmla="*/ 0 w 22684"/>
                      <a:gd name="T1" fmla="*/ 27 h 25362"/>
                      <a:gd name="T2" fmla="*/ 22354 w 22684"/>
                      <a:gd name="T3" fmla="*/ 25362 h 25362"/>
                      <a:gd name="T4" fmla="*/ 1084 w 22684"/>
                      <a:gd name="T5" fmla="*/ 21600 h 25362"/>
                    </a:gdLst>
                    <a:ahLst/>
                    <a:cxnLst>
                      <a:cxn ang="0">
                        <a:pos x="T0" y="T1"/>
                      </a:cxn>
                      <a:cxn ang="0">
                        <a:pos x="T2" y="T3"/>
                      </a:cxn>
                      <a:cxn ang="0">
                        <a:pos x="T4" y="T5"/>
                      </a:cxn>
                    </a:cxnLst>
                    <a:rect l="0" t="0" r="r" b="b"/>
                    <a:pathLst>
                      <a:path w="22684" h="25362" fill="none" extrusionOk="0">
                        <a:moveTo>
                          <a:pt x="0" y="27"/>
                        </a:moveTo>
                        <a:cubicBezTo>
                          <a:pt x="361" y="9"/>
                          <a:pt x="722" y="-1"/>
                          <a:pt x="1084" y="0"/>
                        </a:cubicBezTo>
                        <a:cubicBezTo>
                          <a:pt x="13013" y="0"/>
                          <a:pt x="22684" y="9670"/>
                          <a:pt x="22684" y="21600"/>
                        </a:cubicBezTo>
                        <a:cubicBezTo>
                          <a:pt x="22684" y="22861"/>
                          <a:pt x="22573" y="24120"/>
                          <a:pt x="22353" y="25361"/>
                        </a:cubicBezTo>
                      </a:path>
                      <a:path w="22684" h="25362" stroke="0" extrusionOk="0">
                        <a:moveTo>
                          <a:pt x="0" y="27"/>
                        </a:moveTo>
                        <a:cubicBezTo>
                          <a:pt x="361" y="9"/>
                          <a:pt x="722" y="-1"/>
                          <a:pt x="1084" y="0"/>
                        </a:cubicBezTo>
                        <a:cubicBezTo>
                          <a:pt x="13013" y="0"/>
                          <a:pt x="22684" y="9670"/>
                          <a:pt x="22684" y="21600"/>
                        </a:cubicBezTo>
                        <a:cubicBezTo>
                          <a:pt x="22684" y="22861"/>
                          <a:pt x="22573" y="24120"/>
                          <a:pt x="22353" y="25361"/>
                        </a:cubicBezTo>
                        <a:lnTo>
                          <a:pt x="1084" y="21600"/>
                        </a:lnTo>
                        <a:close/>
                      </a:path>
                    </a:pathLst>
                  </a:custGeom>
                  <a:noFill/>
                  <a:ln w="12700" cap="rnd">
                    <a:solidFill>
                      <a:schemeClr val="tx1"/>
                    </a:solidFill>
                    <a:round/>
                    <a:headEnd/>
                    <a:tailEnd/>
                  </a:ln>
                  <a:effectLst/>
                </p:spPr>
                <p:txBody>
                  <a:bodyPr wrap="none" anchor="ctr"/>
                  <a:lstStyle/>
                  <a:p>
                    <a:endParaRPr lang="en-US"/>
                  </a:p>
                </p:txBody>
              </p:sp>
              <p:sp>
                <p:nvSpPr>
                  <p:cNvPr id="2102" name="Arc 54"/>
                  <p:cNvSpPr>
                    <a:spLocks/>
                  </p:cNvSpPr>
                  <p:nvPr/>
                </p:nvSpPr>
                <p:spPr bwMode="auto">
                  <a:xfrm>
                    <a:off x="925" y="3337"/>
                    <a:ext cx="19" cy="29"/>
                  </a:xfrm>
                  <a:custGeom>
                    <a:avLst/>
                    <a:gdLst>
                      <a:gd name="G0" fmla="+- 0 0 0"/>
                      <a:gd name="G1" fmla="+- 21600 0 0"/>
                      <a:gd name="G2" fmla="+- 21600 0 0"/>
                      <a:gd name="T0" fmla="*/ 0 w 21600"/>
                      <a:gd name="T1" fmla="*/ 0 h 25268"/>
                      <a:gd name="T2" fmla="*/ 21286 w 21600"/>
                      <a:gd name="T3" fmla="*/ 25268 h 25268"/>
                      <a:gd name="T4" fmla="*/ 0 w 21600"/>
                      <a:gd name="T5" fmla="*/ 21600 h 25268"/>
                    </a:gdLst>
                    <a:ahLst/>
                    <a:cxnLst>
                      <a:cxn ang="0">
                        <a:pos x="T0" y="T1"/>
                      </a:cxn>
                      <a:cxn ang="0">
                        <a:pos x="T2" y="T3"/>
                      </a:cxn>
                      <a:cxn ang="0">
                        <a:pos x="T4" y="T5"/>
                      </a:cxn>
                    </a:cxnLst>
                    <a:rect l="0" t="0" r="r" b="b"/>
                    <a:pathLst>
                      <a:path w="21600" h="25268" fill="none" extrusionOk="0">
                        <a:moveTo>
                          <a:pt x="-1" y="0"/>
                        </a:moveTo>
                        <a:cubicBezTo>
                          <a:pt x="11929" y="0"/>
                          <a:pt x="21600" y="9670"/>
                          <a:pt x="21600" y="21600"/>
                        </a:cubicBezTo>
                        <a:cubicBezTo>
                          <a:pt x="21600" y="22829"/>
                          <a:pt x="21495" y="24056"/>
                          <a:pt x="21286" y="25268"/>
                        </a:cubicBezTo>
                      </a:path>
                      <a:path w="21600" h="25268" stroke="0" extrusionOk="0">
                        <a:moveTo>
                          <a:pt x="-1" y="0"/>
                        </a:moveTo>
                        <a:cubicBezTo>
                          <a:pt x="11929" y="0"/>
                          <a:pt x="21600" y="9670"/>
                          <a:pt x="21600" y="21600"/>
                        </a:cubicBezTo>
                        <a:cubicBezTo>
                          <a:pt x="21600" y="22829"/>
                          <a:pt x="21495" y="24056"/>
                          <a:pt x="21286" y="25268"/>
                        </a:cubicBezTo>
                        <a:lnTo>
                          <a:pt x="0" y="21600"/>
                        </a:lnTo>
                        <a:close/>
                      </a:path>
                    </a:pathLst>
                  </a:custGeom>
                  <a:noFill/>
                  <a:ln w="12700" cap="rnd">
                    <a:solidFill>
                      <a:schemeClr val="tx1"/>
                    </a:solidFill>
                    <a:round/>
                    <a:headEnd/>
                    <a:tailEnd/>
                  </a:ln>
                  <a:effectLst/>
                </p:spPr>
                <p:txBody>
                  <a:bodyPr wrap="none" anchor="ctr"/>
                  <a:lstStyle/>
                  <a:p>
                    <a:endParaRPr lang="en-US"/>
                  </a:p>
                </p:txBody>
              </p:sp>
            </p:grpSp>
            <p:grpSp>
              <p:nvGrpSpPr>
                <p:cNvPr id="2103" name="Group 55"/>
                <p:cNvGrpSpPr>
                  <a:grpSpLocks/>
                </p:cNvGrpSpPr>
                <p:nvPr/>
              </p:nvGrpSpPr>
              <p:grpSpPr bwMode="auto">
                <a:xfrm>
                  <a:off x="1039" y="3316"/>
                  <a:ext cx="119" cy="64"/>
                  <a:chOff x="1039" y="3316"/>
                  <a:chExt cx="119" cy="64"/>
                </a:xfrm>
              </p:grpSpPr>
              <p:sp>
                <p:nvSpPr>
                  <p:cNvPr id="2104" name="Arc 56"/>
                  <p:cNvSpPr>
                    <a:spLocks/>
                  </p:cNvSpPr>
                  <p:nvPr/>
                </p:nvSpPr>
                <p:spPr bwMode="auto">
                  <a:xfrm>
                    <a:off x="1039" y="3316"/>
                    <a:ext cx="32" cy="15"/>
                  </a:xfrm>
                  <a:custGeom>
                    <a:avLst/>
                    <a:gdLst>
                      <a:gd name="G0" fmla="+- 21552 0 0"/>
                      <a:gd name="G1" fmla="+- 21600 0 0"/>
                      <a:gd name="G2" fmla="+- 21600 0 0"/>
                      <a:gd name="T0" fmla="*/ 0 w 36287"/>
                      <a:gd name="T1" fmla="*/ 20163 h 21600"/>
                      <a:gd name="T2" fmla="*/ 36287 w 36287"/>
                      <a:gd name="T3" fmla="*/ 5807 h 21600"/>
                      <a:gd name="T4" fmla="*/ 21552 w 36287"/>
                      <a:gd name="T5" fmla="*/ 21600 h 21600"/>
                    </a:gdLst>
                    <a:ahLst/>
                    <a:cxnLst>
                      <a:cxn ang="0">
                        <a:pos x="T0" y="T1"/>
                      </a:cxn>
                      <a:cxn ang="0">
                        <a:pos x="T2" y="T3"/>
                      </a:cxn>
                      <a:cxn ang="0">
                        <a:pos x="T4" y="T5"/>
                      </a:cxn>
                    </a:cxnLst>
                    <a:rect l="0" t="0" r="r" b="b"/>
                    <a:pathLst>
                      <a:path w="36287" h="21600" fill="none" extrusionOk="0">
                        <a:moveTo>
                          <a:pt x="-1" y="20162"/>
                        </a:moveTo>
                        <a:cubicBezTo>
                          <a:pt x="756" y="8816"/>
                          <a:pt x="10180" y="-1"/>
                          <a:pt x="21552" y="0"/>
                        </a:cubicBezTo>
                        <a:cubicBezTo>
                          <a:pt x="27021" y="0"/>
                          <a:pt x="32287" y="2075"/>
                          <a:pt x="36287" y="5806"/>
                        </a:cubicBezTo>
                      </a:path>
                      <a:path w="36287" h="21600" stroke="0" extrusionOk="0">
                        <a:moveTo>
                          <a:pt x="-1" y="20162"/>
                        </a:moveTo>
                        <a:cubicBezTo>
                          <a:pt x="756" y="8816"/>
                          <a:pt x="10180" y="-1"/>
                          <a:pt x="21552" y="0"/>
                        </a:cubicBezTo>
                        <a:cubicBezTo>
                          <a:pt x="27021" y="0"/>
                          <a:pt x="32287" y="2075"/>
                          <a:pt x="36287" y="5806"/>
                        </a:cubicBezTo>
                        <a:lnTo>
                          <a:pt x="21552" y="21600"/>
                        </a:lnTo>
                        <a:close/>
                      </a:path>
                    </a:pathLst>
                  </a:custGeom>
                  <a:noFill/>
                  <a:ln w="12700" cap="rnd">
                    <a:solidFill>
                      <a:schemeClr val="tx1"/>
                    </a:solidFill>
                    <a:round/>
                    <a:headEnd/>
                    <a:tailEnd/>
                  </a:ln>
                  <a:effectLst/>
                </p:spPr>
                <p:txBody>
                  <a:bodyPr wrap="none" anchor="ctr"/>
                  <a:lstStyle/>
                  <a:p>
                    <a:endParaRPr lang="en-US"/>
                  </a:p>
                </p:txBody>
              </p:sp>
              <p:sp>
                <p:nvSpPr>
                  <p:cNvPr id="2105" name="Arc 57"/>
                  <p:cNvSpPr>
                    <a:spLocks/>
                  </p:cNvSpPr>
                  <p:nvPr/>
                </p:nvSpPr>
                <p:spPr bwMode="auto">
                  <a:xfrm>
                    <a:off x="1055" y="3331"/>
                    <a:ext cx="37" cy="15"/>
                  </a:xfrm>
                  <a:custGeom>
                    <a:avLst/>
                    <a:gdLst>
                      <a:gd name="G0" fmla="+- 21549 0 0"/>
                      <a:gd name="G1" fmla="+- 21600 0 0"/>
                      <a:gd name="G2" fmla="+- 21600 0 0"/>
                      <a:gd name="T0" fmla="*/ 0 w 34347"/>
                      <a:gd name="T1" fmla="*/ 20114 h 21600"/>
                      <a:gd name="T2" fmla="*/ 34347 w 34347"/>
                      <a:gd name="T3" fmla="*/ 4200 h 21600"/>
                      <a:gd name="T4" fmla="*/ 21549 w 34347"/>
                      <a:gd name="T5" fmla="*/ 21600 h 21600"/>
                    </a:gdLst>
                    <a:ahLst/>
                    <a:cxnLst>
                      <a:cxn ang="0">
                        <a:pos x="T0" y="T1"/>
                      </a:cxn>
                      <a:cxn ang="0">
                        <a:pos x="T2" y="T3"/>
                      </a:cxn>
                      <a:cxn ang="0">
                        <a:pos x="T4" y="T5"/>
                      </a:cxn>
                    </a:cxnLst>
                    <a:rect l="0" t="0" r="r" b="b"/>
                    <a:pathLst>
                      <a:path w="34347" h="21600" fill="none" extrusionOk="0">
                        <a:moveTo>
                          <a:pt x="0" y="20114"/>
                        </a:moveTo>
                        <a:cubicBezTo>
                          <a:pt x="781" y="8788"/>
                          <a:pt x="10196" y="-1"/>
                          <a:pt x="21549" y="0"/>
                        </a:cubicBezTo>
                        <a:cubicBezTo>
                          <a:pt x="26153" y="0"/>
                          <a:pt x="30637" y="1471"/>
                          <a:pt x="34347" y="4199"/>
                        </a:cubicBezTo>
                      </a:path>
                      <a:path w="34347" h="21600" stroke="0" extrusionOk="0">
                        <a:moveTo>
                          <a:pt x="0" y="20114"/>
                        </a:moveTo>
                        <a:cubicBezTo>
                          <a:pt x="781" y="8788"/>
                          <a:pt x="10196" y="-1"/>
                          <a:pt x="21549" y="0"/>
                        </a:cubicBezTo>
                        <a:cubicBezTo>
                          <a:pt x="26153" y="0"/>
                          <a:pt x="30637" y="1471"/>
                          <a:pt x="34347" y="4199"/>
                        </a:cubicBezTo>
                        <a:lnTo>
                          <a:pt x="21549" y="21600"/>
                        </a:lnTo>
                        <a:close/>
                      </a:path>
                    </a:pathLst>
                  </a:custGeom>
                  <a:noFill/>
                  <a:ln w="12700" cap="rnd">
                    <a:solidFill>
                      <a:schemeClr val="tx1"/>
                    </a:solidFill>
                    <a:round/>
                    <a:headEnd/>
                    <a:tailEnd/>
                  </a:ln>
                  <a:effectLst/>
                </p:spPr>
                <p:txBody>
                  <a:bodyPr wrap="none" anchor="ctr"/>
                  <a:lstStyle/>
                  <a:p>
                    <a:endParaRPr lang="en-US"/>
                  </a:p>
                </p:txBody>
              </p:sp>
              <p:sp>
                <p:nvSpPr>
                  <p:cNvPr id="2106" name="Arc 58"/>
                  <p:cNvSpPr>
                    <a:spLocks/>
                  </p:cNvSpPr>
                  <p:nvPr/>
                </p:nvSpPr>
                <p:spPr bwMode="auto">
                  <a:xfrm>
                    <a:off x="1077" y="3343"/>
                    <a:ext cx="44" cy="23"/>
                  </a:xfrm>
                  <a:custGeom>
                    <a:avLst/>
                    <a:gdLst>
                      <a:gd name="G0" fmla="+- 21416 0 0"/>
                      <a:gd name="G1" fmla="+- 21600 0 0"/>
                      <a:gd name="G2" fmla="+- 21600 0 0"/>
                      <a:gd name="T0" fmla="*/ 0 w 30151"/>
                      <a:gd name="T1" fmla="*/ 18789 h 21600"/>
                      <a:gd name="T2" fmla="*/ 30151 w 30151"/>
                      <a:gd name="T3" fmla="*/ 1845 h 21600"/>
                      <a:gd name="T4" fmla="*/ 21416 w 30151"/>
                      <a:gd name="T5" fmla="*/ 21600 h 21600"/>
                    </a:gdLst>
                    <a:ahLst/>
                    <a:cxnLst>
                      <a:cxn ang="0">
                        <a:pos x="T0" y="T1"/>
                      </a:cxn>
                      <a:cxn ang="0">
                        <a:pos x="T2" y="T3"/>
                      </a:cxn>
                      <a:cxn ang="0">
                        <a:pos x="T4" y="T5"/>
                      </a:cxn>
                    </a:cxnLst>
                    <a:rect l="0" t="0" r="r" b="b"/>
                    <a:pathLst>
                      <a:path w="30151" h="21600" fill="none" extrusionOk="0">
                        <a:moveTo>
                          <a:pt x="-1" y="18788"/>
                        </a:moveTo>
                        <a:cubicBezTo>
                          <a:pt x="1410" y="8038"/>
                          <a:pt x="10573" y="-1"/>
                          <a:pt x="21416" y="0"/>
                        </a:cubicBezTo>
                        <a:cubicBezTo>
                          <a:pt x="24424" y="0"/>
                          <a:pt x="27399" y="628"/>
                          <a:pt x="30150" y="1845"/>
                        </a:cubicBezTo>
                      </a:path>
                      <a:path w="30151" h="21600" stroke="0" extrusionOk="0">
                        <a:moveTo>
                          <a:pt x="-1" y="18788"/>
                        </a:moveTo>
                        <a:cubicBezTo>
                          <a:pt x="1410" y="8038"/>
                          <a:pt x="10573" y="-1"/>
                          <a:pt x="21416" y="0"/>
                        </a:cubicBezTo>
                        <a:cubicBezTo>
                          <a:pt x="24424" y="0"/>
                          <a:pt x="27399" y="628"/>
                          <a:pt x="30150" y="1845"/>
                        </a:cubicBezTo>
                        <a:lnTo>
                          <a:pt x="21416" y="21600"/>
                        </a:lnTo>
                        <a:close/>
                      </a:path>
                    </a:pathLst>
                  </a:custGeom>
                  <a:noFill/>
                  <a:ln w="12700" cap="rnd">
                    <a:solidFill>
                      <a:schemeClr val="tx1"/>
                    </a:solidFill>
                    <a:round/>
                    <a:headEnd/>
                    <a:tailEnd/>
                  </a:ln>
                  <a:effectLst/>
                </p:spPr>
                <p:txBody>
                  <a:bodyPr wrap="none" anchor="ctr"/>
                  <a:lstStyle/>
                  <a:p>
                    <a:endParaRPr lang="en-US"/>
                  </a:p>
                </p:txBody>
              </p:sp>
              <p:sp>
                <p:nvSpPr>
                  <p:cNvPr id="2107" name="Arc 59"/>
                  <p:cNvSpPr>
                    <a:spLocks/>
                  </p:cNvSpPr>
                  <p:nvPr/>
                </p:nvSpPr>
                <p:spPr bwMode="auto">
                  <a:xfrm>
                    <a:off x="1106" y="3351"/>
                    <a:ext cx="52" cy="29"/>
                  </a:xfrm>
                  <a:custGeom>
                    <a:avLst/>
                    <a:gdLst>
                      <a:gd name="G0" fmla="+- 21397 0 0"/>
                      <a:gd name="G1" fmla="+- 21600 0 0"/>
                      <a:gd name="G2" fmla="+- 21600 0 0"/>
                      <a:gd name="T0" fmla="*/ 0 w 29828"/>
                      <a:gd name="T1" fmla="*/ 18649 h 21600"/>
                      <a:gd name="T2" fmla="*/ 29828 w 29828"/>
                      <a:gd name="T3" fmla="*/ 1714 h 21600"/>
                      <a:gd name="T4" fmla="*/ 21397 w 29828"/>
                      <a:gd name="T5" fmla="*/ 21600 h 21600"/>
                    </a:gdLst>
                    <a:ahLst/>
                    <a:cxnLst>
                      <a:cxn ang="0">
                        <a:pos x="T0" y="T1"/>
                      </a:cxn>
                      <a:cxn ang="0">
                        <a:pos x="T2" y="T3"/>
                      </a:cxn>
                      <a:cxn ang="0">
                        <a:pos x="T4" y="T5"/>
                      </a:cxn>
                    </a:cxnLst>
                    <a:rect l="0" t="0" r="r" b="b"/>
                    <a:pathLst>
                      <a:path w="29828" h="21600" fill="none" extrusionOk="0">
                        <a:moveTo>
                          <a:pt x="-1" y="18648"/>
                        </a:moveTo>
                        <a:cubicBezTo>
                          <a:pt x="1473" y="7961"/>
                          <a:pt x="10607" y="-1"/>
                          <a:pt x="21397" y="0"/>
                        </a:cubicBezTo>
                        <a:cubicBezTo>
                          <a:pt x="24293" y="0"/>
                          <a:pt x="27161" y="582"/>
                          <a:pt x="29828" y="1713"/>
                        </a:cubicBezTo>
                      </a:path>
                      <a:path w="29828" h="21600" stroke="0" extrusionOk="0">
                        <a:moveTo>
                          <a:pt x="-1" y="18648"/>
                        </a:moveTo>
                        <a:cubicBezTo>
                          <a:pt x="1473" y="7961"/>
                          <a:pt x="10607" y="-1"/>
                          <a:pt x="21397" y="0"/>
                        </a:cubicBezTo>
                        <a:cubicBezTo>
                          <a:pt x="24293" y="0"/>
                          <a:pt x="27161" y="582"/>
                          <a:pt x="29828" y="1713"/>
                        </a:cubicBezTo>
                        <a:lnTo>
                          <a:pt x="21397" y="21600"/>
                        </a:lnTo>
                        <a:close/>
                      </a:path>
                    </a:pathLst>
                  </a:custGeom>
                  <a:noFill/>
                  <a:ln w="12700" cap="rnd">
                    <a:solidFill>
                      <a:schemeClr val="tx1"/>
                    </a:solidFill>
                    <a:round/>
                    <a:headEnd/>
                    <a:tailEnd/>
                  </a:ln>
                  <a:effectLst/>
                </p:spPr>
                <p:txBody>
                  <a:bodyPr wrap="none" anchor="ctr"/>
                  <a:lstStyle/>
                  <a:p>
                    <a:endParaRPr lang="en-US"/>
                  </a:p>
                </p:txBody>
              </p:sp>
            </p:grpSp>
          </p:grpSp>
        </p:grpSp>
      </p:grpSp>
      <p:sp>
        <p:nvSpPr>
          <p:cNvPr id="2108" name="Text Box 60"/>
          <p:cNvSpPr txBox="1">
            <a:spLocks noChangeArrowheads="1"/>
          </p:cNvSpPr>
          <p:nvPr/>
        </p:nvSpPr>
        <p:spPr bwMode="auto">
          <a:xfrm>
            <a:off x="6400800" y="5638800"/>
            <a:ext cx="762000" cy="457200"/>
          </a:xfrm>
          <a:prstGeom prst="rect">
            <a:avLst/>
          </a:prstGeom>
          <a:noFill/>
          <a:ln w="9525">
            <a:noFill/>
            <a:miter lim="800000"/>
            <a:headEnd/>
            <a:tailEnd/>
          </a:ln>
          <a:effectLst/>
        </p:spPr>
        <p:txBody>
          <a:bodyPr>
            <a:spAutoFit/>
          </a:bodyPr>
          <a:lstStyle/>
          <a:p>
            <a:pPr>
              <a:spcBef>
                <a:spcPct val="50000"/>
              </a:spcBef>
            </a:pPr>
            <a:endParaRPr lang="en-US"/>
          </a:p>
        </p:txBody>
      </p:sp>
      <p:grpSp>
        <p:nvGrpSpPr>
          <p:cNvPr id="2109" name="Group 61"/>
          <p:cNvGrpSpPr>
            <a:grpSpLocks/>
          </p:cNvGrpSpPr>
          <p:nvPr/>
        </p:nvGrpSpPr>
        <p:grpSpPr bwMode="auto">
          <a:xfrm>
            <a:off x="7010400" y="4800600"/>
            <a:ext cx="1795463" cy="1712913"/>
            <a:chOff x="4971" y="3129"/>
            <a:chExt cx="1131" cy="1079"/>
          </a:xfrm>
        </p:grpSpPr>
        <p:grpSp>
          <p:nvGrpSpPr>
            <p:cNvPr id="2110" name="Group 62"/>
            <p:cNvGrpSpPr>
              <a:grpSpLocks/>
            </p:cNvGrpSpPr>
            <p:nvPr/>
          </p:nvGrpSpPr>
          <p:grpSpPr bwMode="auto">
            <a:xfrm>
              <a:off x="4971" y="3129"/>
              <a:ext cx="919" cy="232"/>
              <a:chOff x="4971" y="3129"/>
              <a:chExt cx="919" cy="232"/>
            </a:xfrm>
          </p:grpSpPr>
          <p:grpSp>
            <p:nvGrpSpPr>
              <p:cNvPr id="2111" name="Group 63"/>
              <p:cNvGrpSpPr>
                <a:grpSpLocks/>
              </p:cNvGrpSpPr>
              <p:nvPr/>
            </p:nvGrpSpPr>
            <p:grpSpPr bwMode="auto">
              <a:xfrm>
                <a:off x="5690" y="3162"/>
                <a:ext cx="200" cy="199"/>
                <a:chOff x="5690" y="3162"/>
                <a:chExt cx="200" cy="199"/>
              </a:xfrm>
            </p:grpSpPr>
            <p:grpSp>
              <p:nvGrpSpPr>
                <p:cNvPr id="2112" name="Group 64"/>
                <p:cNvGrpSpPr>
                  <a:grpSpLocks/>
                </p:cNvGrpSpPr>
                <p:nvPr/>
              </p:nvGrpSpPr>
              <p:grpSpPr bwMode="auto">
                <a:xfrm>
                  <a:off x="5690" y="3162"/>
                  <a:ext cx="144" cy="124"/>
                  <a:chOff x="5690" y="3162"/>
                  <a:chExt cx="144" cy="124"/>
                </a:xfrm>
              </p:grpSpPr>
              <p:sp>
                <p:nvSpPr>
                  <p:cNvPr id="2113" name="Freeform 65"/>
                  <p:cNvSpPr>
                    <a:spLocks/>
                  </p:cNvSpPr>
                  <p:nvPr/>
                </p:nvSpPr>
                <p:spPr bwMode="auto">
                  <a:xfrm>
                    <a:off x="5690" y="3171"/>
                    <a:ext cx="129" cy="105"/>
                  </a:xfrm>
                  <a:custGeom>
                    <a:avLst/>
                    <a:gdLst/>
                    <a:ahLst/>
                    <a:cxnLst>
                      <a:cxn ang="0">
                        <a:pos x="0" y="104"/>
                      </a:cxn>
                      <a:cxn ang="0">
                        <a:pos x="12" y="85"/>
                      </a:cxn>
                      <a:cxn ang="0">
                        <a:pos x="24" y="69"/>
                      </a:cxn>
                      <a:cxn ang="0">
                        <a:pos x="38" y="52"/>
                      </a:cxn>
                      <a:cxn ang="0">
                        <a:pos x="53" y="36"/>
                      </a:cxn>
                      <a:cxn ang="0">
                        <a:pos x="70" y="24"/>
                      </a:cxn>
                      <a:cxn ang="0">
                        <a:pos x="85" y="15"/>
                      </a:cxn>
                      <a:cxn ang="0">
                        <a:pos x="97" y="8"/>
                      </a:cxn>
                      <a:cxn ang="0">
                        <a:pos x="110" y="4"/>
                      </a:cxn>
                      <a:cxn ang="0">
                        <a:pos x="128" y="0"/>
                      </a:cxn>
                    </a:cxnLst>
                    <a:rect l="0" t="0" r="r" b="b"/>
                    <a:pathLst>
                      <a:path w="129" h="105">
                        <a:moveTo>
                          <a:pt x="0" y="104"/>
                        </a:moveTo>
                        <a:lnTo>
                          <a:pt x="12" y="85"/>
                        </a:lnTo>
                        <a:lnTo>
                          <a:pt x="24" y="69"/>
                        </a:lnTo>
                        <a:lnTo>
                          <a:pt x="38" y="52"/>
                        </a:lnTo>
                        <a:lnTo>
                          <a:pt x="53" y="36"/>
                        </a:lnTo>
                        <a:lnTo>
                          <a:pt x="70" y="24"/>
                        </a:lnTo>
                        <a:lnTo>
                          <a:pt x="85" y="15"/>
                        </a:lnTo>
                        <a:lnTo>
                          <a:pt x="97" y="8"/>
                        </a:lnTo>
                        <a:lnTo>
                          <a:pt x="110" y="4"/>
                        </a:lnTo>
                        <a:lnTo>
                          <a:pt x="128" y="0"/>
                        </a:lnTo>
                      </a:path>
                    </a:pathLst>
                  </a:custGeom>
                  <a:noFill/>
                  <a:ln w="76200" cap="rnd" cmpd="sng">
                    <a:solidFill>
                      <a:srgbClr val="600060"/>
                    </a:solidFill>
                    <a:prstDash val="solid"/>
                    <a:round/>
                    <a:headEnd type="none" w="med" len="med"/>
                    <a:tailEnd type="none" w="med" len="med"/>
                  </a:ln>
                  <a:effectLst/>
                </p:spPr>
                <p:txBody>
                  <a:bodyPr/>
                  <a:lstStyle/>
                  <a:p>
                    <a:endParaRPr lang="en-US"/>
                  </a:p>
                </p:txBody>
              </p:sp>
              <p:sp>
                <p:nvSpPr>
                  <p:cNvPr id="2114" name="Freeform 66"/>
                  <p:cNvSpPr>
                    <a:spLocks/>
                  </p:cNvSpPr>
                  <p:nvPr/>
                </p:nvSpPr>
                <p:spPr bwMode="auto">
                  <a:xfrm>
                    <a:off x="5708" y="3182"/>
                    <a:ext cx="126" cy="104"/>
                  </a:xfrm>
                  <a:custGeom>
                    <a:avLst/>
                    <a:gdLst/>
                    <a:ahLst/>
                    <a:cxnLst>
                      <a:cxn ang="0">
                        <a:pos x="0" y="103"/>
                      </a:cxn>
                      <a:cxn ang="0">
                        <a:pos x="11" y="85"/>
                      </a:cxn>
                      <a:cxn ang="0">
                        <a:pos x="23" y="69"/>
                      </a:cxn>
                      <a:cxn ang="0">
                        <a:pos x="37" y="52"/>
                      </a:cxn>
                      <a:cxn ang="0">
                        <a:pos x="52" y="36"/>
                      </a:cxn>
                      <a:cxn ang="0">
                        <a:pos x="69" y="23"/>
                      </a:cxn>
                      <a:cxn ang="0">
                        <a:pos x="84" y="14"/>
                      </a:cxn>
                      <a:cxn ang="0">
                        <a:pos x="100" y="8"/>
                      </a:cxn>
                      <a:cxn ang="0">
                        <a:pos x="114" y="2"/>
                      </a:cxn>
                      <a:cxn ang="0">
                        <a:pos x="125" y="0"/>
                      </a:cxn>
                    </a:cxnLst>
                    <a:rect l="0" t="0" r="r" b="b"/>
                    <a:pathLst>
                      <a:path w="126" h="104">
                        <a:moveTo>
                          <a:pt x="0" y="103"/>
                        </a:moveTo>
                        <a:lnTo>
                          <a:pt x="11" y="85"/>
                        </a:lnTo>
                        <a:lnTo>
                          <a:pt x="23" y="69"/>
                        </a:lnTo>
                        <a:lnTo>
                          <a:pt x="37" y="52"/>
                        </a:lnTo>
                        <a:lnTo>
                          <a:pt x="52" y="36"/>
                        </a:lnTo>
                        <a:lnTo>
                          <a:pt x="69" y="23"/>
                        </a:lnTo>
                        <a:lnTo>
                          <a:pt x="84" y="14"/>
                        </a:lnTo>
                        <a:lnTo>
                          <a:pt x="100" y="8"/>
                        </a:lnTo>
                        <a:lnTo>
                          <a:pt x="114" y="2"/>
                        </a:lnTo>
                        <a:lnTo>
                          <a:pt x="125" y="0"/>
                        </a:lnTo>
                      </a:path>
                    </a:pathLst>
                  </a:custGeom>
                  <a:noFill/>
                  <a:ln w="25400" cap="rnd" cmpd="sng">
                    <a:solidFill>
                      <a:srgbClr val="400040"/>
                    </a:solidFill>
                    <a:prstDash val="solid"/>
                    <a:round/>
                    <a:headEnd type="none" w="med" len="med"/>
                    <a:tailEnd type="none" w="med" len="med"/>
                  </a:ln>
                  <a:effectLst/>
                </p:spPr>
                <p:txBody>
                  <a:bodyPr/>
                  <a:lstStyle/>
                  <a:p>
                    <a:endParaRPr lang="en-US"/>
                  </a:p>
                </p:txBody>
              </p:sp>
              <p:sp>
                <p:nvSpPr>
                  <p:cNvPr id="2115" name="Freeform 67"/>
                  <p:cNvSpPr>
                    <a:spLocks/>
                  </p:cNvSpPr>
                  <p:nvPr/>
                </p:nvSpPr>
                <p:spPr bwMode="auto">
                  <a:xfrm>
                    <a:off x="5690" y="3162"/>
                    <a:ext cx="127" cy="104"/>
                  </a:xfrm>
                  <a:custGeom>
                    <a:avLst/>
                    <a:gdLst/>
                    <a:ahLst/>
                    <a:cxnLst>
                      <a:cxn ang="0">
                        <a:pos x="0" y="103"/>
                      </a:cxn>
                      <a:cxn ang="0">
                        <a:pos x="12" y="84"/>
                      </a:cxn>
                      <a:cxn ang="0">
                        <a:pos x="24" y="68"/>
                      </a:cxn>
                      <a:cxn ang="0">
                        <a:pos x="38" y="51"/>
                      </a:cxn>
                      <a:cxn ang="0">
                        <a:pos x="53" y="35"/>
                      </a:cxn>
                      <a:cxn ang="0">
                        <a:pos x="70" y="23"/>
                      </a:cxn>
                      <a:cxn ang="0">
                        <a:pos x="85" y="14"/>
                      </a:cxn>
                      <a:cxn ang="0">
                        <a:pos x="101" y="7"/>
                      </a:cxn>
                      <a:cxn ang="0">
                        <a:pos x="115" y="2"/>
                      </a:cxn>
                      <a:cxn ang="0">
                        <a:pos x="126" y="0"/>
                      </a:cxn>
                    </a:cxnLst>
                    <a:rect l="0" t="0" r="r" b="b"/>
                    <a:pathLst>
                      <a:path w="127" h="104">
                        <a:moveTo>
                          <a:pt x="0" y="103"/>
                        </a:moveTo>
                        <a:lnTo>
                          <a:pt x="12" y="84"/>
                        </a:lnTo>
                        <a:lnTo>
                          <a:pt x="24" y="68"/>
                        </a:lnTo>
                        <a:lnTo>
                          <a:pt x="38" y="51"/>
                        </a:lnTo>
                        <a:lnTo>
                          <a:pt x="53" y="35"/>
                        </a:lnTo>
                        <a:lnTo>
                          <a:pt x="70" y="23"/>
                        </a:lnTo>
                        <a:lnTo>
                          <a:pt x="85" y="14"/>
                        </a:lnTo>
                        <a:lnTo>
                          <a:pt x="101" y="7"/>
                        </a:lnTo>
                        <a:lnTo>
                          <a:pt x="115" y="2"/>
                        </a:lnTo>
                        <a:lnTo>
                          <a:pt x="126" y="0"/>
                        </a:lnTo>
                      </a:path>
                    </a:pathLst>
                  </a:custGeom>
                  <a:noFill/>
                  <a:ln w="12700" cap="rnd" cmpd="sng">
                    <a:solidFill>
                      <a:srgbClr val="A000A0"/>
                    </a:solidFill>
                    <a:prstDash val="solid"/>
                    <a:round/>
                    <a:headEnd type="none" w="med" len="med"/>
                    <a:tailEnd type="none" w="med" len="med"/>
                  </a:ln>
                  <a:effectLst/>
                </p:spPr>
                <p:txBody>
                  <a:bodyPr/>
                  <a:lstStyle/>
                  <a:p>
                    <a:endParaRPr lang="en-US"/>
                  </a:p>
                </p:txBody>
              </p:sp>
            </p:grpSp>
            <p:grpSp>
              <p:nvGrpSpPr>
                <p:cNvPr id="2116" name="Group 68"/>
                <p:cNvGrpSpPr>
                  <a:grpSpLocks/>
                </p:cNvGrpSpPr>
                <p:nvPr/>
              </p:nvGrpSpPr>
              <p:grpSpPr bwMode="auto">
                <a:xfrm>
                  <a:off x="5747" y="3237"/>
                  <a:ext cx="143" cy="124"/>
                  <a:chOff x="5747" y="3237"/>
                  <a:chExt cx="143" cy="124"/>
                </a:xfrm>
              </p:grpSpPr>
              <p:sp>
                <p:nvSpPr>
                  <p:cNvPr id="2117" name="Freeform 69"/>
                  <p:cNvSpPr>
                    <a:spLocks/>
                  </p:cNvSpPr>
                  <p:nvPr/>
                </p:nvSpPr>
                <p:spPr bwMode="auto">
                  <a:xfrm>
                    <a:off x="5747" y="3246"/>
                    <a:ext cx="129" cy="104"/>
                  </a:xfrm>
                  <a:custGeom>
                    <a:avLst/>
                    <a:gdLst/>
                    <a:ahLst/>
                    <a:cxnLst>
                      <a:cxn ang="0">
                        <a:pos x="0" y="103"/>
                      </a:cxn>
                      <a:cxn ang="0">
                        <a:pos x="11" y="85"/>
                      </a:cxn>
                      <a:cxn ang="0">
                        <a:pos x="23" y="69"/>
                      </a:cxn>
                      <a:cxn ang="0">
                        <a:pos x="37" y="52"/>
                      </a:cxn>
                      <a:cxn ang="0">
                        <a:pos x="52" y="37"/>
                      </a:cxn>
                      <a:cxn ang="0">
                        <a:pos x="68" y="24"/>
                      </a:cxn>
                      <a:cxn ang="0">
                        <a:pos x="83" y="15"/>
                      </a:cxn>
                      <a:cxn ang="0">
                        <a:pos x="96" y="8"/>
                      </a:cxn>
                      <a:cxn ang="0">
                        <a:pos x="108" y="4"/>
                      </a:cxn>
                      <a:cxn ang="0">
                        <a:pos x="128" y="0"/>
                      </a:cxn>
                    </a:cxnLst>
                    <a:rect l="0" t="0" r="r" b="b"/>
                    <a:pathLst>
                      <a:path w="129" h="104">
                        <a:moveTo>
                          <a:pt x="0" y="103"/>
                        </a:moveTo>
                        <a:lnTo>
                          <a:pt x="11" y="85"/>
                        </a:lnTo>
                        <a:lnTo>
                          <a:pt x="23" y="69"/>
                        </a:lnTo>
                        <a:lnTo>
                          <a:pt x="37" y="52"/>
                        </a:lnTo>
                        <a:lnTo>
                          <a:pt x="52" y="37"/>
                        </a:lnTo>
                        <a:lnTo>
                          <a:pt x="68" y="24"/>
                        </a:lnTo>
                        <a:lnTo>
                          <a:pt x="83" y="15"/>
                        </a:lnTo>
                        <a:lnTo>
                          <a:pt x="96" y="8"/>
                        </a:lnTo>
                        <a:lnTo>
                          <a:pt x="108" y="4"/>
                        </a:lnTo>
                        <a:lnTo>
                          <a:pt x="128" y="0"/>
                        </a:lnTo>
                      </a:path>
                    </a:pathLst>
                  </a:custGeom>
                  <a:noFill/>
                  <a:ln w="76200" cap="rnd" cmpd="sng">
                    <a:solidFill>
                      <a:srgbClr val="600060"/>
                    </a:solidFill>
                    <a:prstDash val="solid"/>
                    <a:round/>
                    <a:headEnd type="none" w="med" len="med"/>
                    <a:tailEnd type="none" w="med" len="med"/>
                  </a:ln>
                  <a:effectLst/>
                </p:spPr>
                <p:txBody>
                  <a:bodyPr/>
                  <a:lstStyle/>
                  <a:p>
                    <a:endParaRPr lang="en-US"/>
                  </a:p>
                </p:txBody>
              </p:sp>
              <p:sp>
                <p:nvSpPr>
                  <p:cNvPr id="2118" name="Freeform 70"/>
                  <p:cNvSpPr>
                    <a:spLocks/>
                  </p:cNvSpPr>
                  <p:nvPr/>
                </p:nvSpPr>
                <p:spPr bwMode="auto">
                  <a:xfrm>
                    <a:off x="5764" y="3257"/>
                    <a:ext cx="126" cy="104"/>
                  </a:xfrm>
                  <a:custGeom>
                    <a:avLst/>
                    <a:gdLst/>
                    <a:ahLst/>
                    <a:cxnLst>
                      <a:cxn ang="0">
                        <a:pos x="0" y="103"/>
                      </a:cxn>
                      <a:cxn ang="0">
                        <a:pos x="12" y="84"/>
                      </a:cxn>
                      <a:cxn ang="0">
                        <a:pos x="23" y="68"/>
                      </a:cxn>
                      <a:cxn ang="0">
                        <a:pos x="37" y="51"/>
                      </a:cxn>
                      <a:cxn ang="0">
                        <a:pos x="52" y="36"/>
                      </a:cxn>
                      <a:cxn ang="0">
                        <a:pos x="68" y="24"/>
                      </a:cxn>
                      <a:cxn ang="0">
                        <a:pos x="83" y="14"/>
                      </a:cxn>
                      <a:cxn ang="0">
                        <a:pos x="99" y="8"/>
                      </a:cxn>
                      <a:cxn ang="0">
                        <a:pos x="114" y="2"/>
                      </a:cxn>
                      <a:cxn ang="0">
                        <a:pos x="125" y="0"/>
                      </a:cxn>
                    </a:cxnLst>
                    <a:rect l="0" t="0" r="r" b="b"/>
                    <a:pathLst>
                      <a:path w="126" h="104">
                        <a:moveTo>
                          <a:pt x="0" y="103"/>
                        </a:moveTo>
                        <a:lnTo>
                          <a:pt x="12" y="84"/>
                        </a:lnTo>
                        <a:lnTo>
                          <a:pt x="23" y="68"/>
                        </a:lnTo>
                        <a:lnTo>
                          <a:pt x="37" y="51"/>
                        </a:lnTo>
                        <a:lnTo>
                          <a:pt x="52" y="36"/>
                        </a:lnTo>
                        <a:lnTo>
                          <a:pt x="68" y="24"/>
                        </a:lnTo>
                        <a:lnTo>
                          <a:pt x="83" y="14"/>
                        </a:lnTo>
                        <a:lnTo>
                          <a:pt x="99" y="8"/>
                        </a:lnTo>
                        <a:lnTo>
                          <a:pt x="114" y="2"/>
                        </a:lnTo>
                        <a:lnTo>
                          <a:pt x="125" y="0"/>
                        </a:lnTo>
                      </a:path>
                    </a:pathLst>
                  </a:custGeom>
                  <a:noFill/>
                  <a:ln w="25400" cap="rnd" cmpd="sng">
                    <a:solidFill>
                      <a:srgbClr val="400040"/>
                    </a:solidFill>
                    <a:prstDash val="solid"/>
                    <a:round/>
                    <a:headEnd type="none" w="med" len="med"/>
                    <a:tailEnd type="none" w="med" len="med"/>
                  </a:ln>
                  <a:effectLst/>
                </p:spPr>
                <p:txBody>
                  <a:bodyPr/>
                  <a:lstStyle/>
                  <a:p>
                    <a:endParaRPr lang="en-US"/>
                  </a:p>
                </p:txBody>
              </p:sp>
              <p:sp>
                <p:nvSpPr>
                  <p:cNvPr id="2119" name="Freeform 71"/>
                  <p:cNvSpPr>
                    <a:spLocks/>
                  </p:cNvSpPr>
                  <p:nvPr/>
                </p:nvSpPr>
                <p:spPr bwMode="auto">
                  <a:xfrm>
                    <a:off x="5747" y="3237"/>
                    <a:ext cx="126" cy="103"/>
                  </a:xfrm>
                  <a:custGeom>
                    <a:avLst/>
                    <a:gdLst/>
                    <a:ahLst/>
                    <a:cxnLst>
                      <a:cxn ang="0">
                        <a:pos x="0" y="102"/>
                      </a:cxn>
                      <a:cxn ang="0">
                        <a:pos x="11" y="84"/>
                      </a:cxn>
                      <a:cxn ang="0">
                        <a:pos x="23" y="69"/>
                      </a:cxn>
                      <a:cxn ang="0">
                        <a:pos x="37" y="51"/>
                      </a:cxn>
                      <a:cxn ang="0">
                        <a:pos x="52" y="36"/>
                      </a:cxn>
                      <a:cxn ang="0">
                        <a:pos x="68" y="23"/>
                      </a:cxn>
                      <a:cxn ang="0">
                        <a:pos x="83" y="14"/>
                      </a:cxn>
                      <a:cxn ang="0">
                        <a:pos x="99" y="7"/>
                      </a:cxn>
                      <a:cxn ang="0">
                        <a:pos x="114" y="2"/>
                      </a:cxn>
                      <a:cxn ang="0">
                        <a:pos x="125" y="0"/>
                      </a:cxn>
                    </a:cxnLst>
                    <a:rect l="0" t="0" r="r" b="b"/>
                    <a:pathLst>
                      <a:path w="126" h="103">
                        <a:moveTo>
                          <a:pt x="0" y="102"/>
                        </a:moveTo>
                        <a:lnTo>
                          <a:pt x="11" y="84"/>
                        </a:lnTo>
                        <a:lnTo>
                          <a:pt x="23" y="69"/>
                        </a:lnTo>
                        <a:lnTo>
                          <a:pt x="37" y="51"/>
                        </a:lnTo>
                        <a:lnTo>
                          <a:pt x="52" y="36"/>
                        </a:lnTo>
                        <a:lnTo>
                          <a:pt x="68" y="23"/>
                        </a:lnTo>
                        <a:lnTo>
                          <a:pt x="83" y="14"/>
                        </a:lnTo>
                        <a:lnTo>
                          <a:pt x="99" y="7"/>
                        </a:lnTo>
                        <a:lnTo>
                          <a:pt x="114" y="2"/>
                        </a:lnTo>
                        <a:lnTo>
                          <a:pt x="125" y="0"/>
                        </a:lnTo>
                      </a:path>
                    </a:pathLst>
                  </a:custGeom>
                  <a:noFill/>
                  <a:ln w="12700" cap="rnd" cmpd="sng">
                    <a:solidFill>
                      <a:srgbClr val="A000A0"/>
                    </a:solidFill>
                    <a:prstDash val="solid"/>
                    <a:round/>
                    <a:headEnd type="none" w="med" len="med"/>
                    <a:tailEnd type="none" w="med" len="med"/>
                  </a:ln>
                  <a:effectLst/>
                </p:spPr>
                <p:txBody>
                  <a:bodyPr/>
                  <a:lstStyle/>
                  <a:p>
                    <a:endParaRPr lang="en-US"/>
                  </a:p>
                </p:txBody>
              </p:sp>
            </p:grpSp>
          </p:grpSp>
          <p:grpSp>
            <p:nvGrpSpPr>
              <p:cNvPr id="2120" name="Group 72"/>
              <p:cNvGrpSpPr>
                <a:grpSpLocks/>
              </p:cNvGrpSpPr>
              <p:nvPr/>
            </p:nvGrpSpPr>
            <p:grpSpPr bwMode="auto">
              <a:xfrm>
                <a:off x="4971" y="3129"/>
                <a:ext cx="688" cy="177"/>
                <a:chOff x="4971" y="3129"/>
                <a:chExt cx="688" cy="177"/>
              </a:xfrm>
            </p:grpSpPr>
            <p:grpSp>
              <p:nvGrpSpPr>
                <p:cNvPr id="2121" name="Group 73"/>
                <p:cNvGrpSpPr>
                  <a:grpSpLocks/>
                </p:cNvGrpSpPr>
                <p:nvPr/>
              </p:nvGrpSpPr>
              <p:grpSpPr bwMode="auto">
                <a:xfrm>
                  <a:off x="5055" y="3212"/>
                  <a:ext cx="479" cy="94"/>
                  <a:chOff x="5055" y="3212"/>
                  <a:chExt cx="479" cy="94"/>
                </a:xfrm>
              </p:grpSpPr>
              <p:grpSp>
                <p:nvGrpSpPr>
                  <p:cNvPr id="2122" name="Group 74"/>
                  <p:cNvGrpSpPr>
                    <a:grpSpLocks/>
                  </p:cNvGrpSpPr>
                  <p:nvPr/>
                </p:nvGrpSpPr>
                <p:grpSpPr bwMode="auto">
                  <a:xfrm>
                    <a:off x="5073" y="3212"/>
                    <a:ext cx="461" cy="94"/>
                    <a:chOff x="5073" y="3212"/>
                    <a:chExt cx="461" cy="94"/>
                  </a:xfrm>
                </p:grpSpPr>
                <p:sp>
                  <p:nvSpPr>
                    <p:cNvPr id="2123" name="Freeform 75"/>
                    <p:cNvSpPr>
                      <a:spLocks/>
                    </p:cNvSpPr>
                    <p:nvPr/>
                  </p:nvSpPr>
                  <p:spPr bwMode="auto">
                    <a:xfrm>
                      <a:off x="5077" y="3223"/>
                      <a:ext cx="449" cy="65"/>
                    </a:xfrm>
                    <a:custGeom>
                      <a:avLst/>
                      <a:gdLst/>
                      <a:ahLst/>
                      <a:cxnLst>
                        <a:cxn ang="0">
                          <a:pos x="0" y="51"/>
                        </a:cxn>
                        <a:cxn ang="0">
                          <a:pos x="27" y="42"/>
                        </a:cxn>
                        <a:cxn ang="0">
                          <a:pos x="55" y="34"/>
                        </a:cxn>
                        <a:cxn ang="0">
                          <a:pos x="92" y="25"/>
                        </a:cxn>
                        <a:cxn ang="0">
                          <a:pos x="133" y="17"/>
                        </a:cxn>
                        <a:cxn ang="0">
                          <a:pos x="173" y="9"/>
                        </a:cxn>
                        <a:cxn ang="0">
                          <a:pos x="203" y="5"/>
                        </a:cxn>
                        <a:cxn ang="0">
                          <a:pos x="240" y="1"/>
                        </a:cxn>
                        <a:cxn ang="0">
                          <a:pos x="280" y="0"/>
                        </a:cxn>
                        <a:cxn ang="0">
                          <a:pos x="316" y="2"/>
                        </a:cxn>
                        <a:cxn ang="0">
                          <a:pos x="348" y="3"/>
                        </a:cxn>
                        <a:cxn ang="0">
                          <a:pos x="381" y="9"/>
                        </a:cxn>
                        <a:cxn ang="0">
                          <a:pos x="398" y="15"/>
                        </a:cxn>
                        <a:cxn ang="0">
                          <a:pos x="414" y="25"/>
                        </a:cxn>
                        <a:cxn ang="0">
                          <a:pos x="428" y="35"/>
                        </a:cxn>
                        <a:cxn ang="0">
                          <a:pos x="442" y="53"/>
                        </a:cxn>
                        <a:cxn ang="0">
                          <a:pos x="448" y="64"/>
                        </a:cxn>
                      </a:cxnLst>
                      <a:rect l="0" t="0" r="r" b="b"/>
                      <a:pathLst>
                        <a:path w="449" h="65">
                          <a:moveTo>
                            <a:pt x="0" y="51"/>
                          </a:moveTo>
                          <a:lnTo>
                            <a:pt x="27" y="42"/>
                          </a:lnTo>
                          <a:lnTo>
                            <a:pt x="55" y="34"/>
                          </a:lnTo>
                          <a:lnTo>
                            <a:pt x="92" y="25"/>
                          </a:lnTo>
                          <a:lnTo>
                            <a:pt x="133" y="17"/>
                          </a:lnTo>
                          <a:lnTo>
                            <a:pt x="173" y="9"/>
                          </a:lnTo>
                          <a:lnTo>
                            <a:pt x="203" y="5"/>
                          </a:lnTo>
                          <a:lnTo>
                            <a:pt x="240" y="1"/>
                          </a:lnTo>
                          <a:lnTo>
                            <a:pt x="280" y="0"/>
                          </a:lnTo>
                          <a:lnTo>
                            <a:pt x="316" y="2"/>
                          </a:lnTo>
                          <a:lnTo>
                            <a:pt x="348" y="3"/>
                          </a:lnTo>
                          <a:lnTo>
                            <a:pt x="381" y="9"/>
                          </a:lnTo>
                          <a:lnTo>
                            <a:pt x="398" y="15"/>
                          </a:lnTo>
                          <a:lnTo>
                            <a:pt x="414" y="25"/>
                          </a:lnTo>
                          <a:lnTo>
                            <a:pt x="428" y="35"/>
                          </a:lnTo>
                          <a:lnTo>
                            <a:pt x="442" y="53"/>
                          </a:lnTo>
                          <a:lnTo>
                            <a:pt x="448" y="64"/>
                          </a:lnTo>
                        </a:path>
                      </a:pathLst>
                    </a:custGeom>
                    <a:noFill/>
                    <a:ln w="76200" cap="rnd" cmpd="sng">
                      <a:solidFill>
                        <a:srgbClr val="600060"/>
                      </a:solidFill>
                      <a:prstDash val="solid"/>
                      <a:round/>
                      <a:headEnd type="none" w="med" len="med"/>
                      <a:tailEnd type="none" w="med" len="med"/>
                    </a:ln>
                    <a:effectLst/>
                  </p:spPr>
                  <p:txBody>
                    <a:bodyPr/>
                    <a:lstStyle/>
                    <a:p>
                      <a:endParaRPr lang="en-US"/>
                    </a:p>
                  </p:txBody>
                </p:sp>
                <p:sp>
                  <p:nvSpPr>
                    <p:cNvPr id="2124" name="Freeform 76"/>
                    <p:cNvSpPr>
                      <a:spLocks/>
                    </p:cNvSpPr>
                    <p:nvPr/>
                  </p:nvSpPr>
                  <p:spPr bwMode="auto">
                    <a:xfrm>
                      <a:off x="5073" y="3240"/>
                      <a:ext cx="449" cy="66"/>
                    </a:xfrm>
                    <a:custGeom>
                      <a:avLst/>
                      <a:gdLst/>
                      <a:ahLst/>
                      <a:cxnLst>
                        <a:cxn ang="0">
                          <a:pos x="0" y="52"/>
                        </a:cxn>
                        <a:cxn ang="0">
                          <a:pos x="27" y="43"/>
                        </a:cxn>
                        <a:cxn ang="0">
                          <a:pos x="55" y="35"/>
                        </a:cxn>
                        <a:cxn ang="0">
                          <a:pos x="92" y="26"/>
                        </a:cxn>
                        <a:cxn ang="0">
                          <a:pos x="133" y="17"/>
                        </a:cxn>
                        <a:cxn ang="0">
                          <a:pos x="173" y="10"/>
                        </a:cxn>
                        <a:cxn ang="0">
                          <a:pos x="203" y="6"/>
                        </a:cxn>
                        <a:cxn ang="0">
                          <a:pos x="240" y="2"/>
                        </a:cxn>
                        <a:cxn ang="0">
                          <a:pos x="280" y="0"/>
                        </a:cxn>
                        <a:cxn ang="0">
                          <a:pos x="316" y="2"/>
                        </a:cxn>
                        <a:cxn ang="0">
                          <a:pos x="348" y="4"/>
                        </a:cxn>
                        <a:cxn ang="0">
                          <a:pos x="381" y="10"/>
                        </a:cxn>
                        <a:cxn ang="0">
                          <a:pos x="398" y="16"/>
                        </a:cxn>
                        <a:cxn ang="0">
                          <a:pos x="414" y="25"/>
                        </a:cxn>
                        <a:cxn ang="0">
                          <a:pos x="428" y="36"/>
                        </a:cxn>
                        <a:cxn ang="0">
                          <a:pos x="442" y="54"/>
                        </a:cxn>
                        <a:cxn ang="0">
                          <a:pos x="448" y="65"/>
                        </a:cxn>
                      </a:cxnLst>
                      <a:rect l="0" t="0" r="r" b="b"/>
                      <a:pathLst>
                        <a:path w="449" h="66">
                          <a:moveTo>
                            <a:pt x="0" y="52"/>
                          </a:moveTo>
                          <a:lnTo>
                            <a:pt x="27" y="43"/>
                          </a:lnTo>
                          <a:lnTo>
                            <a:pt x="55" y="35"/>
                          </a:lnTo>
                          <a:lnTo>
                            <a:pt x="92" y="26"/>
                          </a:lnTo>
                          <a:lnTo>
                            <a:pt x="133" y="17"/>
                          </a:lnTo>
                          <a:lnTo>
                            <a:pt x="173" y="10"/>
                          </a:lnTo>
                          <a:lnTo>
                            <a:pt x="203" y="6"/>
                          </a:lnTo>
                          <a:lnTo>
                            <a:pt x="240" y="2"/>
                          </a:lnTo>
                          <a:lnTo>
                            <a:pt x="280" y="0"/>
                          </a:lnTo>
                          <a:lnTo>
                            <a:pt x="316" y="2"/>
                          </a:lnTo>
                          <a:lnTo>
                            <a:pt x="348" y="4"/>
                          </a:lnTo>
                          <a:lnTo>
                            <a:pt x="381" y="10"/>
                          </a:lnTo>
                          <a:lnTo>
                            <a:pt x="398" y="16"/>
                          </a:lnTo>
                          <a:lnTo>
                            <a:pt x="414" y="25"/>
                          </a:lnTo>
                          <a:lnTo>
                            <a:pt x="428" y="36"/>
                          </a:lnTo>
                          <a:lnTo>
                            <a:pt x="442" y="54"/>
                          </a:lnTo>
                          <a:lnTo>
                            <a:pt x="448" y="65"/>
                          </a:lnTo>
                        </a:path>
                      </a:pathLst>
                    </a:custGeom>
                    <a:noFill/>
                    <a:ln w="25400" cap="rnd" cmpd="sng">
                      <a:solidFill>
                        <a:srgbClr val="400040"/>
                      </a:solidFill>
                      <a:prstDash val="solid"/>
                      <a:round/>
                      <a:headEnd type="none" w="med" len="med"/>
                      <a:tailEnd type="none" w="med" len="med"/>
                    </a:ln>
                    <a:effectLst/>
                  </p:spPr>
                  <p:txBody>
                    <a:bodyPr/>
                    <a:lstStyle/>
                    <a:p>
                      <a:endParaRPr lang="en-US"/>
                    </a:p>
                  </p:txBody>
                </p:sp>
                <p:sp>
                  <p:nvSpPr>
                    <p:cNvPr id="2125" name="Freeform 77"/>
                    <p:cNvSpPr>
                      <a:spLocks/>
                    </p:cNvSpPr>
                    <p:nvPr/>
                  </p:nvSpPr>
                  <p:spPr bwMode="auto">
                    <a:xfrm>
                      <a:off x="5085" y="3212"/>
                      <a:ext cx="449" cy="66"/>
                    </a:xfrm>
                    <a:custGeom>
                      <a:avLst/>
                      <a:gdLst/>
                      <a:ahLst/>
                      <a:cxnLst>
                        <a:cxn ang="0">
                          <a:pos x="0" y="51"/>
                        </a:cxn>
                        <a:cxn ang="0">
                          <a:pos x="27" y="43"/>
                        </a:cxn>
                        <a:cxn ang="0">
                          <a:pos x="55" y="35"/>
                        </a:cxn>
                        <a:cxn ang="0">
                          <a:pos x="92" y="26"/>
                        </a:cxn>
                        <a:cxn ang="0">
                          <a:pos x="132" y="17"/>
                        </a:cxn>
                        <a:cxn ang="0">
                          <a:pos x="173" y="9"/>
                        </a:cxn>
                        <a:cxn ang="0">
                          <a:pos x="203" y="5"/>
                        </a:cxn>
                        <a:cxn ang="0">
                          <a:pos x="240" y="1"/>
                        </a:cxn>
                        <a:cxn ang="0">
                          <a:pos x="280" y="0"/>
                        </a:cxn>
                        <a:cxn ang="0">
                          <a:pos x="316" y="2"/>
                        </a:cxn>
                        <a:cxn ang="0">
                          <a:pos x="348" y="4"/>
                        </a:cxn>
                        <a:cxn ang="0">
                          <a:pos x="381" y="9"/>
                        </a:cxn>
                        <a:cxn ang="0">
                          <a:pos x="398" y="16"/>
                        </a:cxn>
                        <a:cxn ang="0">
                          <a:pos x="414" y="25"/>
                        </a:cxn>
                        <a:cxn ang="0">
                          <a:pos x="428" y="36"/>
                        </a:cxn>
                        <a:cxn ang="0">
                          <a:pos x="442" y="53"/>
                        </a:cxn>
                        <a:cxn ang="0">
                          <a:pos x="448" y="65"/>
                        </a:cxn>
                      </a:cxnLst>
                      <a:rect l="0" t="0" r="r" b="b"/>
                      <a:pathLst>
                        <a:path w="449" h="66">
                          <a:moveTo>
                            <a:pt x="0" y="51"/>
                          </a:moveTo>
                          <a:lnTo>
                            <a:pt x="27" y="43"/>
                          </a:lnTo>
                          <a:lnTo>
                            <a:pt x="55" y="35"/>
                          </a:lnTo>
                          <a:lnTo>
                            <a:pt x="92" y="26"/>
                          </a:lnTo>
                          <a:lnTo>
                            <a:pt x="132" y="17"/>
                          </a:lnTo>
                          <a:lnTo>
                            <a:pt x="173" y="9"/>
                          </a:lnTo>
                          <a:lnTo>
                            <a:pt x="203" y="5"/>
                          </a:lnTo>
                          <a:lnTo>
                            <a:pt x="240" y="1"/>
                          </a:lnTo>
                          <a:lnTo>
                            <a:pt x="280" y="0"/>
                          </a:lnTo>
                          <a:lnTo>
                            <a:pt x="316" y="2"/>
                          </a:lnTo>
                          <a:lnTo>
                            <a:pt x="348" y="4"/>
                          </a:lnTo>
                          <a:lnTo>
                            <a:pt x="381" y="9"/>
                          </a:lnTo>
                          <a:lnTo>
                            <a:pt x="398" y="16"/>
                          </a:lnTo>
                          <a:lnTo>
                            <a:pt x="414" y="25"/>
                          </a:lnTo>
                          <a:lnTo>
                            <a:pt x="428" y="36"/>
                          </a:lnTo>
                          <a:lnTo>
                            <a:pt x="442" y="53"/>
                          </a:lnTo>
                          <a:lnTo>
                            <a:pt x="448" y="65"/>
                          </a:lnTo>
                        </a:path>
                      </a:pathLst>
                    </a:custGeom>
                    <a:noFill/>
                    <a:ln w="12700" cap="rnd" cmpd="sng">
                      <a:solidFill>
                        <a:srgbClr val="A000A0"/>
                      </a:solidFill>
                      <a:prstDash val="solid"/>
                      <a:round/>
                      <a:headEnd type="none" w="med" len="med"/>
                      <a:tailEnd type="none" w="med" len="med"/>
                    </a:ln>
                    <a:effectLst/>
                  </p:spPr>
                  <p:txBody>
                    <a:bodyPr/>
                    <a:lstStyle/>
                    <a:p>
                      <a:endParaRPr lang="en-US"/>
                    </a:p>
                  </p:txBody>
                </p:sp>
              </p:grpSp>
              <p:sp>
                <p:nvSpPr>
                  <p:cNvPr id="2126" name="Oval 78"/>
                  <p:cNvSpPr>
                    <a:spLocks noChangeArrowheads="1"/>
                  </p:cNvSpPr>
                  <p:nvPr/>
                </p:nvSpPr>
                <p:spPr bwMode="auto">
                  <a:xfrm>
                    <a:off x="5055" y="3256"/>
                    <a:ext cx="17" cy="35"/>
                  </a:xfrm>
                  <a:prstGeom prst="ellipse">
                    <a:avLst/>
                  </a:prstGeom>
                  <a:solidFill>
                    <a:srgbClr val="200020"/>
                  </a:solidFill>
                  <a:ln w="12700">
                    <a:solidFill>
                      <a:srgbClr val="800080"/>
                    </a:solidFill>
                    <a:round/>
                    <a:headEnd/>
                    <a:tailEnd/>
                  </a:ln>
                  <a:effectLst/>
                </p:spPr>
                <p:txBody>
                  <a:bodyPr wrap="none" anchor="ctr"/>
                  <a:lstStyle/>
                  <a:p>
                    <a:endParaRPr lang="en-US"/>
                  </a:p>
                </p:txBody>
              </p:sp>
            </p:grpSp>
            <p:grpSp>
              <p:nvGrpSpPr>
                <p:cNvPr id="2127" name="Group 79"/>
                <p:cNvGrpSpPr>
                  <a:grpSpLocks/>
                </p:cNvGrpSpPr>
                <p:nvPr/>
              </p:nvGrpSpPr>
              <p:grpSpPr bwMode="auto">
                <a:xfrm>
                  <a:off x="4971" y="3129"/>
                  <a:ext cx="688" cy="137"/>
                  <a:chOff x="4971" y="3129"/>
                  <a:chExt cx="688" cy="137"/>
                </a:xfrm>
              </p:grpSpPr>
              <p:grpSp>
                <p:nvGrpSpPr>
                  <p:cNvPr id="2128" name="Group 80"/>
                  <p:cNvGrpSpPr>
                    <a:grpSpLocks/>
                  </p:cNvGrpSpPr>
                  <p:nvPr/>
                </p:nvGrpSpPr>
                <p:grpSpPr bwMode="auto">
                  <a:xfrm>
                    <a:off x="4988" y="3129"/>
                    <a:ext cx="671" cy="137"/>
                    <a:chOff x="4988" y="3129"/>
                    <a:chExt cx="671" cy="137"/>
                  </a:xfrm>
                </p:grpSpPr>
                <p:sp>
                  <p:nvSpPr>
                    <p:cNvPr id="2129" name="Freeform 81"/>
                    <p:cNvSpPr>
                      <a:spLocks/>
                    </p:cNvSpPr>
                    <p:nvPr/>
                  </p:nvSpPr>
                  <p:spPr bwMode="auto">
                    <a:xfrm>
                      <a:off x="4994" y="3144"/>
                      <a:ext cx="654" cy="96"/>
                    </a:xfrm>
                    <a:custGeom>
                      <a:avLst/>
                      <a:gdLst/>
                      <a:ahLst/>
                      <a:cxnLst>
                        <a:cxn ang="0">
                          <a:pos x="0" y="75"/>
                        </a:cxn>
                        <a:cxn ang="0">
                          <a:pos x="39" y="63"/>
                        </a:cxn>
                        <a:cxn ang="0">
                          <a:pos x="79" y="51"/>
                        </a:cxn>
                        <a:cxn ang="0">
                          <a:pos x="134" y="38"/>
                        </a:cxn>
                        <a:cxn ang="0">
                          <a:pos x="192" y="25"/>
                        </a:cxn>
                        <a:cxn ang="0">
                          <a:pos x="252" y="14"/>
                        </a:cxn>
                        <a:cxn ang="0">
                          <a:pos x="296" y="8"/>
                        </a:cxn>
                        <a:cxn ang="0">
                          <a:pos x="350" y="2"/>
                        </a:cxn>
                        <a:cxn ang="0">
                          <a:pos x="408" y="0"/>
                        </a:cxn>
                        <a:cxn ang="0">
                          <a:pos x="460" y="3"/>
                        </a:cxn>
                        <a:cxn ang="0">
                          <a:pos x="508" y="6"/>
                        </a:cxn>
                        <a:cxn ang="0">
                          <a:pos x="555" y="14"/>
                        </a:cxn>
                        <a:cxn ang="0">
                          <a:pos x="581" y="23"/>
                        </a:cxn>
                        <a:cxn ang="0">
                          <a:pos x="604" y="37"/>
                        </a:cxn>
                        <a:cxn ang="0">
                          <a:pos x="624" y="52"/>
                        </a:cxn>
                        <a:cxn ang="0">
                          <a:pos x="644" y="79"/>
                        </a:cxn>
                        <a:cxn ang="0">
                          <a:pos x="653" y="95"/>
                        </a:cxn>
                      </a:cxnLst>
                      <a:rect l="0" t="0" r="r" b="b"/>
                      <a:pathLst>
                        <a:path w="654" h="96">
                          <a:moveTo>
                            <a:pt x="0" y="75"/>
                          </a:moveTo>
                          <a:lnTo>
                            <a:pt x="39" y="63"/>
                          </a:lnTo>
                          <a:lnTo>
                            <a:pt x="79" y="51"/>
                          </a:lnTo>
                          <a:lnTo>
                            <a:pt x="134" y="38"/>
                          </a:lnTo>
                          <a:lnTo>
                            <a:pt x="192" y="25"/>
                          </a:lnTo>
                          <a:lnTo>
                            <a:pt x="252" y="14"/>
                          </a:lnTo>
                          <a:lnTo>
                            <a:pt x="296" y="8"/>
                          </a:lnTo>
                          <a:lnTo>
                            <a:pt x="350" y="2"/>
                          </a:lnTo>
                          <a:lnTo>
                            <a:pt x="408" y="0"/>
                          </a:lnTo>
                          <a:lnTo>
                            <a:pt x="460" y="3"/>
                          </a:lnTo>
                          <a:lnTo>
                            <a:pt x="508" y="6"/>
                          </a:lnTo>
                          <a:lnTo>
                            <a:pt x="555" y="14"/>
                          </a:lnTo>
                          <a:lnTo>
                            <a:pt x="581" y="23"/>
                          </a:lnTo>
                          <a:lnTo>
                            <a:pt x="604" y="37"/>
                          </a:lnTo>
                          <a:lnTo>
                            <a:pt x="624" y="52"/>
                          </a:lnTo>
                          <a:lnTo>
                            <a:pt x="644" y="79"/>
                          </a:lnTo>
                          <a:lnTo>
                            <a:pt x="653" y="95"/>
                          </a:lnTo>
                        </a:path>
                      </a:pathLst>
                    </a:custGeom>
                    <a:noFill/>
                    <a:ln w="76200" cap="rnd" cmpd="sng">
                      <a:solidFill>
                        <a:srgbClr val="600060"/>
                      </a:solidFill>
                      <a:prstDash val="solid"/>
                      <a:round/>
                      <a:headEnd type="none" w="med" len="med"/>
                      <a:tailEnd type="none" w="med" len="med"/>
                    </a:ln>
                    <a:effectLst/>
                  </p:spPr>
                  <p:txBody>
                    <a:bodyPr/>
                    <a:lstStyle/>
                    <a:p>
                      <a:endParaRPr lang="en-US"/>
                    </a:p>
                  </p:txBody>
                </p:sp>
                <p:sp>
                  <p:nvSpPr>
                    <p:cNvPr id="2130" name="Freeform 82"/>
                    <p:cNvSpPr>
                      <a:spLocks/>
                    </p:cNvSpPr>
                    <p:nvPr/>
                  </p:nvSpPr>
                  <p:spPr bwMode="auto">
                    <a:xfrm>
                      <a:off x="4988" y="3170"/>
                      <a:ext cx="654" cy="96"/>
                    </a:xfrm>
                    <a:custGeom>
                      <a:avLst/>
                      <a:gdLst/>
                      <a:ahLst/>
                      <a:cxnLst>
                        <a:cxn ang="0">
                          <a:pos x="0" y="76"/>
                        </a:cxn>
                        <a:cxn ang="0">
                          <a:pos x="39" y="63"/>
                        </a:cxn>
                        <a:cxn ang="0">
                          <a:pos x="79" y="51"/>
                        </a:cxn>
                        <a:cxn ang="0">
                          <a:pos x="135" y="38"/>
                        </a:cxn>
                        <a:cxn ang="0">
                          <a:pos x="193" y="25"/>
                        </a:cxn>
                        <a:cxn ang="0">
                          <a:pos x="252" y="14"/>
                        </a:cxn>
                        <a:cxn ang="0">
                          <a:pos x="296" y="8"/>
                        </a:cxn>
                        <a:cxn ang="0">
                          <a:pos x="350" y="2"/>
                        </a:cxn>
                        <a:cxn ang="0">
                          <a:pos x="408" y="0"/>
                        </a:cxn>
                        <a:cxn ang="0">
                          <a:pos x="460" y="3"/>
                        </a:cxn>
                        <a:cxn ang="0">
                          <a:pos x="509" y="6"/>
                        </a:cxn>
                        <a:cxn ang="0">
                          <a:pos x="555" y="14"/>
                        </a:cxn>
                        <a:cxn ang="0">
                          <a:pos x="582" y="24"/>
                        </a:cxn>
                        <a:cxn ang="0">
                          <a:pos x="605" y="37"/>
                        </a:cxn>
                        <a:cxn ang="0">
                          <a:pos x="625" y="53"/>
                        </a:cxn>
                        <a:cxn ang="0">
                          <a:pos x="644" y="78"/>
                        </a:cxn>
                        <a:cxn ang="0">
                          <a:pos x="653" y="95"/>
                        </a:cxn>
                      </a:cxnLst>
                      <a:rect l="0" t="0" r="r" b="b"/>
                      <a:pathLst>
                        <a:path w="654" h="96">
                          <a:moveTo>
                            <a:pt x="0" y="76"/>
                          </a:moveTo>
                          <a:lnTo>
                            <a:pt x="39" y="63"/>
                          </a:lnTo>
                          <a:lnTo>
                            <a:pt x="79" y="51"/>
                          </a:lnTo>
                          <a:lnTo>
                            <a:pt x="135" y="38"/>
                          </a:lnTo>
                          <a:lnTo>
                            <a:pt x="193" y="25"/>
                          </a:lnTo>
                          <a:lnTo>
                            <a:pt x="252" y="14"/>
                          </a:lnTo>
                          <a:lnTo>
                            <a:pt x="296" y="8"/>
                          </a:lnTo>
                          <a:lnTo>
                            <a:pt x="350" y="2"/>
                          </a:lnTo>
                          <a:lnTo>
                            <a:pt x="408" y="0"/>
                          </a:lnTo>
                          <a:lnTo>
                            <a:pt x="460" y="3"/>
                          </a:lnTo>
                          <a:lnTo>
                            <a:pt x="509" y="6"/>
                          </a:lnTo>
                          <a:lnTo>
                            <a:pt x="555" y="14"/>
                          </a:lnTo>
                          <a:lnTo>
                            <a:pt x="582" y="24"/>
                          </a:lnTo>
                          <a:lnTo>
                            <a:pt x="605" y="37"/>
                          </a:lnTo>
                          <a:lnTo>
                            <a:pt x="625" y="53"/>
                          </a:lnTo>
                          <a:lnTo>
                            <a:pt x="644" y="78"/>
                          </a:lnTo>
                          <a:lnTo>
                            <a:pt x="653" y="95"/>
                          </a:lnTo>
                        </a:path>
                      </a:pathLst>
                    </a:custGeom>
                    <a:noFill/>
                    <a:ln w="25400" cap="rnd" cmpd="sng">
                      <a:solidFill>
                        <a:srgbClr val="400040"/>
                      </a:solidFill>
                      <a:prstDash val="solid"/>
                      <a:round/>
                      <a:headEnd type="none" w="med" len="med"/>
                      <a:tailEnd type="none" w="med" len="med"/>
                    </a:ln>
                    <a:effectLst/>
                  </p:spPr>
                  <p:txBody>
                    <a:bodyPr/>
                    <a:lstStyle/>
                    <a:p>
                      <a:endParaRPr lang="en-US"/>
                    </a:p>
                  </p:txBody>
                </p:sp>
                <p:sp>
                  <p:nvSpPr>
                    <p:cNvPr id="2131" name="Freeform 83"/>
                    <p:cNvSpPr>
                      <a:spLocks/>
                    </p:cNvSpPr>
                    <p:nvPr/>
                  </p:nvSpPr>
                  <p:spPr bwMode="auto">
                    <a:xfrm>
                      <a:off x="5006" y="3129"/>
                      <a:ext cx="653" cy="95"/>
                    </a:xfrm>
                    <a:custGeom>
                      <a:avLst/>
                      <a:gdLst/>
                      <a:ahLst/>
                      <a:cxnLst>
                        <a:cxn ang="0">
                          <a:pos x="0" y="75"/>
                        </a:cxn>
                        <a:cxn ang="0">
                          <a:pos x="38" y="63"/>
                        </a:cxn>
                        <a:cxn ang="0">
                          <a:pos x="79" y="51"/>
                        </a:cxn>
                        <a:cxn ang="0">
                          <a:pos x="134" y="37"/>
                        </a:cxn>
                        <a:cxn ang="0">
                          <a:pos x="192" y="25"/>
                        </a:cxn>
                        <a:cxn ang="0">
                          <a:pos x="251" y="13"/>
                        </a:cxn>
                        <a:cxn ang="0">
                          <a:pos x="295" y="7"/>
                        </a:cxn>
                        <a:cxn ang="0">
                          <a:pos x="349" y="1"/>
                        </a:cxn>
                        <a:cxn ang="0">
                          <a:pos x="407" y="0"/>
                        </a:cxn>
                        <a:cxn ang="0">
                          <a:pos x="460" y="2"/>
                        </a:cxn>
                        <a:cxn ang="0">
                          <a:pos x="508" y="5"/>
                        </a:cxn>
                        <a:cxn ang="0">
                          <a:pos x="555" y="13"/>
                        </a:cxn>
                        <a:cxn ang="0">
                          <a:pos x="581" y="23"/>
                        </a:cxn>
                        <a:cxn ang="0">
                          <a:pos x="604" y="36"/>
                        </a:cxn>
                        <a:cxn ang="0">
                          <a:pos x="624" y="52"/>
                        </a:cxn>
                        <a:cxn ang="0">
                          <a:pos x="644" y="78"/>
                        </a:cxn>
                        <a:cxn ang="0">
                          <a:pos x="652" y="94"/>
                        </a:cxn>
                      </a:cxnLst>
                      <a:rect l="0" t="0" r="r" b="b"/>
                      <a:pathLst>
                        <a:path w="653" h="95">
                          <a:moveTo>
                            <a:pt x="0" y="75"/>
                          </a:moveTo>
                          <a:lnTo>
                            <a:pt x="38" y="63"/>
                          </a:lnTo>
                          <a:lnTo>
                            <a:pt x="79" y="51"/>
                          </a:lnTo>
                          <a:lnTo>
                            <a:pt x="134" y="37"/>
                          </a:lnTo>
                          <a:lnTo>
                            <a:pt x="192" y="25"/>
                          </a:lnTo>
                          <a:lnTo>
                            <a:pt x="251" y="13"/>
                          </a:lnTo>
                          <a:lnTo>
                            <a:pt x="295" y="7"/>
                          </a:lnTo>
                          <a:lnTo>
                            <a:pt x="349" y="1"/>
                          </a:lnTo>
                          <a:lnTo>
                            <a:pt x="407" y="0"/>
                          </a:lnTo>
                          <a:lnTo>
                            <a:pt x="460" y="2"/>
                          </a:lnTo>
                          <a:lnTo>
                            <a:pt x="508" y="5"/>
                          </a:lnTo>
                          <a:lnTo>
                            <a:pt x="555" y="13"/>
                          </a:lnTo>
                          <a:lnTo>
                            <a:pt x="581" y="23"/>
                          </a:lnTo>
                          <a:lnTo>
                            <a:pt x="604" y="36"/>
                          </a:lnTo>
                          <a:lnTo>
                            <a:pt x="624" y="52"/>
                          </a:lnTo>
                          <a:lnTo>
                            <a:pt x="644" y="78"/>
                          </a:lnTo>
                          <a:lnTo>
                            <a:pt x="652" y="94"/>
                          </a:lnTo>
                        </a:path>
                      </a:pathLst>
                    </a:custGeom>
                    <a:noFill/>
                    <a:ln w="12700" cap="rnd" cmpd="sng">
                      <a:solidFill>
                        <a:srgbClr val="A000A0"/>
                      </a:solidFill>
                      <a:prstDash val="solid"/>
                      <a:round/>
                      <a:headEnd type="none" w="med" len="med"/>
                      <a:tailEnd type="none" w="med" len="med"/>
                    </a:ln>
                    <a:effectLst/>
                  </p:spPr>
                  <p:txBody>
                    <a:bodyPr/>
                    <a:lstStyle/>
                    <a:p>
                      <a:endParaRPr lang="en-US"/>
                    </a:p>
                  </p:txBody>
                </p:sp>
              </p:grpSp>
              <p:sp>
                <p:nvSpPr>
                  <p:cNvPr id="2132" name="Oval 84"/>
                  <p:cNvSpPr>
                    <a:spLocks noChangeArrowheads="1"/>
                  </p:cNvSpPr>
                  <p:nvPr/>
                </p:nvSpPr>
                <p:spPr bwMode="auto">
                  <a:xfrm>
                    <a:off x="4971" y="3199"/>
                    <a:ext cx="24" cy="45"/>
                  </a:xfrm>
                  <a:prstGeom prst="ellipse">
                    <a:avLst/>
                  </a:prstGeom>
                  <a:solidFill>
                    <a:srgbClr val="200020"/>
                  </a:solidFill>
                  <a:ln w="12700">
                    <a:solidFill>
                      <a:srgbClr val="800080"/>
                    </a:solidFill>
                    <a:round/>
                    <a:headEnd/>
                    <a:tailEnd/>
                  </a:ln>
                  <a:effectLst/>
                </p:spPr>
                <p:txBody>
                  <a:bodyPr wrap="none" anchor="ctr"/>
                  <a:lstStyle/>
                  <a:p>
                    <a:endParaRPr lang="en-US"/>
                  </a:p>
                </p:txBody>
              </p:sp>
            </p:grpSp>
          </p:grpSp>
        </p:grpSp>
        <p:grpSp>
          <p:nvGrpSpPr>
            <p:cNvPr id="2133" name="Group 85"/>
            <p:cNvGrpSpPr>
              <a:grpSpLocks/>
            </p:cNvGrpSpPr>
            <p:nvPr/>
          </p:nvGrpSpPr>
          <p:grpSpPr bwMode="auto">
            <a:xfrm>
              <a:off x="5002" y="3236"/>
              <a:ext cx="1100" cy="972"/>
              <a:chOff x="5002" y="3236"/>
              <a:chExt cx="1100" cy="972"/>
            </a:xfrm>
          </p:grpSpPr>
          <p:grpSp>
            <p:nvGrpSpPr>
              <p:cNvPr id="2134" name="Group 86"/>
              <p:cNvGrpSpPr>
                <a:grpSpLocks/>
              </p:cNvGrpSpPr>
              <p:nvPr/>
            </p:nvGrpSpPr>
            <p:grpSpPr bwMode="auto">
              <a:xfrm>
                <a:off x="5002" y="3236"/>
                <a:ext cx="1100" cy="972"/>
                <a:chOff x="5002" y="3236"/>
                <a:chExt cx="1100" cy="972"/>
              </a:xfrm>
            </p:grpSpPr>
            <p:grpSp>
              <p:nvGrpSpPr>
                <p:cNvPr id="2135" name="Group 87"/>
                <p:cNvGrpSpPr>
                  <a:grpSpLocks/>
                </p:cNvGrpSpPr>
                <p:nvPr/>
              </p:nvGrpSpPr>
              <p:grpSpPr bwMode="auto">
                <a:xfrm>
                  <a:off x="5002" y="3236"/>
                  <a:ext cx="1100" cy="972"/>
                  <a:chOff x="5002" y="3236"/>
                  <a:chExt cx="1100" cy="972"/>
                </a:xfrm>
              </p:grpSpPr>
              <p:grpSp>
                <p:nvGrpSpPr>
                  <p:cNvPr id="2136" name="Group 88"/>
                  <p:cNvGrpSpPr>
                    <a:grpSpLocks/>
                  </p:cNvGrpSpPr>
                  <p:nvPr/>
                </p:nvGrpSpPr>
                <p:grpSpPr bwMode="auto">
                  <a:xfrm>
                    <a:off x="5002" y="3236"/>
                    <a:ext cx="1100" cy="972"/>
                    <a:chOff x="5002" y="3236"/>
                    <a:chExt cx="1100" cy="972"/>
                  </a:xfrm>
                </p:grpSpPr>
                <p:grpSp>
                  <p:nvGrpSpPr>
                    <p:cNvPr id="2137" name="Group 89"/>
                    <p:cNvGrpSpPr>
                      <a:grpSpLocks/>
                    </p:cNvGrpSpPr>
                    <p:nvPr/>
                  </p:nvGrpSpPr>
                  <p:grpSpPr bwMode="auto">
                    <a:xfrm>
                      <a:off x="5002" y="3236"/>
                      <a:ext cx="1100" cy="972"/>
                      <a:chOff x="5002" y="3236"/>
                      <a:chExt cx="1100" cy="972"/>
                    </a:xfrm>
                  </p:grpSpPr>
                  <p:sp>
                    <p:nvSpPr>
                      <p:cNvPr id="2138" name="Freeform 90"/>
                      <p:cNvSpPr>
                        <a:spLocks/>
                      </p:cNvSpPr>
                      <p:nvPr/>
                    </p:nvSpPr>
                    <p:spPr bwMode="auto">
                      <a:xfrm>
                        <a:off x="5002" y="3236"/>
                        <a:ext cx="1100" cy="972"/>
                      </a:xfrm>
                      <a:custGeom>
                        <a:avLst/>
                        <a:gdLst/>
                        <a:ahLst/>
                        <a:cxnLst>
                          <a:cxn ang="0">
                            <a:pos x="350" y="158"/>
                          </a:cxn>
                          <a:cxn ang="0">
                            <a:pos x="406" y="90"/>
                          </a:cxn>
                          <a:cxn ang="0">
                            <a:pos x="459" y="46"/>
                          </a:cxn>
                          <a:cxn ang="0">
                            <a:pos x="516" y="13"/>
                          </a:cxn>
                          <a:cxn ang="0">
                            <a:pos x="580" y="0"/>
                          </a:cxn>
                          <a:cxn ang="0">
                            <a:pos x="643" y="9"/>
                          </a:cxn>
                          <a:cxn ang="0">
                            <a:pos x="694" y="28"/>
                          </a:cxn>
                          <a:cxn ang="0">
                            <a:pos x="748" y="54"/>
                          </a:cxn>
                          <a:cxn ang="0">
                            <a:pos x="796" y="98"/>
                          </a:cxn>
                          <a:cxn ang="0">
                            <a:pos x="820" y="146"/>
                          </a:cxn>
                          <a:cxn ang="0">
                            <a:pos x="831" y="188"/>
                          </a:cxn>
                          <a:cxn ang="0">
                            <a:pos x="863" y="219"/>
                          </a:cxn>
                          <a:cxn ang="0">
                            <a:pos x="897" y="242"/>
                          </a:cxn>
                          <a:cxn ang="0">
                            <a:pos x="924" y="280"/>
                          </a:cxn>
                          <a:cxn ang="0">
                            <a:pos x="962" y="323"/>
                          </a:cxn>
                          <a:cxn ang="0">
                            <a:pos x="1003" y="384"/>
                          </a:cxn>
                          <a:cxn ang="0">
                            <a:pos x="1030" y="452"/>
                          </a:cxn>
                          <a:cxn ang="0">
                            <a:pos x="1050" y="532"/>
                          </a:cxn>
                          <a:cxn ang="0">
                            <a:pos x="1068" y="605"/>
                          </a:cxn>
                          <a:cxn ang="0">
                            <a:pos x="1085" y="675"/>
                          </a:cxn>
                          <a:cxn ang="0">
                            <a:pos x="1095" y="760"/>
                          </a:cxn>
                          <a:cxn ang="0">
                            <a:pos x="1093" y="831"/>
                          </a:cxn>
                          <a:cxn ang="0">
                            <a:pos x="1087" y="877"/>
                          </a:cxn>
                          <a:cxn ang="0">
                            <a:pos x="1061" y="915"/>
                          </a:cxn>
                          <a:cxn ang="0">
                            <a:pos x="1009" y="944"/>
                          </a:cxn>
                          <a:cxn ang="0">
                            <a:pos x="937" y="957"/>
                          </a:cxn>
                          <a:cxn ang="0">
                            <a:pos x="862" y="963"/>
                          </a:cxn>
                          <a:cxn ang="0">
                            <a:pos x="774" y="971"/>
                          </a:cxn>
                          <a:cxn ang="0">
                            <a:pos x="701" y="967"/>
                          </a:cxn>
                          <a:cxn ang="0">
                            <a:pos x="641" y="961"/>
                          </a:cxn>
                          <a:cxn ang="0">
                            <a:pos x="578" y="943"/>
                          </a:cxn>
                          <a:cxn ang="0">
                            <a:pos x="509" y="919"/>
                          </a:cxn>
                          <a:cxn ang="0">
                            <a:pos x="445" y="893"/>
                          </a:cxn>
                          <a:cxn ang="0">
                            <a:pos x="382" y="862"/>
                          </a:cxn>
                          <a:cxn ang="0">
                            <a:pos x="322" y="821"/>
                          </a:cxn>
                          <a:cxn ang="0">
                            <a:pos x="274" y="782"/>
                          </a:cxn>
                          <a:cxn ang="0">
                            <a:pos x="227" y="719"/>
                          </a:cxn>
                          <a:cxn ang="0">
                            <a:pos x="193" y="671"/>
                          </a:cxn>
                          <a:cxn ang="0">
                            <a:pos x="163" y="643"/>
                          </a:cxn>
                          <a:cxn ang="0">
                            <a:pos x="121" y="627"/>
                          </a:cxn>
                          <a:cxn ang="0">
                            <a:pos x="70" y="592"/>
                          </a:cxn>
                          <a:cxn ang="0">
                            <a:pos x="35" y="546"/>
                          </a:cxn>
                          <a:cxn ang="0">
                            <a:pos x="8" y="496"/>
                          </a:cxn>
                          <a:cxn ang="0">
                            <a:pos x="0" y="436"/>
                          </a:cxn>
                          <a:cxn ang="0">
                            <a:pos x="8" y="381"/>
                          </a:cxn>
                          <a:cxn ang="0">
                            <a:pos x="31" y="319"/>
                          </a:cxn>
                          <a:cxn ang="0">
                            <a:pos x="69" y="262"/>
                          </a:cxn>
                          <a:cxn ang="0">
                            <a:pos x="107" y="222"/>
                          </a:cxn>
                          <a:cxn ang="0">
                            <a:pos x="158" y="192"/>
                          </a:cxn>
                          <a:cxn ang="0">
                            <a:pos x="230" y="180"/>
                          </a:cxn>
                          <a:cxn ang="0">
                            <a:pos x="299" y="184"/>
                          </a:cxn>
                        </a:cxnLst>
                        <a:rect l="0" t="0" r="r" b="b"/>
                        <a:pathLst>
                          <a:path w="1100" h="972">
                            <a:moveTo>
                              <a:pt x="320" y="181"/>
                            </a:moveTo>
                            <a:lnTo>
                              <a:pt x="350" y="158"/>
                            </a:lnTo>
                            <a:lnTo>
                              <a:pt x="378" y="124"/>
                            </a:lnTo>
                            <a:lnTo>
                              <a:pt x="406" y="90"/>
                            </a:lnTo>
                            <a:lnTo>
                              <a:pt x="431" y="67"/>
                            </a:lnTo>
                            <a:lnTo>
                              <a:pt x="459" y="46"/>
                            </a:lnTo>
                            <a:lnTo>
                              <a:pt x="491" y="26"/>
                            </a:lnTo>
                            <a:lnTo>
                              <a:pt x="516" y="13"/>
                            </a:lnTo>
                            <a:lnTo>
                              <a:pt x="547" y="6"/>
                            </a:lnTo>
                            <a:lnTo>
                              <a:pt x="580" y="0"/>
                            </a:lnTo>
                            <a:lnTo>
                              <a:pt x="615" y="4"/>
                            </a:lnTo>
                            <a:lnTo>
                              <a:pt x="643" y="9"/>
                            </a:lnTo>
                            <a:lnTo>
                              <a:pt x="666" y="15"/>
                            </a:lnTo>
                            <a:lnTo>
                              <a:pt x="694" y="28"/>
                            </a:lnTo>
                            <a:lnTo>
                              <a:pt x="724" y="42"/>
                            </a:lnTo>
                            <a:lnTo>
                              <a:pt x="748" y="54"/>
                            </a:lnTo>
                            <a:lnTo>
                              <a:pt x="775" y="74"/>
                            </a:lnTo>
                            <a:lnTo>
                              <a:pt x="796" y="98"/>
                            </a:lnTo>
                            <a:lnTo>
                              <a:pt x="813" y="127"/>
                            </a:lnTo>
                            <a:lnTo>
                              <a:pt x="820" y="146"/>
                            </a:lnTo>
                            <a:lnTo>
                              <a:pt x="821" y="169"/>
                            </a:lnTo>
                            <a:lnTo>
                              <a:pt x="831" y="188"/>
                            </a:lnTo>
                            <a:lnTo>
                              <a:pt x="845" y="206"/>
                            </a:lnTo>
                            <a:lnTo>
                              <a:pt x="863" y="219"/>
                            </a:lnTo>
                            <a:lnTo>
                              <a:pt x="884" y="230"/>
                            </a:lnTo>
                            <a:lnTo>
                              <a:pt x="897" y="242"/>
                            </a:lnTo>
                            <a:lnTo>
                              <a:pt x="907" y="258"/>
                            </a:lnTo>
                            <a:lnTo>
                              <a:pt x="924" y="280"/>
                            </a:lnTo>
                            <a:lnTo>
                              <a:pt x="942" y="302"/>
                            </a:lnTo>
                            <a:lnTo>
                              <a:pt x="962" y="323"/>
                            </a:lnTo>
                            <a:lnTo>
                              <a:pt x="982" y="344"/>
                            </a:lnTo>
                            <a:lnTo>
                              <a:pt x="1003" y="384"/>
                            </a:lnTo>
                            <a:lnTo>
                              <a:pt x="1019" y="423"/>
                            </a:lnTo>
                            <a:lnTo>
                              <a:pt x="1030" y="452"/>
                            </a:lnTo>
                            <a:lnTo>
                              <a:pt x="1038" y="491"/>
                            </a:lnTo>
                            <a:lnTo>
                              <a:pt x="1050" y="532"/>
                            </a:lnTo>
                            <a:lnTo>
                              <a:pt x="1060" y="569"/>
                            </a:lnTo>
                            <a:lnTo>
                              <a:pt x="1068" y="605"/>
                            </a:lnTo>
                            <a:lnTo>
                              <a:pt x="1076" y="642"/>
                            </a:lnTo>
                            <a:lnTo>
                              <a:pt x="1085" y="675"/>
                            </a:lnTo>
                            <a:lnTo>
                              <a:pt x="1089" y="716"/>
                            </a:lnTo>
                            <a:lnTo>
                              <a:pt x="1095" y="760"/>
                            </a:lnTo>
                            <a:lnTo>
                              <a:pt x="1099" y="800"/>
                            </a:lnTo>
                            <a:lnTo>
                              <a:pt x="1093" y="831"/>
                            </a:lnTo>
                            <a:lnTo>
                              <a:pt x="1089" y="856"/>
                            </a:lnTo>
                            <a:lnTo>
                              <a:pt x="1087" y="877"/>
                            </a:lnTo>
                            <a:lnTo>
                              <a:pt x="1078" y="896"/>
                            </a:lnTo>
                            <a:lnTo>
                              <a:pt x="1061" y="915"/>
                            </a:lnTo>
                            <a:lnTo>
                              <a:pt x="1037" y="934"/>
                            </a:lnTo>
                            <a:lnTo>
                              <a:pt x="1009" y="944"/>
                            </a:lnTo>
                            <a:lnTo>
                              <a:pt x="976" y="952"/>
                            </a:lnTo>
                            <a:lnTo>
                              <a:pt x="937" y="957"/>
                            </a:lnTo>
                            <a:lnTo>
                              <a:pt x="901" y="961"/>
                            </a:lnTo>
                            <a:lnTo>
                              <a:pt x="862" y="963"/>
                            </a:lnTo>
                            <a:lnTo>
                              <a:pt x="815" y="967"/>
                            </a:lnTo>
                            <a:lnTo>
                              <a:pt x="774" y="971"/>
                            </a:lnTo>
                            <a:lnTo>
                              <a:pt x="738" y="971"/>
                            </a:lnTo>
                            <a:lnTo>
                              <a:pt x="701" y="967"/>
                            </a:lnTo>
                            <a:lnTo>
                              <a:pt x="667" y="963"/>
                            </a:lnTo>
                            <a:lnTo>
                              <a:pt x="641" y="961"/>
                            </a:lnTo>
                            <a:lnTo>
                              <a:pt x="613" y="953"/>
                            </a:lnTo>
                            <a:lnTo>
                              <a:pt x="578" y="943"/>
                            </a:lnTo>
                            <a:lnTo>
                              <a:pt x="539" y="931"/>
                            </a:lnTo>
                            <a:lnTo>
                              <a:pt x="509" y="919"/>
                            </a:lnTo>
                            <a:lnTo>
                              <a:pt x="474" y="906"/>
                            </a:lnTo>
                            <a:lnTo>
                              <a:pt x="445" y="893"/>
                            </a:lnTo>
                            <a:lnTo>
                              <a:pt x="414" y="878"/>
                            </a:lnTo>
                            <a:lnTo>
                              <a:pt x="382" y="862"/>
                            </a:lnTo>
                            <a:lnTo>
                              <a:pt x="352" y="843"/>
                            </a:lnTo>
                            <a:lnTo>
                              <a:pt x="322" y="821"/>
                            </a:lnTo>
                            <a:lnTo>
                              <a:pt x="295" y="799"/>
                            </a:lnTo>
                            <a:lnTo>
                              <a:pt x="274" y="782"/>
                            </a:lnTo>
                            <a:lnTo>
                              <a:pt x="248" y="747"/>
                            </a:lnTo>
                            <a:lnTo>
                              <a:pt x="227" y="719"/>
                            </a:lnTo>
                            <a:lnTo>
                              <a:pt x="206" y="688"/>
                            </a:lnTo>
                            <a:lnTo>
                              <a:pt x="193" y="671"/>
                            </a:lnTo>
                            <a:lnTo>
                              <a:pt x="183" y="648"/>
                            </a:lnTo>
                            <a:lnTo>
                              <a:pt x="163" y="643"/>
                            </a:lnTo>
                            <a:lnTo>
                              <a:pt x="141" y="636"/>
                            </a:lnTo>
                            <a:lnTo>
                              <a:pt x="121" y="627"/>
                            </a:lnTo>
                            <a:lnTo>
                              <a:pt x="96" y="611"/>
                            </a:lnTo>
                            <a:lnTo>
                              <a:pt x="70" y="592"/>
                            </a:lnTo>
                            <a:lnTo>
                              <a:pt x="55" y="571"/>
                            </a:lnTo>
                            <a:lnTo>
                              <a:pt x="35" y="546"/>
                            </a:lnTo>
                            <a:lnTo>
                              <a:pt x="21" y="522"/>
                            </a:lnTo>
                            <a:lnTo>
                              <a:pt x="8" y="496"/>
                            </a:lnTo>
                            <a:lnTo>
                              <a:pt x="2" y="471"/>
                            </a:lnTo>
                            <a:lnTo>
                              <a:pt x="0" y="436"/>
                            </a:lnTo>
                            <a:lnTo>
                              <a:pt x="2" y="410"/>
                            </a:lnTo>
                            <a:lnTo>
                              <a:pt x="8" y="381"/>
                            </a:lnTo>
                            <a:lnTo>
                              <a:pt x="17" y="350"/>
                            </a:lnTo>
                            <a:lnTo>
                              <a:pt x="31" y="319"/>
                            </a:lnTo>
                            <a:lnTo>
                              <a:pt x="49" y="289"/>
                            </a:lnTo>
                            <a:lnTo>
                              <a:pt x="69" y="262"/>
                            </a:lnTo>
                            <a:lnTo>
                              <a:pt x="85" y="242"/>
                            </a:lnTo>
                            <a:lnTo>
                              <a:pt x="107" y="222"/>
                            </a:lnTo>
                            <a:lnTo>
                              <a:pt x="133" y="204"/>
                            </a:lnTo>
                            <a:lnTo>
                              <a:pt x="158" y="192"/>
                            </a:lnTo>
                            <a:lnTo>
                              <a:pt x="191" y="184"/>
                            </a:lnTo>
                            <a:lnTo>
                              <a:pt x="230" y="180"/>
                            </a:lnTo>
                            <a:lnTo>
                              <a:pt x="266" y="181"/>
                            </a:lnTo>
                            <a:lnTo>
                              <a:pt x="299" y="184"/>
                            </a:lnTo>
                            <a:lnTo>
                              <a:pt x="320" y="181"/>
                            </a:lnTo>
                          </a:path>
                        </a:pathLst>
                      </a:custGeom>
                      <a:solidFill>
                        <a:srgbClr val="FFC080"/>
                      </a:solidFill>
                      <a:ln w="12700" cap="rnd" cmpd="sng">
                        <a:noFill/>
                        <a:prstDash val="solid"/>
                        <a:round/>
                        <a:headEnd type="none" w="med" len="med"/>
                        <a:tailEnd type="none" w="med" len="med"/>
                      </a:ln>
                      <a:effectLst/>
                    </p:spPr>
                    <p:txBody>
                      <a:bodyPr/>
                      <a:lstStyle/>
                      <a:p>
                        <a:endParaRPr lang="en-US"/>
                      </a:p>
                    </p:txBody>
                  </p:sp>
                  <p:sp>
                    <p:nvSpPr>
                      <p:cNvPr id="2139" name="Freeform 91"/>
                      <p:cNvSpPr>
                        <a:spLocks/>
                      </p:cNvSpPr>
                      <p:nvPr/>
                    </p:nvSpPr>
                    <p:spPr bwMode="auto">
                      <a:xfrm>
                        <a:off x="5231" y="3480"/>
                        <a:ext cx="871" cy="728"/>
                      </a:xfrm>
                      <a:custGeom>
                        <a:avLst/>
                        <a:gdLst/>
                        <a:ahLst/>
                        <a:cxnLst>
                          <a:cxn ang="0">
                            <a:pos x="666" y="16"/>
                          </a:cxn>
                          <a:cxn ang="0">
                            <a:pos x="679" y="17"/>
                          </a:cxn>
                          <a:cxn ang="0">
                            <a:pos x="713" y="59"/>
                          </a:cxn>
                          <a:cxn ang="0">
                            <a:pos x="753" y="103"/>
                          </a:cxn>
                          <a:cxn ang="0">
                            <a:pos x="790" y="181"/>
                          </a:cxn>
                          <a:cxn ang="0">
                            <a:pos x="810" y="248"/>
                          </a:cxn>
                          <a:cxn ang="0">
                            <a:pos x="831" y="326"/>
                          </a:cxn>
                          <a:cxn ang="0">
                            <a:pos x="847" y="399"/>
                          </a:cxn>
                          <a:cxn ang="0">
                            <a:pos x="860" y="473"/>
                          </a:cxn>
                          <a:cxn ang="0">
                            <a:pos x="870" y="557"/>
                          </a:cxn>
                          <a:cxn ang="0">
                            <a:pos x="860" y="612"/>
                          </a:cxn>
                          <a:cxn ang="0">
                            <a:pos x="849" y="652"/>
                          </a:cxn>
                          <a:cxn ang="0">
                            <a:pos x="809" y="690"/>
                          </a:cxn>
                          <a:cxn ang="0">
                            <a:pos x="747" y="708"/>
                          </a:cxn>
                          <a:cxn ang="0">
                            <a:pos x="673" y="717"/>
                          </a:cxn>
                          <a:cxn ang="0">
                            <a:pos x="587" y="723"/>
                          </a:cxn>
                          <a:cxn ang="0">
                            <a:pos x="509" y="727"/>
                          </a:cxn>
                          <a:cxn ang="0">
                            <a:pos x="439" y="719"/>
                          </a:cxn>
                          <a:cxn ang="0">
                            <a:pos x="384" y="709"/>
                          </a:cxn>
                          <a:cxn ang="0">
                            <a:pos x="311" y="687"/>
                          </a:cxn>
                          <a:cxn ang="0">
                            <a:pos x="246" y="662"/>
                          </a:cxn>
                          <a:cxn ang="0">
                            <a:pos x="187" y="634"/>
                          </a:cxn>
                          <a:cxn ang="0">
                            <a:pos x="125" y="599"/>
                          </a:cxn>
                          <a:cxn ang="0">
                            <a:pos x="67" y="556"/>
                          </a:cxn>
                          <a:cxn ang="0">
                            <a:pos x="21" y="504"/>
                          </a:cxn>
                          <a:cxn ang="0">
                            <a:pos x="18" y="484"/>
                          </a:cxn>
                          <a:cxn ang="0">
                            <a:pos x="54" y="520"/>
                          </a:cxn>
                          <a:cxn ang="0">
                            <a:pos x="100" y="559"/>
                          </a:cxn>
                          <a:cxn ang="0">
                            <a:pos x="151" y="592"/>
                          </a:cxn>
                          <a:cxn ang="0">
                            <a:pos x="203" y="620"/>
                          </a:cxn>
                          <a:cxn ang="0">
                            <a:pos x="260" y="645"/>
                          </a:cxn>
                          <a:cxn ang="0">
                            <a:pos x="308" y="666"/>
                          </a:cxn>
                          <a:cxn ang="0">
                            <a:pos x="363" y="685"/>
                          </a:cxn>
                          <a:cxn ang="0">
                            <a:pos x="421" y="695"/>
                          </a:cxn>
                          <a:cxn ang="0">
                            <a:pos x="484" y="703"/>
                          </a:cxn>
                          <a:cxn ang="0">
                            <a:pos x="540" y="704"/>
                          </a:cxn>
                          <a:cxn ang="0">
                            <a:pos x="593" y="702"/>
                          </a:cxn>
                          <a:cxn ang="0">
                            <a:pos x="647" y="697"/>
                          </a:cxn>
                          <a:cxn ang="0">
                            <a:pos x="702" y="689"/>
                          </a:cxn>
                          <a:cxn ang="0">
                            <a:pos x="743" y="679"/>
                          </a:cxn>
                          <a:cxn ang="0">
                            <a:pos x="777" y="657"/>
                          </a:cxn>
                          <a:cxn ang="0">
                            <a:pos x="799" y="623"/>
                          </a:cxn>
                          <a:cxn ang="0">
                            <a:pos x="818" y="586"/>
                          </a:cxn>
                          <a:cxn ang="0">
                            <a:pos x="831" y="551"/>
                          </a:cxn>
                          <a:cxn ang="0">
                            <a:pos x="825" y="477"/>
                          </a:cxn>
                          <a:cxn ang="0">
                            <a:pos x="822" y="409"/>
                          </a:cxn>
                          <a:cxn ang="0">
                            <a:pos x="809" y="355"/>
                          </a:cxn>
                          <a:cxn ang="0">
                            <a:pos x="795" y="305"/>
                          </a:cxn>
                          <a:cxn ang="0">
                            <a:pos x="780" y="246"/>
                          </a:cxn>
                          <a:cxn ang="0">
                            <a:pos x="768" y="190"/>
                          </a:cxn>
                          <a:cxn ang="0">
                            <a:pos x="740" y="147"/>
                          </a:cxn>
                          <a:cxn ang="0">
                            <a:pos x="710" y="94"/>
                          </a:cxn>
                          <a:cxn ang="0">
                            <a:pos x="684" y="53"/>
                          </a:cxn>
                        </a:cxnLst>
                        <a:rect l="0" t="0" r="r" b="b"/>
                        <a:pathLst>
                          <a:path w="871" h="728">
                            <a:moveTo>
                              <a:pt x="672" y="34"/>
                            </a:moveTo>
                            <a:lnTo>
                              <a:pt x="666" y="16"/>
                            </a:lnTo>
                            <a:lnTo>
                              <a:pt x="669" y="0"/>
                            </a:lnTo>
                            <a:lnTo>
                              <a:pt x="679" y="17"/>
                            </a:lnTo>
                            <a:lnTo>
                              <a:pt x="696" y="39"/>
                            </a:lnTo>
                            <a:lnTo>
                              <a:pt x="713" y="59"/>
                            </a:lnTo>
                            <a:lnTo>
                              <a:pt x="733" y="81"/>
                            </a:lnTo>
                            <a:lnTo>
                              <a:pt x="753" y="103"/>
                            </a:lnTo>
                            <a:lnTo>
                              <a:pt x="774" y="142"/>
                            </a:lnTo>
                            <a:lnTo>
                              <a:pt x="790" y="181"/>
                            </a:lnTo>
                            <a:lnTo>
                              <a:pt x="801" y="210"/>
                            </a:lnTo>
                            <a:lnTo>
                              <a:pt x="810" y="248"/>
                            </a:lnTo>
                            <a:lnTo>
                              <a:pt x="821" y="289"/>
                            </a:lnTo>
                            <a:lnTo>
                              <a:pt x="831" y="326"/>
                            </a:lnTo>
                            <a:lnTo>
                              <a:pt x="839" y="362"/>
                            </a:lnTo>
                            <a:lnTo>
                              <a:pt x="847" y="399"/>
                            </a:lnTo>
                            <a:lnTo>
                              <a:pt x="856" y="432"/>
                            </a:lnTo>
                            <a:lnTo>
                              <a:pt x="860" y="473"/>
                            </a:lnTo>
                            <a:lnTo>
                              <a:pt x="866" y="517"/>
                            </a:lnTo>
                            <a:lnTo>
                              <a:pt x="870" y="557"/>
                            </a:lnTo>
                            <a:lnTo>
                              <a:pt x="864" y="588"/>
                            </a:lnTo>
                            <a:lnTo>
                              <a:pt x="860" y="612"/>
                            </a:lnTo>
                            <a:lnTo>
                              <a:pt x="858" y="633"/>
                            </a:lnTo>
                            <a:lnTo>
                              <a:pt x="849" y="652"/>
                            </a:lnTo>
                            <a:lnTo>
                              <a:pt x="832" y="672"/>
                            </a:lnTo>
                            <a:lnTo>
                              <a:pt x="809" y="690"/>
                            </a:lnTo>
                            <a:lnTo>
                              <a:pt x="780" y="700"/>
                            </a:lnTo>
                            <a:lnTo>
                              <a:pt x="747" y="708"/>
                            </a:lnTo>
                            <a:lnTo>
                              <a:pt x="708" y="713"/>
                            </a:lnTo>
                            <a:lnTo>
                              <a:pt x="673" y="717"/>
                            </a:lnTo>
                            <a:lnTo>
                              <a:pt x="634" y="719"/>
                            </a:lnTo>
                            <a:lnTo>
                              <a:pt x="587" y="723"/>
                            </a:lnTo>
                            <a:lnTo>
                              <a:pt x="546" y="727"/>
                            </a:lnTo>
                            <a:lnTo>
                              <a:pt x="509" y="727"/>
                            </a:lnTo>
                            <a:lnTo>
                              <a:pt x="473" y="723"/>
                            </a:lnTo>
                            <a:lnTo>
                              <a:pt x="439" y="719"/>
                            </a:lnTo>
                            <a:lnTo>
                              <a:pt x="413" y="717"/>
                            </a:lnTo>
                            <a:lnTo>
                              <a:pt x="384" y="709"/>
                            </a:lnTo>
                            <a:lnTo>
                              <a:pt x="350" y="699"/>
                            </a:lnTo>
                            <a:lnTo>
                              <a:pt x="311" y="687"/>
                            </a:lnTo>
                            <a:lnTo>
                              <a:pt x="281" y="676"/>
                            </a:lnTo>
                            <a:lnTo>
                              <a:pt x="246" y="662"/>
                            </a:lnTo>
                            <a:lnTo>
                              <a:pt x="217" y="649"/>
                            </a:lnTo>
                            <a:lnTo>
                              <a:pt x="187" y="634"/>
                            </a:lnTo>
                            <a:lnTo>
                              <a:pt x="156" y="618"/>
                            </a:lnTo>
                            <a:lnTo>
                              <a:pt x="125" y="599"/>
                            </a:lnTo>
                            <a:lnTo>
                              <a:pt x="95" y="578"/>
                            </a:lnTo>
                            <a:lnTo>
                              <a:pt x="67" y="556"/>
                            </a:lnTo>
                            <a:lnTo>
                              <a:pt x="47" y="539"/>
                            </a:lnTo>
                            <a:lnTo>
                              <a:pt x="21" y="504"/>
                            </a:lnTo>
                            <a:lnTo>
                              <a:pt x="0" y="476"/>
                            </a:lnTo>
                            <a:lnTo>
                              <a:pt x="18" y="484"/>
                            </a:lnTo>
                            <a:lnTo>
                              <a:pt x="35" y="497"/>
                            </a:lnTo>
                            <a:lnTo>
                              <a:pt x="54" y="520"/>
                            </a:lnTo>
                            <a:lnTo>
                              <a:pt x="77" y="543"/>
                            </a:lnTo>
                            <a:lnTo>
                              <a:pt x="100" y="559"/>
                            </a:lnTo>
                            <a:lnTo>
                              <a:pt x="127" y="578"/>
                            </a:lnTo>
                            <a:lnTo>
                              <a:pt x="151" y="592"/>
                            </a:lnTo>
                            <a:lnTo>
                              <a:pt x="177" y="610"/>
                            </a:lnTo>
                            <a:lnTo>
                              <a:pt x="203" y="620"/>
                            </a:lnTo>
                            <a:lnTo>
                              <a:pt x="234" y="637"/>
                            </a:lnTo>
                            <a:lnTo>
                              <a:pt x="260" y="645"/>
                            </a:lnTo>
                            <a:lnTo>
                              <a:pt x="282" y="657"/>
                            </a:lnTo>
                            <a:lnTo>
                              <a:pt x="308" y="666"/>
                            </a:lnTo>
                            <a:lnTo>
                              <a:pt x="332" y="673"/>
                            </a:lnTo>
                            <a:lnTo>
                              <a:pt x="363" y="685"/>
                            </a:lnTo>
                            <a:lnTo>
                              <a:pt x="391" y="690"/>
                            </a:lnTo>
                            <a:lnTo>
                              <a:pt x="421" y="695"/>
                            </a:lnTo>
                            <a:lnTo>
                              <a:pt x="452" y="699"/>
                            </a:lnTo>
                            <a:lnTo>
                              <a:pt x="484" y="703"/>
                            </a:lnTo>
                            <a:lnTo>
                              <a:pt x="514" y="705"/>
                            </a:lnTo>
                            <a:lnTo>
                              <a:pt x="540" y="704"/>
                            </a:lnTo>
                            <a:lnTo>
                              <a:pt x="568" y="703"/>
                            </a:lnTo>
                            <a:lnTo>
                              <a:pt x="593" y="702"/>
                            </a:lnTo>
                            <a:lnTo>
                              <a:pt x="620" y="699"/>
                            </a:lnTo>
                            <a:lnTo>
                              <a:pt x="647" y="697"/>
                            </a:lnTo>
                            <a:lnTo>
                              <a:pt x="672" y="693"/>
                            </a:lnTo>
                            <a:lnTo>
                              <a:pt x="702" y="689"/>
                            </a:lnTo>
                            <a:lnTo>
                              <a:pt x="728" y="687"/>
                            </a:lnTo>
                            <a:lnTo>
                              <a:pt x="743" y="679"/>
                            </a:lnTo>
                            <a:lnTo>
                              <a:pt x="761" y="666"/>
                            </a:lnTo>
                            <a:lnTo>
                              <a:pt x="777" y="657"/>
                            </a:lnTo>
                            <a:lnTo>
                              <a:pt x="789" y="641"/>
                            </a:lnTo>
                            <a:lnTo>
                              <a:pt x="799" y="623"/>
                            </a:lnTo>
                            <a:lnTo>
                              <a:pt x="809" y="605"/>
                            </a:lnTo>
                            <a:lnTo>
                              <a:pt x="818" y="586"/>
                            </a:lnTo>
                            <a:lnTo>
                              <a:pt x="824" y="565"/>
                            </a:lnTo>
                            <a:lnTo>
                              <a:pt x="831" y="551"/>
                            </a:lnTo>
                            <a:lnTo>
                              <a:pt x="828" y="514"/>
                            </a:lnTo>
                            <a:lnTo>
                              <a:pt x="825" y="477"/>
                            </a:lnTo>
                            <a:lnTo>
                              <a:pt x="824" y="440"/>
                            </a:lnTo>
                            <a:lnTo>
                              <a:pt x="822" y="409"/>
                            </a:lnTo>
                            <a:lnTo>
                              <a:pt x="816" y="384"/>
                            </a:lnTo>
                            <a:lnTo>
                              <a:pt x="809" y="355"/>
                            </a:lnTo>
                            <a:lnTo>
                              <a:pt x="801" y="328"/>
                            </a:lnTo>
                            <a:lnTo>
                              <a:pt x="795" y="305"/>
                            </a:lnTo>
                            <a:lnTo>
                              <a:pt x="789" y="277"/>
                            </a:lnTo>
                            <a:lnTo>
                              <a:pt x="780" y="246"/>
                            </a:lnTo>
                            <a:lnTo>
                              <a:pt x="772" y="214"/>
                            </a:lnTo>
                            <a:lnTo>
                              <a:pt x="768" y="190"/>
                            </a:lnTo>
                            <a:lnTo>
                              <a:pt x="754" y="167"/>
                            </a:lnTo>
                            <a:lnTo>
                              <a:pt x="740" y="147"/>
                            </a:lnTo>
                            <a:lnTo>
                              <a:pt x="726" y="122"/>
                            </a:lnTo>
                            <a:lnTo>
                              <a:pt x="710" y="94"/>
                            </a:lnTo>
                            <a:lnTo>
                              <a:pt x="698" y="71"/>
                            </a:lnTo>
                            <a:lnTo>
                              <a:pt x="684" y="53"/>
                            </a:lnTo>
                            <a:lnTo>
                              <a:pt x="672" y="34"/>
                            </a:lnTo>
                          </a:path>
                        </a:pathLst>
                      </a:custGeom>
                      <a:solidFill>
                        <a:srgbClr val="FFA040"/>
                      </a:solidFill>
                      <a:ln w="12700" cap="rnd" cmpd="sng">
                        <a:noFill/>
                        <a:prstDash val="solid"/>
                        <a:round/>
                        <a:headEnd type="none" w="med" len="med"/>
                        <a:tailEnd type="none" w="med" len="med"/>
                      </a:ln>
                      <a:effectLst/>
                    </p:spPr>
                    <p:txBody>
                      <a:bodyPr/>
                      <a:lstStyle/>
                      <a:p>
                        <a:endParaRPr lang="en-US"/>
                      </a:p>
                    </p:txBody>
                  </p:sp>
                </p:grpSp>
                <p:sp>
                  <p:nvSpPr>
                    <p:cNvPr id="2140" name="Freeform 92"/>
                    <p:cNvSpPr>
                      <a:spLocks/>
                    </p:cNvSpPr>
                    <p:nvPr/>
                  </p:nvSpPr>
                  <p:spPr bwMode="auto">
                    <a:xfrm>
                      <a:off x="5583" y="3775"/>
                      <a:ext cx="308" cy="307"/>
                    </a:xfrm>
                    <a:custGeom>
                      <a:avLst/>
                      <a:gdLst/>
                      <a:ahLst/>
                      <a:cxnLst>
                        <a:cxn ang="0">
                          <a:pos x="14" y="0"/>
                        </a:cxn>
                        <a:cxn ang="0">
                          <a:pos x="36" y="16"/>
                        </a:cxn>
                        <a:cxn ang="0">
                          <a:pos x="56" y="35"/>
                        </a:cxn>
                        <a:cxn ang="0">
                          <a:pos x="76" y="57"/>
                        </a:cxn>
                        <a:cxn ang="0">
                          <a:pos x="99" y="82"/>
                        </a:cxn>
                        <a:cxn ang="0">
                          <a:pos x="124" y="109"/>
                        </a:cxn>
                        <a:cxn ang="0">
                          <a:pos x="153" y="139"/>
                        </a:cxn>
                        <a:cxn ang="0">
                          <a:pos x="182" y="172"/>
                        </a:cxn>
                        <a:cxn ang="0">
                          <a:pos x="203" y="197"/>
                        </a:cxn>
                        <a:cxn ang="0">
                          <a:pos x="221" y="213"/>
                        </a:cxn>
                        <a:cxn ang="0">
                          <a:pos x="239" y="229"/>
                        </a:cxn>
                        <a:cxn ang="0">
                          <a:pos x="259" y="243"/>
                        </a:cxn>
                        <a:cxn ang="0">
                          <a:pos x="279" y="259"/>
                        </a:cxn>
                        <a:cxn ang="0">
                          <a:pos x="295" y="272"/>
                        </a:cxn>
                        <a:cxn ang="0">
                          <a:pos x="304" y="282"/>
                        </a:cxn>
                        <a:cxn ang="0">
                          <a:pos x="307" y="292"/>
                        </a:cxn>
                        <a:cxn ang="0">
                          <a:pos x="305" y="300"/>
                        </a:cxn>
                        <a:cxn ang="0">
                          <a:pos x="299" y="305"/>
                        </a:cxn>
                        <a:cxn ang="0">
                          <a:pos x="290" y="306"/>
                        </a:cxn>
                        <a:cxn ang="0">
                          <a:pos x="279" y="302"/>
                        </a:cxn>
                        <a:cxn ang="0">
                          <a:pos x="262" y="291"/>
                        </a:cxn>
                        <a:cxn ang="0">
                          <a:pos x="245" y="282"/>
                        </a:cxn>
                        <a:cxn ang="0">
                          <a:pos x="229" y="274"/>
                        </a:cxn>
                        <a:cxn ang="0">
                          <a:pos x="211" y="258"/>
                        </a:cxn>
                        <a:cxn ang="0">
                          <a:pos x="193" y="245"/>
                        </a:cxn>
                        <a:cxn ang="0">
                          <a:pos x="173" y="227"/>
                        </a:cxn>
                        <a:cxn ang="0">
                          <a:pos x="153" y="211"/>
                        </a:cxn>
                        <a:cxn ang="0">
                          <a:pos x="131" y="193"/>
                        </a:cxn>
                        <a:cxn ang="0">
                          <a:pos x="112" y="176"/>
                        </a:cxn>
                        <a:cxn ang="0">
                          <a:pos x="97" y="159"/>
                        </a:cxn>
                        <a:cxn ang="0">
                          <a:pos x="82" y="143"/>
                        </a:cxn>
                        <a:cxn ang="0">
                          <a:pos x="72" y="131"/>
                        </a:cxn>
                        <a:cxn ang="0">
                          <a:pos x="58" y="111"/>
                        </a:cxn>
                        <a:cxn ang="0">
                          <a:pos x="44" y="90"/>
                        </a:cxn>
                        <a:cxn ang="0">
                          <a:pos x="31" y="69"/>
                        </a:cxn>
                        <a:cxn ang="0">
                          <a:pos x="19" y="50"/>
                        </a:cxn>
                        <a:cxn ang="0">
                          <a:pos x="10" y="33"/>
                        </a:cxn>
                        <a:cxn ang="0">
                          <a:pos x="3" y="19"/>
                        </a:cxn>
                        <a:cxn ang="0">
                          <a:pos x="0" y="10"/>
                        </a:cxn>
                        <a:cxn ang="0">
                          <a:pos x="3" y="4"/>
                        </a:cxn>
                        <a:cxn ang="0">
                          <a:pos x="14" y="0"/>
                        </a:cxn>
                      </a:cxnLst>
                      <a:rect l="0" t="0" r="r" b="b"/>
                      <a:pathLst>
                        <a:path w="308" h="307">
                          <a:moveTo>
                            <a:pt x="14" y="0"/>
                          </a:moveTo>
                          <a:lnTo>
                            <a:pt x="36" y="16"/>
                          </a:lnTo>
                          <a:lnTo>
                            <a:pt x="56" y="35"/>
                          </a:lnTo>
                          <a:lnTo>
                            <a:pt x="76" y="57"/>
                          </a:lnTo>
                          <a:lnTo>
                            <a:pt x="99" y="82"/>
                          </a:lnTo>
                          <a:lnTo>
                            <a:pt x="124" y="109"/>
                          </a:lnTo>
                          <a:lnTo>
                            <a:pt x="153" y="139"/>
                          </a:lnTo>
                          <a:lnTo>
                            <a:pt x="182" y="172"/>
                          </a:lnTo>
                          <a:lnTo>
                            <a:pt x="203" y="197"/>
                          </a:lnTo>
                          <a:lnTo>
                            <a:pt x="221" y="213"/>
                          </a:lnTo>
                          <a:lnTo>
                            <a:pt x="239" y="229"/>
                          </a:lnTo>
                          <a:lnTo>
                            <a:pt x="259" y="243"/>
                          </a:lnTo>
                          <a:lnTo>
                            <a:pt x="279" y="259"/>
                          </a:lnTo>
                          <a:lnTo>
                            <a:pt x="295" y="272"/>
                          </a:lnTo>
                          <a:lnTo>
                            <a:pt x="304" y="282"/>
                          </a:lnTo>
                          <a:lnTo>
                            <a:pt x="307" y="292"/>
                          </a:lnTo>
                          <a:lnTo>
                            <a:pt x="305" y="300"/>
                          </a:lnTo>
                          <a:lnTo>
                            <a:pt x="299" y="305"/>
                          </a:lnTo>
                          <a:lnTo>
                            <a:pt x="290" y="306"/>
                          </a:lnTo>
                          <a:lnTo>
                            <a:pt x="279" y="302"/>
                          </a:lnTo>
                          <a:lnTo>
                            <a:pt x="262" y="291"/>
                          </a:lnTo>
                          <a:lnTo>
                            <a:pt x="245" y="282"/>
                          </a:lnTo>
                          <a:lnTo>
                            <a:pt x="229" y="274"/>
                          </a:lnTo>
                          <a:lnTo>
                            <a:pt x="211" y="258"/>
                          </a:lnTo>
                          <a:lnTo>
                            <a:pt x="193" y="245"/>
                          </a:lnTo>
                          <a:lnTo>
                            <a:pt x="173" y="227"/>
                          </a:lnTo>
                          <a:lnTo>
                            <a:pt x="153" y="211"/>
                          </a:lnTo>
                          <a:lnTo>
                            <a:pt x="131" y="193"/>
                          </a:lnTo>
                          <a:lnTo>
                            <a:pt x="112" y="176"/>
                          </a:lnTo>
                          <a:lnTo>
                            <a:pt x="97" y="159"/>
                          </a:lnTo>
                          <a:lnTo>
                            <a:pt x="82" y="143"/>
                          </a:lnTo>
                          <a:lnTo>
                            <a:pt x="72" y="131"/>
                          </a:lnTo>
                          <a:lnTo>
                            <a:pt x="58" y="111"/>
                          </a:lnTo>
                          <a:lnTo>
                            <a:pt x="44" y="90"/>
                          </a:lnTo>
                          <a:lnTo>
                            <a:pt x="31" y="69"/>
                          </a:lnTo>
                          <a:lnTo>
                            <a:pt x="19" y="50"/>
                          </a:lnTo>
                          <a:lnTo>
                            <a:pt x="10" y="33"/>
                          </a:lnTo>
                          <a:lnTo>
                            <a:pt x="3" y="19"/>
                          </a:lnTo>
                          <a:lnTo>
                            <a:pt x="0" y="10"/>
                          </a:lnTo>
                          <a:lnTo>
                            <a:pt x="3" y="4"/>
                          </a:lnTo>
                          <a:lnTo>
                            <a:pt x="14" y="0"/>
                          </a:lnTo>
                        </a:path>
                      </a:pathLst>
                    </a:custGeom>
                    <a:solidFill>
                      <a:srgbClr val="FFE0C0"/>
                    </a:solidFill>
                    <a:ln w="12700" cap="rnd" cmpd="sng">
                      <a:noFill/>
                      <a:prstDash val="solid"/>
                      <a:round/>
                      <a:headEnd type="none" w="med" len="med"/>
                      <a:tailEnd type="none" w="med" len="med"/>
                    </a:ln>
                    <a:effectLst/>
                  </p:spPr>
                  <p:txBody>
                    <a:bodyPr/>
                    <a:lstStyle/>
                    <a:p>
                      <a:endParaRPr lang="en-US"/>
                    </a:p>
                  </p:txBody>
                </p:sp>
              </p:grpSp>
              <p:sp>
                <p:nvSpPr>
                  <p:cNvPr id="2141" name="Freeform 93"/>
                  <p:cNvSpPr>
                    <a:spLocks/>
                  </p:cNvSpPr>
                  <p:nvPr/>
                </p:nvSpPr>
                <p:spPr bwMode="auto">
                  <a:xfrm>
                    <a:off x="5752" y="3962"/>
                    <a:ext cx="274" cy="210"/>
                  </a:xfrm>
                  <a:custGeom>
                    <a:avLst/>
                    <a:gdLst/>
                    <a:ahLst/>
                    <a:cxnLst>
                      <a:cxn ang="0">
                        <a:pos x="273" y="0"/>
                      </a:cxn>
                      <a:cxn ang="0">
                        <a:pos x="273" y="28"/>
                      </a:cxn>
                      <a:cxn ang="0">
                        <a:pos x="272" y="64"/>
                      </a:cxn>
                      <a:cxn ang="0">
                        <a:pos x="268" y="95"/>
                      </a:cxn>
                      <a:cxn ang="0">
                        <a:pos x="260" y="121"/>
                      </a:cxn>
                      <a:cxn ang="0">
                        <a:pos x="248" y="139"/>
                      </a:cxn>
                      <a:cxn ang="0">
                        <a:pos x="232" y="153"/>
                      </a:cxn>
                      <a:cxn ang="0">
                        <a:pos x="210" y="168"/>
                      </a:cxn>
                      <a:cxn ang="0">
                        <a:pos x="188" y="179"/>
                      </a:cxn>
                      <a:cxn ang="0">
                        <a:pos x="155" y="193"/>
                      </a:cxn>
                      <a:cxn ang="0">
                        <a:pos x="125" y="201"/>
                      </a:cxn>
                      <a:cxn ang="0">
                        <a:pos x="92" y="206"/>
                      </a:cxn>
                      <a:cxn ang="0">
                        <a:pos x="62" y="209"/>
                      </a:cxn>
                      <a:cxn ang="0">
                        <a:pos x="31" y="208"/>
                      </a:cxn>
                      <a:cxn ang="0">
                        <a:pos x="0" y="206"/>
                      </a:cxn>
                    </a:cxnLst>
                    <a:rect l="0" t="0" r="r" b="b"/>
                    <a:pathLst>
                      <a:path w="274" h="210">
                        <a:moveTo>
                          <a:pt x="273" y="0"/>
                        </a:moveTo>
                        <a:lnTo>
                          <a:pt x="273" y="28"/>
                        </a:lnTo>
                        <a:lnTo>
                          <a:pt x="272" y="64"/>
                        </a:lnTo>
                        <a:lnTo>
                          <a:pt x="268" y="95"/>
                        </a:lnTo>
                        <a:lnTo>
                          <a:pt x="260" y="121"/>
                        </a:lnTo>
                        <a:lnTo>
                          <a:pt x="248" y="139"/>
                        </a:lnTo>
                        <a:lnTo>
                          <a:pt x="232" y="153"/>
                        </a:lnTo>
                        <a:lnTo>
                          <a:pt x="210" y="168"/>
                        </a:lnTo>
                        <a:lnTo>
                          <a:pt x="188" y="179"/>
                        </a:lnTo>
                        <a:lnTo>
                          <a:pt x="155" y="193"/>
                        </a:lnTo>
                        <a:lnTo>
                          <a:pt x="125" y="201"/>
                        </a:lnTo>
                        <a:lnTo>
                          <a:pt x="92" y="206"/>
                        </a:lnTo>
                        <a:lnTo>
                          <a:pt x="62" y="209"/>
                        </a:lnTo>
                        <a:lnTo>
                          <a:pt x="31" y="208"/>
                        </a:lnTo>
                        <a:lnTo>
                          <a:pt x="0" y="206"/>
                        </a:lnTo>
                      </a:path>
                    </a:pathLst>
                  </a:custGeom>
                  <a:noFill/>
                  <a:ln w="12700" cap="rnd" cmpd="sng">
                    <a:solidFill>
                      <a:srgbClr val="FF8000"/>
                    </a:solidFill>
                    <a:prstDash val="solid"/>
                    <a:round/>
                    <a:headEnd type="none" w="med" len="med"/>
                    <a:tailEnd type="none" w="med" len="med"/>
                  </a:ln>
                  <a:effectLst/>
                </p:spPr>
                <p:txBody>
                  <a:bodyPr/>
                  <a:lstStyle/>
                  <a:p>
                    <a:endParaRPr lang="en-US"/>
                  </a:p>
                </p:txBody>
              </p:sp>
            </p:grpSp>
            <p:grpSp>
              <p:nvGrpSpPr>
                <p:cNvPr id="2142" name="Group 94"/>
                <p:cNvGrpSpPr>
                  <a:grpSpLocks/>
                </p:cNvGrpSpPr>
                <p:nvPr/>
              </p:nvGrpSpPr>
              <p:grpSpPr bwMode="auto">
                <a:xfrm>
                  <a:off x="5035" y="3266"/>
                  <a:ext cx="937" cy="866"/>
                  <a:chOff x="5035" y="3266"/>
                  <a:chExt cx="937" cy="866"/>
                </a:xfrm>
              </p:grpSpPr>
              <p:grpSp>
                <p:nvGrpSpPr>
                  <p:cNvPr id="2143" name="Group 95"/>
                  <p:cNvGrpSpPr>
                    <a:grpSpLocks/>
                  </p:cNvGrpSpPr>
                  <p:nvPr/>
                </p:nvGrpSpPr>
                <p:grpSpPr bwMode="auto">
                  <a:xfrm>
                    <a:off x="5373" y="3266"/>
                    <a:ext cx="599" cy="775"/>
                    <a:chOff x="5373" y="3266"/>
                    <a:chExt cx="599" cy="775"/>
                  </a:xfrm>
                </p:grpSpPr>
                <p:grpSp>
                  <p:nvGrpSpPr>
                    <p:cNvPr id="2144" name="Group 96"/>
                    <p:cNvGrpSpPr>
                      <a:grpSpLocks/>
                    </p:cNvGrpSpPr>
                    <p:nvPr/>
                  </p:nvGrpSpPr>
                  <p:grpSpPr bwMode="auto">
                    <a:xfrm>
                      <a:off x="5373" y="3266"/>
                      <a:ext cx="599" cy="775"/>
                      <a:chOff x="5373" y="3266"/>
                      <a:chExt cx="599" cy="775"/>
                    </a:xfrm>
                  </p:grpSpPr>
                  <p:grpSp>
                    <p:nvGrpSpPr>
                      <p:cNvPr id="2145" name="Group 97"/>
                      <p:cNvGrpSpPr>
                        <a:grpSpLocks/>
                      </p:cNvGrpSpPr>
                      <p:nvPr/>
                    </p:nvGrpSpPr>
                    <p:grpSpPr bwMode="auto">
                      <a:xfrm>
                        <a:off x="5373" y="3266"/>
                        <a:ext cx="599" cy="775"/>
                        <a:chOff x="5373" y="3266"/>
                        <a:chExt cx="599" cy="775"/>
                      </a:xfrm>
                    </p:grpSpPr>
                    <p:grpSp>
                      <p:nvGrpSpPr>
                        <p:cNvPr id="2146" name="Group 98"/>
                        <p:cNvGrpSpPr>
                          <a:grpSpLocks/>
                        </p:cNvGrpSpPr>
                        <p:nvPr/>
                      </p:nvGrpSpPr>
                      <p:grpSpPr bwMode="auto">
                        <a:xfrm>
                          <a:off x="5373" y="3266"/>
                          <a:ext cx="599" cy="775"/>
                          <a:chOff x="5373" y="3266"/>
                          <a:chExt cx="599" cy="775"/>
                        </a:xfrm>
                      </p:grpSpPr>
                      <p:grpSp>
                        <p:nvGrpSpPr>
                          <p:cNvPr id="2147" name="Group 99"/>
                          <p:cNvGrpSpPr>
                            <a:grpSpLocks/>
                          </p:cNvGrpSpPr>
                          <p:nvPr/>
                        </p:nvGrpSpPr>
                        <p:grpSpPr bwMode="auto">
                          <a:xfrm>
                            <a:off x="5373" y="3266"/>
                            <a:ext cx="599" cy="775"/>
                            <a:chOff x="5373" y="3266"/>
                            <a:chExt cx="599" cy="775"/>
                          </a:xfrm>
                        </p:grpSpPr>
                        <p:sp>
                          <p:nvSpPr>
                            <p:cNvPr id="2148" name="Freeform 100"/>
                            <p:cNvSpPr>
                              <a:spLocks/>
                            </p:cNvSpPr>
                            <p:nvPr/>
                          </p:nvSpPr>
                          <p:spPr bwMode="auto">
                            <a:xfrm>
                              <a:off x="5374" y="3266"/>
                              <a:ext cx="598" cy="775"/>
                            </a:xfrm>
                            <a:custGeom>
                              <a:avLst/>
                              <a:gdLst/>
                              <a:ahLst/>
                              <a:cxnLst>
                                <a:cxn ang="0">
                                  <a:pos x="13" y="145"/>
                                </a:cxn>
                                <a:cxn ang="0">
                                  <a:pos x="37" y="114"/>
                                </a:cxn>
                                <a:cxn ang="0">
                                  <a:pos x="70" y="74"/>
                                </a:cxn>
                                <a:cxn ang="0">
                                  <a:pos x="104" y="40"/>
                                </a:cxn>
                                <a:cxn ang="0">
                                  <a:pos x="147" y="14"/>
                                </a:cxn>
                                <a:cxn ang="0">
                                  <a:pos x="206" y="1"/>
                                </a:cxn>
                                <a:cxn ang="0">
                                  <a:pos x="262" y="4"/>
                                </a:cxn>
                                <a:cxn ang="0">
                                  <a:pos x="318" y="21"/>
                                </a:cxn>
                                <a:cxn ang="0">
                                  <a:pos x="360" y="48"/>
                                </a:cxn>
                                <a:cxn ang="0">
                                  <a:pos x="392" y="86"/>
                                </a:cxn>
                                <a:cxn ang="0">
                                  <a:pos x="411" y="132"/>
                                </a:cxn>
                                <a:cxn ang="0">
                                  <a:pos x="415" y="172"/>
                                </a:cxn>
                                <a:cxn ang="0">
                                  <a:pos x="397" y="216"/>
                                </a:cxn>
                                <a:cxn ang="0">
                                  <a:pos x="378" y="260"/>
                                </a:cxn>
                                <a:cxn ang="0">
                                  <a:pos x="367" y="297"/>
                                </a:cxn>
                                <a:cxn ang="0">
                                  <a:pos x="375" y="303"/>
                                </a:cxn>
                                <a:cxn ang="0">
                                  <a:pos x="390" y="279"/>
                                </a:cxn>
                                <a:cxn ang="0">
                                  <a:pos x="416" y="232"/>
                                </a:cxn>
                                <a:cxn ang="0">
                                  <a:pos x="435" y="210"/>
                                </a:cxn>
                                <a:cxn ang="0">
                                  <a:pos x="452" y="224"/>
                                </a:cxn>
                                <a:cxn ang="0">
                                  <a:pos x="473" y="261"/>
                                </a:cxn>
                                <a:cxn ang="0">
                                  <a:pos x="490" y="299"/>
                                </a:cxn>
                                <a:cxn ang="0">
                                  <a:pos x="514" y="334"/>
                                </a:cxn>
                                <a:cxn ang="0">
                                  <a:pos x="523" y="370"/>
                                </a:cxn>
                                <a:cxn ang="0">
                                  <a:pos x="513" y="420"/>
                                </a:cxn>
                                <a:cxn ang="0">
                                  <a:pos x="532" y="451"/>
                                </a:cxn>
                                <a:cxn ang="0">
                                  <a:pos x="559" y="503"/>
                                </a:cxn>
                                <a:cxn ang="0">
                                  <a:pos x="580" y="548"/>
                                </a:cxn>
                                <a:cxn ang="0">
                                  <a:pos x="590" y="599"/>
                                </a:cxn>
                                <a:cxn ang="0">
                                  <a:pos x="594" y="651"/>
                                </a:cxn>
                                <a:cxn ang="0">
                                  <a:pos x="597" y="734"/>
                                </a:cxn>
                                <a:cxn ang="0">
                                  <a:pos x="588" y="768"/>
                                </a:cxn>
                                <a:cxn ang="0">
                                  <a:pos x="556" y="769"/>
                                </a:cxn>
                                <a:cxn ang="0">
                                  <a:pos x="513" y="743"/>
                                </a:cxn>
                                <a:cxn ang="0">
                                  <a:pos x="459" y="703"/>
                                </a:cxn>
                                <a:cxn ang="0">
                                  <a:pos x="395" y="638"/>
                                </a:cxn>
                                <a:cxn ang="0">
                                  <a:pos x="332" y="565"/>
                                </a:cxn>
                                <a:cxn ang="0">
                                  <a:pos x="246" y="480"/>
                                </a:cxn>
                                <a:cxn ang="0">
                                  <a:pos x="186" y="422"/>
                                </a:cxn>
                                <a:cxn ang="0">
                                  <a:pos x="172" y="387"/>
                                </a:cxn>
                                <a:cxn ang="0">
                                  <a:pos x="194" y="367"/>
                                </a:cxn>
                                <a:cxn ang="0">
                                  <a:pos x="231" y="342"/>
                                </a:cxn>
                                <a:cxn ang="0">
                                  <a:pos x="268" y="330"/>
                                </a:cxn>
                                <a:cxn ang="0">
                                  <a:pos x="292" y="318"/>
                                </a:cxn>
                                <a:cxn ang="0">
                                  <a:pos x="268" y="314"/>
                                </a:cxn>
                                <a:cxn ang="0">
                                  <a:pos x="216" y="325"/>
                                </a:cxn>
                                <a:cxn ang="0">
                                  <a:pos x="186" y="344"/>
                                </a:cxn>
                                <a:cxn ang="0">
                                  <a:pos x="148" y="361"/>
                                </a:cxn>
                                <a:cxn ang="0">
                                  <a:pos x="115" y="354"/>
                                </a:cxn>
                                <a:cxn ang="0">
                                  <a:pos x="90" y="334"/>
                                </a:cxn>
                                <a:cxn ang="0">
                                  <a:pos x="62" y="298"/>
                                </a:cxn>
                                <a:cxn ang="0">
                                  <a:pos x="28" y="261"/>
                                </a:cxn>
                                <a:cxn ang="0">
                                  <a:pos x="12" y="231"/>
                                </a:cxn>
                                <a:cxn ang="0">
                                  <a:pos x="0" y="183"/>
                                </a:cxn>
                              </a:cxnLst>
                              <a:rect l="0" t="0" r="r" b="b"/>
                              <a:pathLst>
                                <a:path w="598" h="775">
                                  <a:moveTo>
                                    <a:pt x="1" y="172"/>
                                  </a:moveTo>
                                  <a:lnTo>
                                    <a:pt x="6" y="158"/>
                                  </a:lnTo>
                                  <a:lnTo>
                                    <a:pt x="13" y="145"/>
                                  </a:lnTo>
                                  <a:lnTo>
                                    <a:pt x="20" y="132"/>
                                  </a:lnTo>
                                  <a:lnTo>
                                    <a:pt x="29" y="122"/>
                                  </a:lnTo>
                                  <a:lnTo>
                                    <a:pt x="37" y="114"/>
                                  </a:lnTo>
                                  <a:lnTo>
                                    <a:pt x="47" y="102"/>
                                  </a:lnTo>
                                  <a:lnTo>
                                    <a:pt x="60" y="87"/>
                                  </a:lnTo>
                                  <a:lnTo>
                                    <a:pt x="70" y="74"/>
                                  </a:lnTo>
                                  <a:lnTo>
                                    <a:pt x="80" y="61"/>
                                  </a:lnTo>
                                  <a:lnTo>
                                    <a:pt x="91" y="51"/>
                                  </a:lnTo>
                                  <a:lnTo>
                                    <a:pt x="104" y="40"/>
                                  </a:lnTo>
                                  <a:lnTo>
                                    <a:pt x="117" y="30"/>
                                  </a:lnTo>
                                  <a:lnTo>
                                    <a:pt x="130" y="22"/>
                                  </a:lnTo>
                                  <a:lnTo>
                                    <a:pt x="147" y="14"/>
                                  </a:lnTo>
                                  <a:lnTo>
                                    <a:pt x="165" y="7"/>
                                  </a:lnTo>
                                  <a:lnTo>
                                    <a:pt x="184" y="3"/>
                                  </a:lnTo>
                                  <a:lnTo>
                                    <a:pt x="206" y="1"/>
                                  </a:lnTo>
                                  <a:lnTo>
                                    <a:pt x="228" y="0"/>
                                  </a:lnTo>
                                  <a:lnTo>
                                    <a:pt x="246" y="1"/>
                                  </a:lnTo>
                                  <a:lnTo>
                                    <a:pt x="262" y="4"/>
                                  </a:lnTo>
                                  <a:lnTo>
                                    <a:pt x="279" y="7"/>
                                  </a:lnTo>
                                  <a:lnTo>
                                    <a:pt x="300" y="13"/>
                                  </a:lnTo>
                                  <a:lnTo>
                                    <a:pt x="318" y="21"/>
                                  </a:lnTo>
                                  <a:lnTo>
                                    <a:pt x="332" y="28"/>
                                  </a:lnTo>
                                  <a:lnTo>
                                    <a:pt x="347" y="36"/>
                                  </a:lnTo>
                                  <a:lnTo>
                                    <a:pt x="360" y="48"/>
                                  </a:lnTo>
                                  <a:lnTo>
                                    <a:pt x="371" y="59"/>
                                  </a:lnTo>
                                  <a:lnTo>
                                    <a:pt x="381" y="71"/>
                                  </a:lnTo>
                                  <a:lnTo>
                                    <a:pt x="392" y="86"/>
                                  </a:lnTo>
                                  <a:lnTo>
                                    <a:pt x="402" y="101"/>
                                  </a:lnTo>
                                  <a:lnTo>
                                    <a:pt x="408" y="115"/>
                                  </a:lnTo>
                                  <a:lnTo>
                                    <a:pt x="411" y="132"/>
                                  </a:lnTo>
                                  <a:lnTo>
                                    <a:pt x="414" y="146"/>
                                  </a:lnTo>
                                  <a:lnTo>
                                    <a:pt x="416" y="159"/>
                                  </a:lnTo>
                                  <a:lnTo>
                                    <a:pt x="415" y="172"/>
                                  </a:lnTo>
                                  <a:lnTo>
                                    <a:pt x="412" y="182"/>
                                  </a:lnTo>
                                  <a:lnTo>
                                    <a:pt x="406" y="197"/>
                                  </a:lnTo>
                                  <a:lnTo>
                                    <a:pt x="397" y="216"/>
                                  </a:lnTo>
                                  <a:lnTo>
                                    <a:pt x="389" y="233"/>
                                  </a:lnTo>
                                  <a:lnTo>
                                    <a:pt x="383" y="246"/>
                                  </a:lnTo>
                                  <a:lnTo>
                                    <a:pt x="378" y="260"/>
                                  </a:lnTo>
                                  <a:lnTo>
                                    <a:pt x="373" y="275"/>
                                  </a:lnTo>
                                  <a:lnTo>
                                    <a:pt x="369" y="289"/>
                                  </a:lnTo>
                                  <a:lnTo>
                                    <a:pt x="367" y="297"/>
                                  </a:lnTo>
                                  <a:lnTo>
                                    <a:pt x="368" y="301"/>
                                  </a:lnTo>
                                  <a:lnTo>
                                    <a:pt x="371" y="303"/>
                                  </a:lnTo>
                                  <a:lnTo>
                                    <a:pt x="375" y="303"/>
                                  </a:lnTo>
                                  <a:lnTo>
                                    <a:pt x="379" y="299"/>
                                  </a:lnTo>
                                  <a:lnTo>
                                    <a:pt x="384" y="293"/>
                                  </a:lnTo>
                                  <a:lnTo>
                                    <a:pt x="390" y="279"/>
                                  </a:lnTo>
                                  <a:lnTo>
                                    <a:pt x="398" y="262"/>
                                  </a:lnTo>
                                  <a:lnTo>
                                    <a:pt x="408" y="245"/>
                                  </a:lnTo>
                                  <a:lnTo>
                                    <a:pt x="416" y="232"/>
                                  </a:lnTo>
                                  <a:lnTo>
                                    <a:pt x="425" y="219"/>
                                  </a:lnTo>
                                  <a:lnTo>
                                    <a:pt x="430" y="213"/>
                                  </a:lnTo>
                                  <a:lnTo>
                                    <a:pt x="435" y="210"/>
                                  </a:lnTo>
                                  <a:lnTo>
                                    <a:pt x="442" y="209"/>
                                  </a:lnTo>
                                  <a:lnTo>
                                    <a:pt x="446" y="212"/>
                                  </a:lnTo>
                                  <a:lnTo>
                                    <a:pt x="452" y="224"/>
                                  </a:lnTo>
                                  <a:lnTo>
                                    <a:pt x="458" y="234"/>
                                  </a:lnTo>
                                  <a:lnTo>
                                    <a:pt x="465" y="247"/>
                                  </a:lnTo>
                                  <a:lnTo>
                                    <a:pt x="473" y="261"/>
                                  </a:lnTo>
                                  <a:lnTo>
                                    <a:pt x="479" y="273"/>
                                  </a:lnTo>
                                  <a:lnTo>
                                    <a:pt x="485" y="287"/>
                                  </a:lnTo>
                                  <a:lnTo>
                                    <a:pt x="490" y="299"/>
                                  </a:lnTo>
                                  <a:lnTo>
                                    <a:pt x="495" y="313"/>
                                  </a:lnTo>
                                  <a:lnTo>
                                    <a:pt x="504" y="322"/>
                                  </a:lnTo>
                                  <a:lnTo>
                                    <a:pt x="514" y="334"/>
                                  </a:lnTo>
                                  <a:lnTo>
                                    <a:pt x="522" y="344"/>
                                  </a:lnTo>
                                  <a:lnTo>
                                    <a:pt x="524" y="357"/>
                                  </a:lnTo>
                                  <a:lnTo>
                                    <a:pt x="523" y="370"/>
                                  </a:lnTo>
                                  <a:lnTo>
                                    <a:pt x="520" y="387"/>
                                  </a:lnTo>
                                  <a:lnTo>
                                    <a:pt x="517" y="403"/>
                                  </a:lnTo>
                                  <a:lnTo>
                                    <a:pt x="513" y="420"/>
                                  </a:lnTo>
                                  <a:lnTo>
                                    <a:pt x="520" y="430"/>
                                  </a:lnTo>
                                  <a:lnTo>
                                    <a:pt x="526" y="440"/>
                                  </a:lnTo>
                                  <a:lnTo>
                                    <a:pt x="532" y="451"/>
                                  </a:lnTo>
                                  <a:lnTo>
                                    <a:pt x="539" y="464"/>
                                  </a:lnTo>
                                  <a:lnTo>
                                    <a:pt x="550" y="485"/>
                                  </a:lnTo>
                                  <a:lnTo>
                                    <a:pt x="559" y="503"/>
                                  </a:lnTo>
                                  <a:lnTo>
                                    <a:pt x="568" y="521"/>
                                  </a:lnTo>
                                  <a:lnTo>
                                    <a:pt x="576" y="536"/>
                                  </a:lnTo>
                                  <a:lnTo>
                                    <a:pt x="580" y="548"/>
                                  </a:lnTo>
                                  <a:lnTo>
                                    <a:pt x="584" y="565"/>
                                  </a:lnTo>
                                  <a:lnTo>
                                    <a:pt x="587" y="584"/>
                                  </a:lnTo>
                                  <a:lnTo>
                                    <a:pt x="590" y="599"/>
                                  </a:lnTo>
                                  <a:lnTo>
                                    <a:pt x="593" y="619"/>
                                  </a:lnTo>
                                  <a:lnTo>
                                    <a:pt x="595" y="638"/>
                                  </a:lnTo>
                                  <a:lnTo>
                                    <a:pt x="594" y="651"/>
                                  </a:lnTo>
                                  <a:lnTo>
                                    <a:pt x="594" y="667"/>
                                  </a:lnTo>
                                  <a:lnTo>
                                    <a:pt x="595" y="698"/>
                                  </a:lnTo>
                                  <a:lnTo>
                                    <a:pt x="597" y="734"/>
                                  </a:lnTo>
                                  <a:lnTo>
                                    <a:pt x="597" y="751"/>
                                  </a:lnTo>
                                  <a:lnTo>
                                    <a:pt x="595" y="761"/>
                                  </a:lnTo>
                                  <a:lnTo>
                                    <a:pt x="588" y="768"/>
                                  </a:lnTo>
                                  <a:lnTo>
                                    <a:pt x="576" y="773"/>
                                  </a:lnTo>
                                  <a:lnTo>
                                    <a:pt x="564" y="774"/>
                                  </a:lnTo>
                                  <a:lnTo>
                                    <a:pt x="556" y="769"/>
                                  </a:lnTo>
                                  <a:lnTo>
                                    <a:pt x="549" y="763"/>
                                  </a:lnTo>
                                  <a:lnTo>
                                    <a:pt x="530" y="752"/>
                                  </a:lnTo>
                                  <a:lnTo>
                                    <a:pt x="513" y="743"/>
                                  </a:lnTo>
                                  <a:lnTo>
                                    <a:pt x="495" y="735"/>
                                  </a:lnTo>
                                  <a:lnTo>
                                    <a:pt x="483" y="724"/>
                                  </a:lnTo>
                                  <a:lnTo>
                                    <a:pt x="459" y="703"/>
                                  </a:lnTo>
                                  <a:lnTo>
                                    <a:pt x="437" y="680"/>
                                  </a:lnTo>
                                  <a:lnTo>
                                    <a:pt x="415" y="661"/>
                                  </a:lnTo>
                                  <a:lnTo>
                                    <a:pt x="395" y="638"/>
                                  </a:lnTo>
                                  <a:lnTo>
                                    <a:pt x="370" y="608"/>
                                  </a:lnTo>
                                  <a:lnTo>
                                    <a:pt x="352" y="584"/>
                                  </a:lnTo>
                                  <a:lnTo>
                                    <a:pt x="332" y="565"/>
                                  </a:lnTo>
                                  <a:lnTo>
                                    <a:pt x="306" y="539"/>
                                  </a:lnTo>
                                  <a:lnTo>
                                    <a:pt x="280" y="514"/>
                                  </a:lnTo>
                                  <a:lnTo>
                                    <a:pt x="246" y="480"/>
                                  </a:lnTo>
                                  <a:lnTo>
                                    <a:pt x="213" y="452"/>
                                  </a:lnTo>
                                  <a:lnTo>
                                    <a:pt x="197" y="435"/>
                                  </a:lnTo>
                                  <a:lnTo>
                                    <a:pt x="186" y="422"/>
                                  </a:lnTo>
                                  <a:lnTo>
                                    <a:pt x="179" y="410"/>
                                  </a:lnTo>
                                  <a:lnTo>
                                    <a:pt x="173" y="395"/>
                                  </a:lnTo>
                                  <a:lnTo>
                                    <a:pt x="172" y="387"/>
                                  </a:lnTo>
                                  <a:lnTo>
                                    <a:pt x="175" y="381"/>
                                  </a:lnTo>
                                  <a:lnTo>
                                    <a:pt x="183" y="375"/>
                                  </a:lnTo>
                                  <a:lnTo>
                                    <a:pt x="194" y="367"/>
                                  </a:lnTo>
                                  <a:lnTo>
                                    <a:pt x="208" y="358"/>
                                  </a:lnTo>
                                  <a:lnTo>
                                    <a:pt x="220" y="348"/>
                                  </a:lnTo>
                                  <a:lnTo>
                                    <a:pt x="231" y="342"/>
                                  </a:lnTo>
                                  <a:lnTo>
                                    <a:pt x="243" y="339"/>
                                  </a:lnTo>
                                  <a:lnTo>
                                    <a:pt x="256" y="334"/>
                                  </a:lnTo>
                                  <a:lnTo>
                                    <a:pt x="268" y="330"/>
                                  </a:lnTo>
                                  <a:lnTo>
                                    <a:pt x="281" y="325"/>
                                  </a:lnTo>
                                  <a:lnTo>
                                    <a:pt x="291" y="322"/>
                                  </a:lnTo>
                                  <a:lnTo>
                                    <a:pt x="292" y="318"/>
                                  </a:lnTo>
                                  <a:lnTo>
                                    <a:pt x="289" y="313"/>
                                  </a:lnTo>
                                  <a:lnTo>
                                    <a:pt x="283" y="312"/>
                                  </a:lnTo>
                                  <a:lnTo>
                                    <a:pt x="268" y="314"/>
                                  </a:lnTo>
                                  <a:lnTo>
                                    <a:pt x="253" y="316"/>
                                  </a:lnTo>
                                  <a:lnTo>
                                    <a:pt x="235" y="320"/>
                                  </a:lnTo>
                                  <a:lnTo>
                                    <a:pt x="216" y="325"/>
                                  </a:lnTo>
                                  <a:lnTo>
                                    <a:pt x="208" y="328"/>
                                  </a:lnTo>
                                  <a:lnTo>
                                    <a:pt x="197" y="336"/>
                                  </a:lnTo>
                                  <a:lnTo>
                                    <a:pt x="186" y="344"/>
                                  </a:lnTo>
                                  <a:lnTo>
                                    <a:pt x="171" y="358"/>
                                  </a:lnTo>
                                  <a:lnTo>
                                    <a:pt x="161" y="360"/>
                                  </a:lnTo>
                                  <a:lnTo>
                                    <a:pt x="148" y="361"/>
                                  </a:lnTo>
                                  <a:lnTo>
                                    <a:pt x="134" y="362"/>
                                  </a:lnTo>
                                  <a:lnTo>
                                    <a:pt x="125" y="359"/>
                                  </a:lnTo>
                                  <a:lnTo>
                                    <a:pt x="115" y="354"/>
                                  </a:lnTo>
                                  <a:lnTo>
                                    <a:pt x="104" y="349"/>
                                  </a:lnTo>
                                  <a:lnTo>
                                    <a:pt x="97" y="343"/>
                                  </a:lnTo>
                                  <a:lnTo>
                                    <a:pt x="90" y="334"/>
                                  </a:lnTo>
                                  <a:lnTo>
                                    <a:pt x="82" y="322"/>
                                  </a:lnTo>
                                  <a:lnTo>
                                    <a:pt x="75" y="312"/>
                                  </a:lnTo>
                                  <a:lnTo>
                                    <a:pt x="62" y="298"/>
                                  </a:lnTo>
                                  <a:lnTo>
                                    <a:pt x="52" y="286"/>
                                  </a:lnTo>
                                  <a:lnTo>
                                    <a:pt x="38" y="272"/>
                                  </a:lnTo>
                                  <a:lnTo>
                                    <a:pt x="28" y="261"/>
                                  </a:lnTo>
                                  <a:lnTo>
                                    <a:pt x="21" y="253"/>
                                  </a:lnTo>
                                  <a:lnTo>
                                    <a:pt x="17" y="244"/>
                                  </a:lnTo>
                                  <a:lnTo>
                                    <a:pt x="12" y="231"/>
                                  </a:lnTo>
                                  <a:lnTo>
                                    <a:pt x="6" y="216"/>
                                  </a:lnTo>
                                  <a:lnTo>
                                    <a:pt x="2" y="200"/>
                                  </a:lnTo>
                                  <a:lnTo>
                                    <a:pt x="0" y="183"/>
                                  </a:lnTo>
                                  <a:lnTo>
                                    <a:pt x="1" y="172"/>
                                  </a:lnTo>
                                </a:path>
                              </a:pathLst>
                            </a:custGeom>
                            <a:solidFill>
                              <a:srgbClr val="FF8080"/>
                            </a:solidFill>
                            <a:ln w="12700" cap="rnd" cmpd="sng">
                              <a:noFill/>
                              <a:prstDash val="solid"/>
                              <a:round/>
                              <a:headEnd type="none" w="med" len="med"/>
                              <a:tailEnd type="none" w="med" len="med"/>
                            </a:ln>
                            <a:effectLst/>
                          </p:spPr>
                          <p:txBody>
                            <a:bodyPr/>
                            <a:lstStyle/>
                            <a:p>
                              <a:endParaRPr lang="en-US"/>
                            </a:p>
                          </p:txBody>
                        </p:sp>
                        <p:grpSp>
                          <p:nvGrpSpPr>
                            <p:cNvPr id="2149" name="Group 101"/>
                            <p:cNvGrpSpPr>
                              <a:grpSpLocks/>
                            </p:cNvGrpSpPr>
                            <p:nvPr/>
                          </p:nvGrpSpPr>
                          <p:grpSpPr bwMode="auto">
                            <a:xfrm>
                              <a:off x="5373" y="3266"/>
                              <a:ext cx="599" cy="774"/>
                              <a:chOff x="5373" y="3266"/>
                              <a:chExt cx="599" cy="774"/>
                            </a:xfrm>
                          </p:grpSpPr>
                          <p:sp>
                            <p:nvSpPr>
                              <p:cNvPr id="2150" name="Freeform 102"/>
                              <p:cNvSpPr>
                                <a:spLocks/>
                              </p:cNvSpPr>
                              <p:nvPr/>
                            </p:nvSpPr>
                            <p:spPr bwMode="auto">
                              <a:xfrm>
                                <a:off x="5549" y="3477"/>
                                <a:ext cx="423" cy="563"/>
                              </a:xfrm>
                              <a:custGeom>
                                <a:avLst/>
                                <a:gdLst/>
                                <a:ahLst/>
                                <a:cxnLst>
                                  <a:cxn ang="0">
                                    <a:pos x="239" y="42"/>
                                  </a:cxn>
                                  <a:cxn ang="0">
                                    <a:pos x="234" y="36"/>
                                  </a:cxn>
                                  <a:cxn ang="0">
                                    <a:pos x="256" y="4"/>
                                  </a:cxn>
                                  <a:cxn ang="0">
                                    <a:pos x="272" y="3"/>
                                  </a:cxn>
                                  <a:cxn ang="0">
                                    <a:pos x="291" y="38"/>
                                  </a:cxn>
                                  <a:cxn ang="0">
                                    <a:pos x="310" y="78"/>
                                  </a:cxn>
                                  <a:cxn ang="0">
                                    <a:pos x="330" y="112"/>
                                  </a:cxn>
                                  <a:cxn ang="0">
                                    <a:pos x="349" y="147"/>
                                  </a:cxn>
                                  <a:cxn ang="0">
                                    <a:pos x="343" y="192"/>
                                  </a:cxn>
                                  <a:cxn ang="0">
                                    <a:pos x="351" y="230"/>
                                  </a:cxn>
                                  <a:cxn ang="0">
                                    <a:pos x="375" y="275"/>
                                  </a:cxn>
                                  <a:cxn ang="0">
                                    <a:pos x="401" y="326"/>
                                  </a:cxn>
                                  <a:cxn ang="0">
                                    <a:pos x="412" y="374"/>
                                  </a:cxn>
                                  <a:cxn ang="0">
                                    <a:pos x="420" y="427"/>
                                  </a:cxn>
                                  <a:cxn ang="0">
                                    <a:pos x="420" y="487"/>
                                  </a:cxn>
                                  <a:cxn ang="0">
                                    <a:pos x="420" y="550"/>
                                  </a:cxn>
                                  <a:cxn ang="0">
                                    <a:pos x="390" y="562"/>
                                  </a:cxn>
                                  <a:cxn ang="0">
                                    <a:pos x="355" y="540"/>
                                  </a:cxn>
                                  <a:cxn ang="0">
                                    <a:pos x="308" y="512"/>
                                  </a:cxn>
                                  <a:cxn ang="0">
                                    <a:pos x="241" y="450"/>
                                  </a:cxn>
                                  <a:cxn ang="0">
                                    <a:pos x="179" y="374"/>
                                  </a:cxn>
                                  <a:cxn ang="0">
                                    <a:pos x="107" y="303"/>
                                  </a:cxn>
                                  <a:cxn ang="0">
                                    <a:pos x="25" y="225"/>
                                  </a:cxn>
                                  <a:cxn ang="0">
                                    <a:pos x="0" y="184"/>
                                  </a:cxn>
                                  <a:cxn ang="0">
                                    <a:pos x="11" y="166"/>
                                  </a:cxn>
                                  <a:cxn ang="0">
                                    <a:pos x="48" y="139"/>
                                  </a:cxn>
                                  <a:cxn ang="0">
                                    <a:pos x="45" y="164"/>
                                  </a:cxn>
                                  <a:cxn ang="0">
                                    <a:pos x="34" y="194"/>
                                  </a:cxn>
                                  <a:cxn ang="0">
                                    <a:pos x="57" y="232"/>
                                  </a:cxn>
                                  <a:cxn ang="0">
                                    <a:pos x="105" y="276"/>
                                  </a:cxn>
                                  <a:cxn ang="0">
                                    <a:pos x="151" y="314"/>
                                  </a:cxn>
                                  <a:cxn ang="0">
                                    <a:pos x="194" y="354"/>
                                  </a:cxn>
                                  <a:cxn ang="0">
                                    <a:pos x="227" y="397"/>
                                  </a:cxn>
                                  <a:cxn ang="0">
                                    <a:pos x="266" y="442"/>
                                  </a:cxn>
                                  <a:cxn ang="0">
                                    <a:pos x="314" y="481"/>
                                  </a:cxn>
                                  <a:cxn ang="0">
                                    <a:pos x="345" y="502"/>
                                  </a:cxn>
                                  <a:cxn ang="0">
                                    <a:pos x="376" y="508"/>
                                  </a:cxn>
                                  <a:cxn ang="0">
                                    <a:pos x="392" y="494"/>
                                  </a:cxn>
                                  <a:cxn ang="0">
                                    <a:pos x="391" y="446"/>
                                  </a:cxn>
                                  <a:cxn ang="0">
                                    <a:pos x="384" y="391"/>
                                  </a:cxn>
                                  <a:cxn ang="0">
                                    <a:pos x="371" y="341"/>
                                  </a:cxn>
                                  <a:cxn ang="0">
                                    <a:pos x="357" y="305"/>
                                  </a:cxn>
                                  <a:cxn ang="0">
                                    <a:pos x="336" y="264"/>
                                  </a:cxn>
                                  <a:cxn ang="0">
                                    <a:pos x="311" y="219"/>
                                  </a:cxn>
                                  <a:cxn ang="0">
                                    <a:pos x="308" y="198"/>
                                  </a:cxn>
                                  <a:cxn ang="0">
                                    <a:pos x="317" y="160"/>
                                  </a:cxn>
                                  <a:cxn ang="0">
                                    <a:pos x="308" y="124"/>
                                  </a:cxn>
                                  <a:cxn ang="0">
                                    <a:pos x="284" y="64"/>
                                  </a:cxn>
                                  <a:cxn ang="0">
                                    <a:pos x="264" y="33"/>
                                  </a:cxn>
                                </a:cxnLst>
                                <a:rect l="0" t="0" r="r" b="b"/>
                                <a:pathLst>
                                  <a:path w="423" h="563">
                                    <a:moveTo>
                                      <a:pt x="258" y="34"/>
                                    </a:moveTo>
                                    <a:lnTo>
                                      <a:pt x="249" y="35"/>
                                    </a:lnTo>
                                    <a:lnTo>
                                      <a:pt x="239" y="42"/>
                                    </a:lnTo>
                                    <a:lnTo>
                                      <a:pt x="231" y="48"/>
                                    </a:lnTo>
                                    <a:lnTo>
                                      <a:pt x="224" y="53"/>
                                    </a:lnTo>
                                    <a:lnTo>
                                      <a:pt x="234" y="36"/>
                                    </a:lnTo>
                                    <a:lnTo>
                                      <a:pt x="242" y="23"/>
                                    </a:lnTo>
                                    <a:lnTo>
                                      <a:pt x="251" y="10"/>
                                    </a:lnTo>
                                    <a:lnTo>
                                      <a:pt x="256" y="4"/>
                                    </a:lnTo>
                                    <a:lnTo>
                                      <a:pt x="261" y="1"/>
                                    </a:lnTo>
                                    <a:lnTo>
                                      <a:pt x="268" y="0"/>
                                    </a:lnTo>
                                    <a:lnTo>
                                      <a:pt x="272" y="3"/>
                                    </a:lnTo>
                                    <a:lnTo>
                                      <a:pt x="279" y="15"/>
                                    </a:lnTo>
                                    <a:lnTo>
                                      <a:pt x="285" y="25"/>
                                    </a:lnTo>
                                    <a:lnTo>
                                      <a:pt x="291" y="38"/>
                                    </a:lnTo>
                                    <a:lnTo>
                                      <a:pt x="299" y="52"/>
                                    </a:lnTo>
                                    <a:lnTo>
                                      <a:pt x="305" y="64"/>
                                    </a:lnTo>
                                    <a:lnTo>
                                      <a:pt x="310" y="78"/>
                                    </a:lnTo>
                                    <a:lnTo>
                                      <a:pt x="316" y="90"/>
                                    </a:lnTo>
                                    <a:lnTo>
                                      <a:pt x="321" y="104"/>
                                    </a:lnTo>
                                    <a:lnTo>
                                      <a:pt x="330" y="112"/>
                                    </a:lnTo>
                                    <a:lnTo>
                                      <a:pt x="340" y="124"/>
                                    </a:lnTo>
                                    <a:lnTo>
                                      <a:pt x="347" y="135"/>
                                    </a:lnTo>
                                    <a:lnTo>
                                      <a:pt x="349" y="147"/>
                                    </a:lnTo>
                                    <a:lnTo>
                                      <a:pt x="348" y="160"/>
                                    </a:lnTo>
                                    <a:lnTo>
                                      <a:pt x="345" y="177"/>
                                    </a:lnTo>
                                    <a:lnTo>
                                      <a:pt x="343" y="192"/>
                                    </a:lnTo>
                                    <a:lnTo>
                                      <a:pt x="339" y="210"/>
                                    </a:lnTo>
                                    <a:lnTo>
                                      <a:pt x="345" y="219"/>
                                    </a:lnTo>
                                    <a:lnTo>
                                      <a:pt x="351" y="230"/>
                                    </a:lnTo>
                                    <a:lnTo>
                                      <a:pt x="357" y="241"/>
                                    </a:lnTo>
                                    <a:lnTo>
                                      <a:pt x="364" y="253"/>
                                    </a:lnTo>
                                    <a:lnTo>
                                      <a:pt x="375" y="275"/>
                                    </a:lnTo>
                                    <a:lnTo>
                                      <a:pt x="384" y="292"/>
                                    </a:lnTo>
                                    <a:lnTo>
                                      <a:pt x="394" y="310"/>
                                    </a:lnTo>
                                    <a:lnTo>
                                      <a:pt x="401" y="326"/>
                                    </a:lnTo>
                                    <a:lnTo>
                                      <a:pt x="405" y="338"/>
                                    </a:lnTo>
                                    <a:lnTo>
                                      <a:pt x="409" y="355"/>
                                    </a:lnTo>
                                    <a:lnTo>
                                      <a:pt x="412" y="374"/>
                                    </a:lnTo>
                                    <a:lnTo>
                                      <a:pt x="415" y="388"/>
                                    </a:lnTo>
                                    <a:lnTo>
                                      <a:pt x="418" y="408"/>
                                    </a:lnTo>
                                    <a:lnTo>
                                      <a:pt x="420" y="427"/>
                                    </a:lnTo>
                                    <a:lnTo>
                                      <a:pt x="419" y="441"/>
                                    </a:lnTo>
                                    <a:lnTo>
                                      <a:pt x="419" y="456"/>
                                    </a:lnTo>
                                    <a:lnTo>
                                      <a:pt x="420" y="487"/>
                                    </a:lnTo>
                                    <a:lnTo>
                                      <a:pt x="422" y="523"/>
                                    </a:lnTo>
                                    <a:lnTo>
                                      <a:pt x="422" y="539"/>
                                    </a:lnTo>
                                    <a:lnTo>
                                      <a:pt x="420" y="550"/>
                                    </a:lnTo>
                                    <a:lnTo>
                                      <a:pt x="413" y="556"/>
                                    </a:lnTo>
                                    <a:lnTo>
                                      <a:pt x="401" y="561"/>
                                    </a:lnTo>
                                    <a:lnTo>
                                      <a:pt x="390" y="562"/>
                                    </a:lnTo>
                                    <a:lnTo>
                                      <a:pt x="381" y="558"/>
                                    </a:lnTo>
                                    <a:lnTo>
                                      <a:pt x="374" y="552"/>
                                    </a:lnTo>
                                    <a:lnTo>
                                      <a:pt x="355" y="540"/>
                                    </a:lnTo>
                                    <a:lnTo>
                                      <a:pt x="339" y="531"/>
                                    </a:lnTo>
                                    <a:lnTo>
                                      <a:pt x="321" y="524"/>
                                    </a:lnTo>
                                    <a:lnTo>
                                      <a:pt x="308" y="512"/>
                                    </a:lnTo>
                                    <a:lnTo>
                                      <a:pt x="286" y="491"/>
                                    </a:lnTo>
                                    <a:lnTo>
                                      <a:pt x="263" y="469"/>
                                    </a:lnTo>
                                    <a:lnTo>
                                      <a:pt x="241" y="450"/>
                                    </a:lnTo>
                                    <a:lnTo>
                                      <a:pt x="221" y="427"/>
                                    </a:lnTo>
                                    <a:lnTo>
                                      <a:pt x="196" y="397"/>
                                    </a:lnTo>
                                    <a:lnTo>
                                      <a:pt x="179" y="374"/>
                                    </a:lnTo>
                                    <a:lnTo>
                                      <a:pt x="158" y="355"/>
                                    </a:lnTo>
                                    <a:lnTo>
                                      <a:pt x="132" y="328"/>
                                    </a:lnTo>
                                    <a:lnTo>
                                      <a:pt x="107" y="303"/>
                                    </a:lnTo>
                                    <a:lnTo>
                                      <a:pt x="73" y="269"/>
                                    </a:lnTo>
                                    <a:lnTo>
                                      <a:pt x="40" y="243"/>
                                    </a:lnTo>
                                    <a:lnTo>
                                      <a:pt x="25" y="225"/>
                                    </a:lnTo>
                                    <a:lnTo>
                                      <a:pt x="13" y="212"/>
                                    </a:lnTo>
                                    <a:lnTo>
                                      <a:pt x="6" y="199"/>
                                    </a:lnTo>
                                    <a:lnTo>
                                      <a:pt x="0" y="184"/>
                                    </a:lnTo>
                                    <a:lnTo>
                                      <a:pt x="0" y="176"/>
                                    </a:lnTo>
                                    <a:lnTo>
                                      <a:pt x="3" y="172"/>
                                    </a:lnTo>
                                    <a:lnTo>
                                      <a:pt x="11" y="166"/>
                                    </a:lnTo>
                                    <a:lnTo>
                                      <a:pt x="23" y="157"/>
                                    </a:lnTo>
                                    <a:lnTo>
                                      <a:pt x="36" y="148"/>
                                    </a:lnTo>
                                    <a:lnTo>
                                      <a:pt x="48" y="139"/>
                                    </a:lnTo>
                                    <a:lnTo>
                                      <a:pt x="59" y="133"/>
                                    </a:lnTo>
                                    <a:lnTo>
                                      <a:pt x="51" y="150"/>
                                    </a:lnTo>
                                    <a:lnTo>
                                      <a:pt x="45" y="164"/>
                                    </a:lnTo>
                                    <a:lnTo>
                                      <a:pt x="38" y="177"/>
                                    </a:lnTo>
                                    <a:lnTo>
                                      <a:pt x="34" y="186"/>
                                    </a:lnTo>
                                    <a:lnTo>
                                      <a:pt x="34" y="194"/>
                                    </a:lnTo>
                                    <a:lnTo>
                                      <a:pt x="39" y="206"/>
                                    </a:lnTo>
                                    <a:lnTo>
                                      <a:pt x="46" y="219"/>
                                    </a:lnTo>
                                    <a:lnTo>
                                      <a:pt x="57" y="232"/>
                                    </a:lnTo>
                                    <a:lnTo>
                                      <a:pt x="69" y="246"/>
                                    </a:lnTo>
                                    <a:lnTo>
                                      <a:pt x="87" y="260"/>
                                    </a:lnTo>
                                    <a:lnTo>
                                      <a:pt x="105" y="276"/>
                                    </a:lnTo>
                                    <a:lnTo>
                                      <a:pt x="120" y="288"/>
                                    </a:lnTo>
                                    <a:lnTo>
                                      <a:pt x="135" y="301"/>
                                    </a:lnTo>
                                    <a:lnTo>
                                      <a:pt x="151" y="314"/>
                                    </a:lnTo>
                                    <a:lnTo>
                                      <a:pt x="167" y="326"/>
                                    </a:lnTo>
                                    <a:lnTo>
                                      <a:pt x="180" y="342"/>
                                    </a:lnTo>
                                    <a:lnTo>
                                      <a:pt x="194" y="354"/>
                                    </a:lnTo>
                                    <a:lnTo>
                                      <a:pt x="203" y="366"/>
                                    </a:lnTo>
                                    <a:lnTo>
                                      <a:pt x="216" y="382"/>
                                    </a:lnTo>
                                    <a:lnTo>
                                      <a:pt x="227" y="397"/>
                                    </a:lnTo>
                                    <a:lnTo>
                                      <a:pt x="238" y="415"/>
                                    </a:lnTo>
                                    <a:lnTo>
                                      <a:pt x="251" y="430"/>
                                    </a:lnTo>
                                    <a:lnTo>
                                      <a:pt x="266" y="442"/>
                                    </a:lnTo>
                                    <a:lnTo>
                                      <a:pt x="287" y="458"/>
                                    </a:lnTo>
                                    <a:lnTo>
                                      <a:pt x="300" y="470"/>
                                    </a:lnTo>
                                    <a:lnTo>
                                      <a:pt x="314" y="481"/>
                                    </a:lnTo>
                                    <a:lnTo>
                                      <a:pt x="322" y="492"/>
                                    </a:lnTo>
                                    <a:lnTo>
                                      <a:pt x="334" y="496"/>
                                    </a:lnTo>
                                    <a:lnTo>
                                      <a:pt x="345" y="502"/>
                                    </a:lnTo>
                                    <a:lnTo>
                                      <a:pt x="357" y="506"/>
                                    </a:lnTo>
                                    <a:lnTo>
                                      <a:pt x="368" y="509"/>
                                    </a:lnTo>
                                    <a:lnTo>
                                      <a:pt x="376" y="508"/>
                                    </a:lnTo>
                                    <a:lnTo>
                                      <a:pt x="382" y="506"/>
                                    </a:lnTo>
                                    <a:lnTo>
                                      <a:pt x="388" y="502"/>
                                    </a:lnTo>
                                    <a:lnTo>
                                      <a:pt x="392" y="494"/>
                                    </a:lnTo>
                                    <a:lnTo>
                                      <a:pt x="394" y="485"/>
                                    </a:lnTo>
                                    <a:lnTo>
                                      <a:pt x="392" y="467"/>
                                    </a:lnTo>
                                    <a:lnTo>
                                      <a:pt x="391" y="446"/>
                                    </a:lnTo>
                                    <a:lnTo>
                                      <a:pt x="388" y="426"/>
                                    </a:lnTo>
                                    <a:lnTo>
                                      <a:pt x="386" y="405"/>
                                    </a:lnTo>
                                    <a:lnTo>
                                      <a:pt x="384" y="391"/>
                                    </a:lnTo>
                                    <a:lnTo>
                                      <a:pt x="381" y="377"/>
                                    </a:lnTo>
                                    <a:lnTo>
                                      <a:pt x="377" y="359"/>
                                    </a:lnTo>
                                    <a:lnTo>
                                      <a:pt x="371" y="341"/>
                                    </a:lnTo>
                                    <a:lnTo>
                                      <a:pt x="369" y="330"/>
                                    </a:lnTo>
                                    <a:lnTo>
                                      <a:pt x="365" y="317"/>
                                    </a:lnTo>
                                    <a:lnTo>
                                      <a:pt x="357" y="305"/>
                                    </a:lnTo>
                                    <a:lnTo>
                                      <a:pt x="351" y="291"/>
                                    </a:lnTo>
                                    <a:lnTo>
                                      <a:pt x="343" y="279"/>
                                    </a:lnTo>
                                    <a:lnTo>
                                      <a:pt x="336" y="264"/>
                                    </a:lnTo>
                                    <a:lnTo>
                                      <a:pt x="329" y="249"/>
                                    </a:lnTo>
                                    <a:lnTo>
                                      <a:pt x="320" y="235"/>
                                    </a:lnTo>
                                    <a:lnTo>
                                      <a:pt x="311" y="219"/>
                                    </a:lnTo>
                                    <a:lnTo>
                                      <a:pt x="306" y="212"/>
                                    </a:lnTo>
                                    <a:lnTo>
                                      <a:pt x="305" y="206"/>
                                    </a:lnTo>
                                    <a:lnTo>
                                      <a:pt x="308" y="198"/>
                                    </a:lnTo>
                                    <a:lnTo>
                                      <a:pt x="311" y="184"/>
                                    </a:lnTo>
                                    <a:lnTo>
                                      <a:pt x="315" y="169"/>
                                    </a:lnTo>
                                    <a:lnTo>
                                      <a:pt x="317" y="160"/>
                                    </a:lnTo>
                                    <a:lnTo>
                                      <a:pt x="320" y="153"/>
                                    </a:lnTo>
                                    <a:lnTo>
                                      <a:pt x="314" y="140"/>
                                    </a:lnTo>
                                    <a:lnTo>
                                      <a:pt x="308" y="124"/>
                                    </a:lnTo>
                                    <a:lnTo>
                                      <a:pt x="300" y="105"/>
                                    </a:lnTo>
                                    <a:lnTo>
                                      <a:pt x="292" y="86"/>
                                    </a:lnTo>
                                    <a:lnTo>
                                      <a:pt x="284" y="64"/>
                                    </a:lnTo>
                                    <a:lnTo>
                                      <a:pt x="277" y="49"/>
                                    </a:lnTo>
                                    <a:lnTo>
                                      <a:pt x="270" y="35"/>
                                    </a:lnTo>
                                    <a:lnTo>
                                      <a:pt x="264" y="33"/>
                                    </a:lnTo>
                                    <a:lnTo>
                                      <a:pt x="258" y="34"/>
                                    </a:lnTo>
                                  </a:path>
                                </a:pathLst>
                              </a:custGeom>
                              <a:solidFill>
                                <a:srgbClr val="FF4040"/>
                              </a:solidFill>
                              <a:ln w="12700" cap="rnd" cmpd="sng">
                                <a:noFill/>
                                <a:prstDash val="solid"/>
                                <a:round/>
                                <a:headEnd type="none" w="med" len="med"/>
                                <a:tailEnd type="none" w="med" len="med"/>
                              </a:ln>
                              <a:effectLst/>
                            </p:spPr>
                            <p:txBody>
                              <a:bodyPr/>
                              <a:lstStyle/>
                              <a:p>
                                <a:endParaRPr lang="en-US"/>
                              </a:p>
                            </p:txBody>
                          </p:sp>
                          <p:sp>
                            <p:nvSpPr>
                              <p:cNvPr id="2151" name="Freeform 103"/>
                              <p:cNvSpPr>
                                <a:spLocks/>
                              </p:cNvSpPr>
                              <p:nvPr/>
                            </p:nvSpPr>
                            <p:spPr bwMode="auto">
                              <a:xfrm>
                                <a:off x="5373" y="3266"/>
                                <a:ext cx="415" cy="358"/>
                              </a:xfrm>
                              <a:custGeom>
                                <a:avLst/>
                                <a:gdLst/>
                                <a:ahLst/>
                                <a:cxnLst>
                                  <a:cxn ang="0">
                                    <a:pos x="7" y="156"/>
                                  </a:cxn>
                                  <a:cxn ang="0">
                                    <a:pos x="21" y="129"/>
                                  </a:cxn>
                                  <a:cxn ang="0">
                                    <a:pos x="37" y="112"/>
                                  </a:cxn>
                                  <a:cxn ang="0">
                                    <a:pos x="61" y="86"/>
                                  </a:cxn>
                                  <a:cxn ang="0">
                                    <a:pos x="79" y="61"/>
                                  </a:cxn>
                                  <a:cxn ang="0">
                                    <a:pos x="104" y="39"/>
                                  </a:cxn>
                                  <a:cxn ang="0">
                                    <a:pos x="129" y="22"/>
                                  </a:cxn>
                                  <a:cxn ang="0">
                                    <a:pos x="164" y="7"/>
                                  </a:cxn>
                                  <a:cxn ang="0">
                                    <a:pos x="205" y="1"/>
                                  </a:cxn>
                                  <a:cxn ang="0">
                                    <a:pos x="244" y="1"/>
                                  </a:cxn>
                                  <a:cxn ang="0">
                                    <a:pos x="278" y="7"/>
                                  </a:cxn>
                                  <a:cxn ang="0">
                                    <a:pos x="315" y="21"/>
                                  </a:cxn>
                                  <a:cxn ang="0">
                                    <a:pos x="345" y="35"/>
                                  </a:cxn>
                                  <a:cxn ang="0">
                                    <a:pos x="369" y="59"/>
                                  </a:cxn>
                                  <a:cxn ang="0">
                                    <a:pos x="389" y="85"/>
                                  </a:cxn>
                                  <a:cxn ang="0">
                                    <a:pos x="404" y="112"/>
                                  </a:cxn>
                                  <a:cxn ang="0">
                                    <a:pos x="412" y="145"/>
                                  </a:cxn>
                                  <a:cxn ang="0">
                                    <a:pos x="401" y="131"/>
                                  </a:cxn>
                                  <a:cxn ang="0">
                                    <a:pos x="387" y="102"/>
                                  </a:cxn>
                                  <a:cxn ang="0">
                                    <a:pos x="371" y="79"/>
                                  </a:cxn>
                                  <a:cxn ang="0">
                                    <a:pos x="349" y="56"/>
                                  </a:cxn>
                                  <a:cxn ang="0">
                                    <a:pos x="331" y="41"/>
                                  </a:cxn>
                                  <a:cxn ang="0">
                                    <a:pos x="308" y="32"/>
                                  </a:cxn>
                                  <a:cxn ang="0">
                                    <a:pos x="282" y="23"/>
                                  </a:cxn>
                                  <a:cxn ang="0">
                                    <a:pos x="251" y="17"/>
                                  </a:cxn>
                                  <a:cxn ang="0">
                                    <a:pos x="221" y="15"/>
                                  </a:cxn>
                                  <a:cxn ang="0">
                                    <a:pos x="193" y="19"/>
                                  </a:cxn>
                                  <a:cxn ang="0">
                                    <a:pos x="165" y="25"/>
                                  </a:cxn>
                                  <a:cxn ang="0">
                                    <a:pos x="136" y="39"/>
                                  </a:cxn>
                                  <a:cxn ang="0">
                                    <a:pos x="116" y="52"/>
                                  </a:cxn>
                                  <a:cxn ang="0">
                                    <a:pos x="89" y="75"/>
                                  </a:cxn>
                                  <a:cxn ang="0">
                                    <a:pos x="64" y="104"/>
                                  </a:cxn>
                                  <a:cxn ang="0">
                                    <a:pos x="41" y="133"/>
                                  </a:cxn>
                                  <a:cxn ang="0">
                                    <a:pos x="32" y="154"/>
                                  </a:cxn>
                                  <a:cxn ang="0">
                                    <a:pos x="24" y="172"/>
                                  </a:cxn>
                                  <a:cxn ang="0">
                                    <a:pos x="26" y="202"/>
                                  </a:cxn>
                                  <a:cxn ang="0">
                                    <a:pos x="35" y="224"/>
                                  </a:cxn>
                                  <a:cxn ang="0">
                                    <a:pos x="46" y="247"/>
                                  </a:cxn>
                                  <a:cxn ang="0">
                                    <a:pos x="72" y="276"/>
                                  </a:cxn>
                                  <a:cxn ang="0">
                                    <a:pos x="94" y="304"/>
                                  </a:cxn>
                                  <a:cxn ang="0">
                                    <a:pos x="112" y="326"/>
                                  </a:cxn>
                                  <a:cxn ang="0">
                                    <a:pos x="124" y="335"/>
                                  </a:cxn>
                                  <a:cxn ang="0">
                                    <a:pos x="142" y="340"/>
                                  </a:cxn>
                                  <a:cxn ang="0">
                                    <a:pos x="162" y="348"/>
                                  </a:cxn>
                                  <a:cxn ang="0">
                                    <a:pos x="161" y="355"/>
                                  </a:cxn>
                                  <a:cxn ang="0">
                                    <a:pos x="132" y="357"/>
                                  </a:cxn>
                                  <a:cxn ang="0">
                                    <a:pos x="115" y="350"/>
                                  </a:cxn>
                                  <a:cxn ang="0">
                                    <a:pos x="96" y="338"/>
                                  </a:cxn>
                                  <a:cxn ang="0">
                                    <a:pos x="81" y="317"/>
                                  </a:cxn>
                                  <a:cxn ang="0">
                                    <a:pos x="63" y="293"/>
                                  </a:cxn>
                                  <a:cxn ang="0">
                                    <a:pos x="39" y="268"/>
                                  </a:cxn>
                                  <a:cxn ang="0">
                                    <a:pos x="21" y="250"/>
                                  </a:cxn>
                                  <a:cxn ang="0">
                                    <a:pos x="12" y="228"/>
                                  </a:cxn>
                                  <a:cxn ang="0">
                                    <a:pos x="3" y="198"/>
                                  </a:cxn>
                                  <a:cxn ang="0">
                                    <a:pos x="1" y="169"/>
                                  </a:cxn>
                                </a:cxnLst>
                                <a:rect l="0" t="0" r="r" b="b"/>
                                <a:pathLst>
                                  <a:path w="415" h="358">
                                    <a:moveTo>
                                      <a:pt x="1" y="169"/>
                                    </a:moveTo>
                                    <a:lnTo>
                                      <a:pt x="7" y="156"/>
                                    </a:lnTo>
                                    <a:lnTo>
                                      <a:pt x="13" y="143"/>
                                    </a:lnTo>
                                    <a:lnTo>
                                      <a:pt x="21" y="129"/>
                                    </a:lnTo>
                                    <a:lnTo>
                                      <a:pt x="28" y="119"/>
                                    </a:lnTo>
                                    <a:lnTo>
                                      <a:pt x="37" y="112"/>
                                    </a:lnTo>
                                    <a:lnTo>
                                      <a:pt x="47" y="100"/>
                                    </a:lnTo>
                                    <a:lnTo>
                                      <a:pt x="61" y="86"/>
                                    </a:lnTo>
                                    <a:lnTo>
                                      <a:pt x="70" y="73"/>
                                    </a:lnTo>
                                    <a:lnTo>
                                      <a:pt x="79" y="61"/>
                                    </a:lnTo>
                                    <a:lnTo>
                                      <a:pt x="91" y="51"/>
                                    </a:lnTo>
                                    <a:lnTo>
                                      <a:pt x="104" y="39"/>
                                    </a:lnTo>
                                    <a:lnTo>
                                      <a:pt x="116" y="29"/>
                                    </a:lnTo>
                                    <a:lnTo>
                                      <a:pt x="129" y="22"/>
                                    </a:lnTo>
                                    <a:lnTo>
                                      <a:pt x="146" y="14"/>
                                    </a:lnTo>
                                    <a:lnTo>
                                      <a:pt x="164" y="7"/>
                                    </a:lnTo>
                                    <a:lnTo>
                                      <a:pt x="182" y="3"/>
                                    </a:lnTo>
                                    <a:lnTo>
                                      <a:pt x="205" y="1"/>
                                    </a:lnTo>
                                    <a:lnTo>
                                      <a:pt x="227" y="0"/>
                                    </a:lnTo>
                                    <a:lnTo>
                                      <a:pt x="244" y="1"/>
                                    </a:lnTo>
                                    <a:lnTo>
                                      <a:pt x="262" y="4"/>
                                    </a:lnTo>
                                    <a:lnTo>
                                      <a:pt x="278" y="7"/>
                                    </a:lnTo>
                                    <a:lnTo>
                                      <a:pt x="298" y="13"/>
                                    </a:lnTo>
                                    <a:lnTo>
                                      <a:pt x="315" y="21"/>
                                    </a:lnTo>
                                    <a:lnTo>
                                      <a:pt x="330" y="27"/>
                                    </a:lnTo>
                                    <a:lnTo>
                                      <a:pt x="345" y="35"/>
                                    </a:lnTo>
                                    <a:lnTo>
                                      <a:pt x="357" y="47"/>
                                    </a:lnTo>
                                    <a:lnTo>
                                      <a:pt x="369" y="59"/>
                                    </a:lnTo>
                                    <a:lnTo>
                                      <a:pt x="379" y="70"/>
                                    </a:lnTo>
                                    <a:lnTo>
                                      <a:pt x="389" y="85"/>
                                    </a:lnTo>
                                    <a:lnTo>
                                      <a:pt x="399" y="99"/>
                                    </a:lnTo>
                                    <a:lnTo>
                                      <a:pt x="404" y="112"/>
                                    </a:lnTo>
                                    <a:lnTo>
                                      <a:pt x="408" y="129"/>
                                    </a:lnTo>
                                    <a:lnTo>
                                      <a:pt x="412" y="145"/>
                                    </a:lnTo>
                                    <a:lnTo>
                                      <a:pt x="414" y="156"/>
                                    </a:lnTo>
                                    <a:lnTo>
                                      <a:pt x="401" y="131"/>
                                    </a:lnTo>
                                    <a:lnTo>
                                      <a:pt x="394" y="118"/>
                                    </a:lnTo>
                                    <a:lnTo>
                                      <a:pt x="387" y="102"/>
                                    </a:lnTo>
                                    <a:lnTo>
                                      <a:pt x="380" y="90"/>
                                    </a:lnTo>
                                    <a:lnTo>
                                      <a:pt x="371" y="79"/>
                                    </a:lnTo>
                                    <a:lnTo>
                                      <a:pt x="361" y="67"/>
                                    </a:lnTo>
                                    <a:lnTo>
                                      <a:pt x="349" y="56"/>
                                    </a:lnTo>
                                    <a:lnTo>
                                      <a:pt x="339" y="47"/>
                                    </a:lnTo>
                                    <a:lnTo>
                                      <a:pt x="331" y="41"/>
                                    </a:lnTo>
                                    <a:lnTo>
                                      <a:pt x="319" y="37"/>
                                    </a:lnTo>
                                    <a:lnTo>
                                      <a:pt x="308" y="32"/>
                                    </a:lnTo>
                                    <a:lnTo>
                                      <a:pt x="294" y="27"/>
                                    </a:lnTo>
                                    <a:lnTo>
                                      <a:pt x="282" y="23"/>
                                    </a:lnTo>
                                    <a:lnTo>
                                      <a:pt x="268" y="21"/>
                                    </a:lnTo>
                                    <a:lnTo>
                                      <a:pt x="251" y="17"/>
                                    </a:lnTo>
                                    <a:lnTo>
                                      <a:pt x="235" y="16"/>
                                    </a:lnTo>
                                    <a:lnTo>
                                      <a:pt x="221" y="15"/>
                                    </a:lnTo>
                                    <a:lnTo>
                                      <a:pt x="210" y="16"/>
                                    </a:lnTo>
                                    <a:lnTo>
                                      <a:pt x="193" y="19"/>
                                    </a:lnTo>
                                    <a:lnTo>
                                      <a:pt x="178" y="22"/>
                                    </a:lnTo>
                                    <a:lnTo>
                                      <a:pt x="165" y="25"/>
                                    </a:lnTo>
                                    <a:lnTo>
                                      <a:pt x="152" y="31"/>
                                    </a:lnTo>
                                    <a:lnTo>
                                      <a:pt x="136" y="39"/>
                                    </a:lnTo>
                                    <a:lnTo>
                                      <a:pt x="127" y="43"/>
                                    </a:lnTo>
                                    <a:lnTo>
                                      <a:pt x="116" y="52"/>
                                    </a:lnTo>
                                    <a:lnTo>
                                      <a:pt x="102" y="63"/>
                                    </a:lnTo>
                                    <a:lnTo>
                                      <a:pt x="89" y="75"/>
                                    </a:lnTo>
                                    <a:lnTo>
                                      <a:pt x="76" y="89"/>
                                    </a:lnTo>
                                    <a:lnTo>
                                      <a:pt x="64" y="104"/>
                                    </a:lnTo>
                                    <a:lnTo>
                                      <a:pt x="52" y="118"/>
                                    </a:lnTo>
                                    <a:lnTo>
                                      <a:pt x="41" y="133"/>
                                    </a:lnTo>
                                    <a:lnTo>
                                      <a:pt x="35" y="142"/>
                                    </a:lnTo>
                                    <a:lnTo>
                                      <a:pt x="32" y="154"/>
                                    </a:lnTo>
                                    <a:lnTo>
                                      <a:pt x="27" y="164"/>
                                    </a:lnTo>
                                    <a:lnTo>
                                      <a:pt x="24" y="172"/>
                                    </a:lnTo>
                                    <a:lnTo>
                                      <a:pt x="26" y="188"/>
                                    </a:lnTo>
                                    <a:lnTo>
                                      <a:pt x="26" y="202"/>
                                    </a:lnTo>
                                    <a:lnTo>
                                      <a:pt x="30" y="211"/>
                                    </a:lnTo>
                                    <a:lnTo>
                                      <a:pt x="35" y="224"/>
                                    </a:lnTo>
                                    <a:lnTo>
                                      <a:pt x="40" y="237"/>
                                    </a:lnTo>
                                    <a:lnTo>
                                      <a:pt x="46" y="247"/>
                                    </a:lnTo>
                                    <a:lnTo>
                                      <a:pt x="58" y="261"/>
                                    </a:lnTo>
                                    <a:lnTo>
                                      <a:pt x="72" y="276"/>
                                    </a:lnTo>
                                    <a:lnTo>
                                      <a:pt x="84" y="291"/>
                                    </a:lnTo>
                                    <a:lnTo>
                                      <a:pt x="94" y="304"/>
                                    </a:lnTo>
                                    <a:lnTo>
                                      <a:pt x="104" y="316"/>
                                    </a:lnTo>
                                    <a:lnTo>
                                      <a:pt x="112" y="326"/>
                                    </a:lnTo>
                                    <a:lnTo>
                                      <a:pt x="117" y="333"/>
                                    </a:lnTo>
                                    <a:lnTo>
                                      <a:pt x="124" y="335"/>
                                    </a:lnTo>
                                    <a:lnTo>
                                      <a:pt x="132" y="337"/>
                                    </a:lnTo>
                                    <a:lnTo>
                                      <a:pt x="142" y="340"/>
                                    </a:lnTo>
                                    <a:lnTo>
                                      <a:pt x="154" y="343"/>
                                    </a:lnTo>
                                    <a:lnTo>
                                      <a:pt x="162" y="348"/>
                                    </a:lnTo>
                                    <a:lnTo>
                                      <a:pt x="170" y="353"/>
                                    </a:lnTo>
                                    <a:lnTo>
                                      <a:pt x="161" y="355"/>
                                    </a:lnTo>
                                    <a:lnTo>
                                      <a:pt x="146" y="356"/>
                                    </a:lnTo>
                                    <a:lnTo>
                                      <a:pt x="132" y="357"/>
                                    </a:lnTo>
                                    <a:lnTo>
                                      <a:pt x="125" y="354"/>
                                    </a:lnTo>
                                    <a:lnTo>
                                      <a:pt x="115" y="350"/>
                                    </a:lnTo>
                                    <a:lnTo>
                                      <a:pt x="103" y="344"/>
                                    </a:lnTo>
                                    <a:lnTo>
                                      <a:pt x="96" y="338"/>
                                    </a:lnTo>
                                    <a:lnTo>
                                      <a:pt x="89" y="329"/>
                                    </a:lnTo>
                                    <a:lnTo>
                                      <a:pt x="81" y="317"/>
                                    </a:lnTo>
                                    <a:lnTo>
                                      <a:pt x="76" y="307"/>
                                    </a:lnTo>
                                    <a:lnTo>
                                      <a:pt x="63" y="293"/>
                                    </a:lnTo>
                                    <a:lnTo>
                                      <a:pt x="53" y="282"/>
                                    </a:lnTo>
                                    <a:lnTo>
                                      <a:pt x="39" y="268"/>
                                    </a:lnTo>
                                    <a:lnTo>
                                      <a:pt x="28" y="258"/>
                                    </a:lnTo>
                                    <a:lnTo>
                                      <a:pt x="21" y="250"/>
                                    </a:lnTo>
                                    <a:lnTo>
                                      <a:pt x="17" y="242"/>
                                    </a:lnTo>
                                    <a:lnTo>
                                      <a:pt x="12" y="228"/>
                                    </a:lnTo>
                                    <a:lnTo>
                                      <a:pt x="6" y="213"/>
                                    </a:lnTo>
                                    <a:lnTo>
                                      <a:pt x="3" y="198"/>
                                    </a:lnTo>
                                    <a:lnTo>
                                      <a:pt x="0" y="181"/>
                                    </a:lnTo>
                                    <a:lnTo>
                                      <a:pt x="1" y="169"/>
                                    </a:lnTo>
                                  </a:path>
                                </a:pathLst>
                              </a:custGeom>
                              <a:solidFill>
                                <a:srgbClr val="FF4040"/>
                              </a:solidFill>
                              <a:ln w="12700" cap="rnd" cmpd="sng">
                                <a:noFill/>
                                <a:prstDash val="solid"/>
                                <a:round/>
                                <a:headEnd type="none" w="med" len="med"/>
                                <a:tailEnd type="none" w="med" len="med"/>
                              </a:ln>
                              <a:effectLst/>
                            </p:spPr>
                            <p:txBody>
                              <a:bodyPr/>
                              <a:lstStyle/>
                              <a:p>
                                <a:endParaRPr lang="en-US"/>
                              </a:p>
                            </p:txBody>
                          </p:sp>
                        </p:grpSp>
                      </p:grpSp>
                      <p:sp>
                        <p:nvSpPr>
                          <p:cNvPr id="2152" name="Freeform 104"/>
                          <p:cNvSpPr>
                            <a:spLocks/>
                          </p:cNvSpPr>
                          <p:nvPr/>
                        </p:nvSpPr>
                        <p:spPr bwMode="auto">
                          <a:xfrm>
                            <a:off x="5663" y="3593"/>
                            <a:ext cx="245" cy="316"/>
                          </a:xfrm>
                          <a:custGeom>
                            <a:avLst/>
                            <a:gdLst/>
                            <a:ahLst/>
                            <a:cxnLst>
                              <a:cxn ang="0">
                                <a:pos x="65" y="41"/>
                              </a:cxn>
                              <a:cxn ang="0">
                                <a:pos x="83" y="31"/>
                              </a:cxn>
                              <a:cxn ang="0">
                                <a:pos x="96" y="20"/>
                              </a:cxn>
                              <a:cxn ang="0">
                                <a:pos x="111" y="8"/>
                              </a:cxn>
                              <a:cxn ang="0">
                                <a:pos x="124" y="2"/>
                              </a:cxn>
                              <a:cxn ang="0">
                                <a:pos x="136" y="0"/>
                              </a:cxn>
                              <a:cxn ang="0">
                                <a:pos x="143" y="2"/>
                              </a:cxn>
                              <a:cxn ang="0">
                                <a:pos x="151" y="9"/>
                              </a:cxn>
                              <a:cxn ang="0">
                                <a:pos x="156" y="20"/>
                              </a:cxn>
                              <a:cxn ang="0">
                                <a:pos x="162" y="40"/>
                              </a:cxn>
                              <a:cxn ang="0">
                                <a:pos x="164" y="60"/>
                              </a:cxn>
                              <a:cxn ang="0">
                                <a:pos x="165" y="83"/>
                              </a:cxn>
                              <a:cxn ang="0">
                                <a:pos x="168" y="103"/>
                              </a:cxn>
                              <a:cxn ang="0">
                                <a:pos x="177" y="125"/>
                              </a:cxn>
                              <a:cxn ang="0">
                                <a:pos x="188" y="149"/>
                              </a:cxn>
                              <a:cxn ang="0">
                                <a:pos x="199" y="175"/>
                              </a:cxn>
                              <a:cxn ang="0">
                                <a:pos x="213" y="200"/>
                              </a:cxn>
                              <a:cxn ang="0">
                                <a:pos x="229" y="231"/>
                              </a:cxn>
                              <a:cxn ang="0">
                                <a:pos x="240" y="256"/>
                              </a:cxn>
                              <a:cxn ang="0">
                                <a:pos x="244" y="273"/>
                              </a:cxn>
                              <a:cxn ang="0">
                                <a:pos x="244" y="288"/>
                              </a:cxn>
                              <a:cxn ang="0">
                                <a:pos x="240" y="301"/>
                              </a:cxn>
                              <a:cxn ang="0">
                                <a:pos x="232" y="310"/>
                              </a:cxn>
                              <a:cxn ang="0">
                                <a:pos x="219" y="315"/>
                              </a:cxn>
                              <a:cxn ang="0">
                                <a:pos x="204" y="313"/>
                              </a:cxn>
                              <a:cxn ang="0">
                                <a:pos x="187" y="308"/>
                              </a:cxn>
                              <a:cxn ang="0">
                                <a:pos x="171" y="295"/>
                              </a:cxn>
                              <a:cxn ang="0">
                                <a:pos x="156" y="280"/>
                              </a:cxn>
                              <a:cxn ang="0">
                                <a:pos x="142" y="261"/>
                              </a:cxn>
                              <a:cxn ang="0">
                                <a:pos x="124" y="238"/>
                              </a:cxn>
                              <a:cxn ang="0">
                                <a:pos x="111" y="217"/>
                              </a:cxn>
                              <a:cxn ang="0">
                                <a:pos x="90" y="200"/>
                              </a:cxn>
                              <a:cxn ang="0">
                                <a:pos x="71" y="181"/>
                              </a:cxn>
                              <a:cxn ang="0">
                                <a:pos x="56" y="163"/>
                              </a:cxn>
                              <a:cxn ang="0">
                                <a:pos x="41" y="139"/>
                              </a:cxn>
                              <a:cxn ang="0">
                                <a:pos x="22" y="117"/>
                              </a:cxn>
                              <a:cxn ang="0">
                                <a:pos x="10" y="102"/>
                              </a:cxn>
                              <a:cxn ang="0">
                                <a:pos x="2" y="91"/>
                              </a:cxn>
                              <a:cxn ang="0">
                                <a:pos x="0" y="79"/>
                              </a:cxn>
                              <a:cxn ang="0">
                                <a:pos x="3" y="64"/>
                              </a:cxn>
                              <a:cxn ang="0">
                                <a:pos x="11" y="55"/>
                              </a:cxn>
                              <a:cxn ang="0">
                                <a:pos x="21" y="51"/>
                              </a:cxn>
                              <a:cxn ang="0">
                                <a:pos x="35" y="47"/>
                              </a:cxn>
                              <a:cxn ang="0">
                                <a:pos x="50" y="43"/>
                              </a:cxn>
                              <a:cxn ang="0">
                                <a:pos x="65" y="41"/>
                              </a:cxn>
                            </a:cxnLst>
                            <a:rect l="0" t="0" r="r" b="b"/>
                            <a:pathLst>
                              <a:path w="245" h="316">
                                <a:moveTo>
                                  <a:pt x="65" y="41"/>
                                </a:moveTo>
                                <a:lnTo>
                                  <a:pt x="83" y="31"/>
                                </a:lnTo>
                                <a:lnTo>
                                  <a:pt x="96" y="20"/>
                                </a:lnTo>
                                <a:lnTo>
                                  <a:pt x="111" y="8"/>
                                </a:lnTo>
                                <a:lnTo>
                                  <a:pt x="124" y="2"/>
                                </a:lnTo>
                                <a:lnTo>
                                  <a:pt x="136" y="0"/>
                                </a:lnTo>
                                <a:lnTo>
                                  <a:pt x="143" y="2"/>
                                </a:lnTo>
                                <a:lnTo>
                                  <a:pt x="151" y="9"/>
                                </a:lnTo>
                                <a:lnTo>
                                  <a:pt x="156" y="20"/>
                                </a:lnTo>
                                <a:lnTo>
                                  <a:pt x="162" y="40"/>
                                </a:lnTo>
                                <a:lnTo>
                                  <a:pt x="164" y="60"/>
                                </a:lnTo>
                                <a:lnTo>
                                  <a:pt x="165" y="83"/>
                                </a:lnTo>
                                <a:lnTo>
                                  <a:pt x="168" y="103"/>
                                </a:lnTo>
                                <a:lnTo>
                                  <a:pt x="177" y="125"/>
                                </a:lnTo>
                                <a:lnTo>
                                  <a:pt x="188" y="149"/>
                                </a:lnTo>
                                <a:lnTo>
                                  <a:pt x="199" y="175"/>
                                </a:lnTo>
                                <a:lnTo>
                                  <a:pt x="213" y="200"/>
                                </a:lnTo>
                                <a:lnTo>
                                  <a:pt x="229" y="231"/>
                                </a:lnTo>
                                <a:lnTo>
                                  <a:pt x="240" y="256"/>
                                </a:lnTo>
                                <a:lnTo>
                                  <a:pt x="244" y="273"/>
                                </a:lnTo>
                                <a:lnTo>
                                  <a:pt x="244" y="288"/>
                                </a:lnTo>
                                <a:lnTo>
                                  <a:pt x="240" y="301"/>
                                </a:lnTo>
                                <a:lnTo>
                                  <a:pt x="232" y="310"/>
                                </a:lnTo>
                                <a:lnTo>
                                  <a:pt x="219" y="315"/>
                                </a:lnTo>
                                <a:lnTo>
                                  <a:pt x="204" y="313"/>
                                </a:lnTo>
                                <a:lnTo>
                                  <a:pt x="187" y="308"/>
                                </a:lnTo>
                                <a:lnTo>
                                  <a:pt x="171" y="295"/>
                                </a:lnTo>
                                <a:lnTo>
                                  <a:pt x="156" y="280"/>
                                </a:lnTo>
                                <a:lnTo>
                                  <a:pt x="142" y="261"/>
                                </a:lnTo>
                                <a:lnTo>
                                  <a:pt x="124" y="238"/>
                                </a:lnTo>
                                <a:lnTo>
                                  <a:pt x="111" y="217"/>
                                </a:lnTo>
                                <a:lnTo>
                                  <a:pt x="90" y="200"/>
                                </a:lnTo>
                                <a:lnTo>
                                  <a:pt x="71" y="181"/>
                                </a:lnTo>
                                <a:lnTo>
                                  <a:pt x="56" y="163"/>
                                </a:lnTo>
                                <a:lnTo>
                                  <a:pt x="41" y="139"/>
                                </a:lnTo>
                                <a:lnTo>
                                  <a:pt x="22" y="117"/>
                                </a:lnTo>
                                <a:lnTo>
                                  <a:pt x="10" y="102"/>
                                </a:lnTo>
                                <a:lnTo>
                                  <a:pt x="2" y="91"/>
                                </a:lnTo>
                                <a:lnTo>
                                  <a:pt x="0" y="79"/>
                                </a:lnTo>
                                <a:lnTo>
                                  <a:pt x="3" y="64"/>
                                </a:lnTo>
                                <a:lnTo>
                                  <a:pt x="11" y="55"/>
                                </a:lnTo>
                                <a:lnTo>
                                  <a:pt x="21" y="51"/>
                                </a:lnTo>
                                <a:lnTo>
                                  <a:pt x="35" y="47"/>
                                </a:lnTo>
                                <a:lnTo>
                                  <a:pt x="50" y="43"/>
                                </a:lnTo>
                                <a:lnTo>
                                  <a:pt x="65" y="41"/>
                                </a:lnTo>
                              </a:path>
                            </a:pathLst>
                          </a:custGeom>
                          <a:solidFill>
                            <a:srgbClr val="FF0000"/>
                          </a:solidFill>
                          <a:ln w="12700" cap="rnd" cmpd="sng">
                            <a:noFill/>
                            <a:prstDash val="solid"/>
                            <a:round/>
                            <a:headEnd type="none" w="med" len="med"/>
                            <a:tailEnd type="none" w="med" len="med"/>
                          </a:ln>
                          <a:effectLst/>
                        </p:spPr>
                        <p:txBody>
                          <a:bodyPr/>
                          <a:lstStyle/>
                          <a:p>
                            <a:endParaRPr lang="en-US"/>
                          </a:p>
                        </p:txBody>
                      </p:sp>
                    </p:grpSp>
                    <p:grpSp>
                      <p:nvGrpSpPr>
                        <p:cNvPr id="2153" name="Group 105"/>
                        <p:cNvGrpSpPr>
                          <a:grpSpLocks/>
                        </p:cNvGrpSpPr>
                        <p:nvPr/>
                      </p:nvGrpSpPr>
                      <p:grpSpPr bwMode="auto">
                        <a:xfrm>
                          <a:off x="5413" y="3302"/>
                          <a:ext cx="342" cy="295"/>
                          <a:chOff x="5413" y="3302"/>
                          <a:chExt cx="342" cy="295"/>
                        </a:xfrm>
                      </p:grpSpPr>
                      <p:sp>
                        <p:nvSpPr>
                          <p:cNvPr id="2154" name="Freeform 106"/>
                          <p:cNvSpPr>
                            <a:spLocks/>
                          </p:cNvSpPr>
                          <p:nvPr/>
                        </p:nvSpPr>
                        <p:spPr bwMode="auto">
                          <a:xfrm>
                            <a:off x="5413" y="3302"/>
                            <a:ext cx="342" cy="295"/>
                          </a:xfrm>
                          <a:custGeom>
                            <a:avLst/>
                            <a:gdLst/>
                            <a:ahLst/>
                            <a:cxnLst>
                              <a:cxn ang="0">
                                <a:pos x="5" y="128"/>
                              </a:cxn>
                              <a:cxn ang="0">
                                <a:pos x="16" y="106"/>
                              </a:cxn>
                              <a:cxn ang="0">
                                <a:pos x="30" y="92"/>
                              </a:cxn>
                              <a:cxn ang="0">
                                <a:pos x="50" y="71"/>
                              </a:cxn>
                              <a:cxn ang="0">
                                <a:pos x="65" y="49"/>
                              </a:cxn>
                              <a:cxn ang="0">
                                <a:pos x="85" y="32"/>
                              </a:cxn>
                              <a:cxn ang="0">
                                <a:pos x="107" y="17"/>
                              </a:cxn>
                              <a:cxn ang="0">
                                <a:pos x="135" y="5"/>
                              </a:cxn>
                              <a:cxn ang="0">
                                <a:pos x="169" y="0"/>
                              </a:cxn>
                              <a:cxn ang="0">
                                <a:pos x="201" y="0"/>
                              </a:cxn>
                              <a:cxn ang="0">
                                <a:pos x="230" y="5"/>
                              </a:cxn>
                              <a:cxn ang="0">
                                <a:pos x="260" y="16"/>
                              </a:cxn>
                              <a:cxn ang="0">
                                <a:pos x="284" y="28"/>
                              </a:cxn>
                              <a:cxn ang="0">
                                <a:pos x="305" y="48"/>
                              </a:cxn>
                              <a:cxn ang="0">
                                <a:pos x="321" y="70"/>
                              </a:cxn>
                              <a:cxn ang="0">
                                <a:pos x="334" y="92"/>
                              </a:cxn>
                              <a:cxn ang="0">
                                <a:pos x="340" y="119"/>
                              </a:cxn>
                              <a:cxn ang="0">
                                <a:pos x="341" y="140"/>
                              </a:cxn>
                              <a:cxn ang="0">
                                <a:pos x="333" y="161"/>
                              </a:cxn>
                              <a:cxn ang="0">
                                <a:pos x="320" y="189"/>
                              </a:cxn>
                              <a:cxn ang="0">
                                <a:pos x="310" y="212"/>
                              </a:cxn>
                              <a:cxn ang="0">
                                <a:pos x="303" y="235"/>
                              </a:cxn>
                              <a:cxn ang="0">
                                <a:pos x="300" y="249"/>
                              </a:cxn>
                              <a:cxn ang="0">
                                <a:pos x="245" y="276"/>
                              </a:cxn>
                              <a:cxn ang="0">
                                <a:pos x="242" y="261"/>
                              </a:cxn>
                              <a:cxn ang="0">
                                <a:pos x="233" y="253"/>
                              </a:cxn>
                              <a:cxn ang="0">
                                <a:pos x="208" y="257"/>
                              </a:cxn>
                              <a:cxn ang="0">
                                <a:pos x="178" y="264"/>
                              </a:cxn>
                              <a:cxn ang="0">
                                <a:pos x="163" y="273"/>
                              </a:cxn>
                              <a:cxn ang="0">
                                <a:pos x="141" y="291"/>
                              </a:cxn>
                              <a:cxn ang="0">
                                <a:pos x="121" y="294"/>
                              </a:cxn>
                              <a:cxn ang="0">
                                <a:pos x="103" y="292"/>
                              </a:cxn>
                              <a:cxn ang="0">
                                <a:pos x="85" y="284"/>
                              </a:cxn>
                              <a:cxn ang="0">
                                <a:pos x="74" y="271"/>
                              </a:cxn>
                              <a:cxn ang="0">
                                <a:pos x="63" y="253"/>
                              </a:cxn>
                              <a:cxn ang="0">
                                <a:pos x="44" y="232"/>
                              </a:cxn>
                              <a:cxn ang="0">
                                <a:pos x="22" y="212"/>
                              </a:cxn>
                              <a:cxn ang="0">
                                <a:pos x="14" y="200"/>
                              </a:cxn>
                              <a:cxn ang="0">
                                <a:pos x="4" y="175"/>
                              </a:cxn>
                              <a:cxn ang="0">
                                <a:pos x="0" y="149"/>
                              </a:cxn>
                            </a:cxnLst>
                            <a:rect l="0" t="0" r="r" b="b"/>
                            <a:pathLst>
                              <a:path w="342" h="295">
                                <a:moveTo>
                                  <a:pt x="1" y="139"/>
                                </a:moveTo>
                                <a:lnTo>
                                  <a:pt x="5" y="128"/>
                                </a:lnTo>
                                <a:lnTo>
                                  <a:pt x="10" y="117"/>
                                </a:lnTo>
                                <a:lnTo>
                                  <a:pt x="16" y="106"/>
                                </a:lnTo>
                                <a:lnTo>
                                  <a:pt x="23" y="98"/>
                                </a:lnTo>
                                <a:lnTo>
                                  <a:pt x="30" y="92"/>
                                </a:lnTo>
                                <a:lnTo>
                                  <a:pt x="39" y="82"/>
                                </a:lnTo>
                                <a:lnTo>
                                  <a:pt x="50" y="71"/>
                                </a:lnTo>
                                <a:lnTo>
                                  <a:pt x="58" y="59"/>
                                </a:lnTo>
                                <a:lnTo>
                                  <a:pt x="65" y="49"/>
                                </a:lnTo>
                                <a:lnTo>
                                  <a:pt x="75" y="41"/>
                                </a:lnTo>
                                <a:lnTo>
                                  <a:pt x="85" y="32"/>
                                </a:lnTo>
                                <a:lnTo>
                                  <a:pt x="96" y="23"/>
                                </a:lnTo>
                                <a:lnTo>
                                  <a:pt x="107" y="17"/>
                                </a:lnTo>
                                <a:lnTo>
                                  <a:pt x="120" y="10"/>
                                </a:lnTo>
                                <a:lnTo>
                                  <a:pt x="135" y="5"/>
                                </a:lnTo>
                                <a:lnTo>
                                  <a:pt x="150" y="2"/>
                                </a:lnTo>
                                <a:lnTo>
                                  <a:pt x="169" y="0"/>
                                </a:lnTo>
                                <a:lnTo>
                                  <a:pt x="188" y="0"/>
                                </a:lnTo>
                                <a:lnTo>
                                  <a:pt x="201" y="0"/>
                                </a:lnTo>
                                <a:lnTo>
                                  <a:pt x="216" y="2"/>
                                </a:lnTo>
                                <a:lnTo>
                                  <a:pt x="230" y="5"/>
                                </a:lnTo>
                                <a:lnTo>
                                  <a:pt x="246" y="9"/>
                                </a:lnTo>
                                <a:lnTo>
                                  <a:pt x="260" y="16"/>
                                </a:lnTo>
                                <a:lnTo>
                                  <a:pt x="272" y="20"/>
                                </a:lnTo>
                                <a:lnTo>
                                  <a:pt x="284" y="28"/>
                                </a:lnTo>
                                <a:lnTo>
                                  <a:pt x="295" y="38"/>
                                </a:lnTo>
                                <a:lnTo>
                                  <a:pt x="305" y="48"/>
                                </a:lnTo>
                                <a:lnTo>
                                  <a:pt x="313" y="57"/>
                                </a:lnTo>
                                <a:lnTo>
                                  <a:pt x="321" y="70"/>
                                </a:lnTo>
                                <a:lnTo>
                                  <a:pt x="329" y="81"/>
                                </a:lnTo>
                                <a:lnTo>
                                  <a:pt x="334" y="92"/>
                                </a:lnTo>
                                <a:lnTo>
                                  <a:pt x="337" y="106"/>
                                </a:lnTo>
                                <a:lnTo>
                                  <a:pt x="340" y="119"/>
                                </a:lnTo>
                                <a:lnTo>
                                  <a:pt x="341" y="129"/>
                                </a:lnTo>
                                <a:lnTo>
                                  <a:pt x="341" y="140"/>
                                </a:lnTo>
                                <a:lnTo>
                                  <a:pt x="338" y="147"/>
                                </a:lnTo>
                                <a:lnTo>
                                  <a:pt x="333" y="161"/>
                                </a:lnTo>
                                <a:lnTo>
                                  <a:pt x="325" y="175"/>
                                </a:lnTo>
                                <a:lnTo>
                                  <a:pt x="320" y="189"/>
                                </a:lnTo>
                                <a:lnTo>
                                  <a:pt x="314" y="201"/>
                                </a:lnTo>
                                <a:lnTo>
                                  <a:pt x="310" y="212"/>
                                </a:lnTo>
                                <a:lnTo>
                                  <a:pt x="306" y="224"/>
                                </a:lnTo>
                                <a:lnTo>
                                  <a:pt x="303" y="235"/>
                                </a:lnTo>
                                <a:lnTo>
                                  <a:pt x="301" y="240"/>
                                </a:lnTo>
                                <a:lnTo>
                                  <a:pt x="300" y="249"/>
                                </a:lnTo>
                                <a:lnTo>
                                  <a:pt x="299" y="263"/>
                                </a:lnTo>
                                <a:lnTo>
                                  <a:pt x="245" y="276"/>
                                </a:lnTo>
                                <a:lnTo>
                                  <a:pt x="244" y="267"/>
                                </a:lnTo>
                                <a:lnTo>
                                  <a:pt x="242" y="261"/>
                                </a:lnTo>
                                <a:lnTo>
                                  <a:pt x="238" y="256"/>
                                </a:lnTo>
                                <a:lnTo>
                                  <a:pt x="233" y="253"/>
                                </a:lnTo>
                                <a:lnTo>
                                  <a:pt x="221" y="255"/>
                                </a:lnTo>
                                <a:lnTo>
                                  <a:pt x="208" y="257"/>
                                </a:lnTo>
                                <a:lnTo>
                                  <a:pt x="193" y="260"/>
                                </a:lnTo>
                                <a:lnTo>
                                  <a:pt x="178" y="264"/>
                                </a:lnTo>
                                <a:lnTo>
                                  <a:pt x="171" y="266"/>
                                </a:lnTo>
                                <a:lnTo>
                                  <a:pt x="163" y="273"/>
                                </a:lnTo>
                                <a:lnTo>
                                  <a:pt x="153" y="280"/>
                                </a:lnTo>
                                <a:lnTo>
                                  <a:pt x="141" y="291"/>
                                </a:lnTo>
                                <a:lnTo>
                                  <a:pt x="133" y="293"/>
                                </a:lnTo>
                                <a:lnTo>
                                  <a:pt x="121" y="294"/>
                                </a:lnTo>
                                <a:lnTo>
                                  <a:pt x="109" y="294"/>
                                </a:lnTo>
                                <a:lnTo>
                                  <a:pt x="103" y="292"/>
                                </a:lnTo>
                                <a:lnTo>
                                  <a:pt x="95" y="288"/>
                                </a:lnTo>
                                <a:lnTo>
                                  <a:pt x="85" y="284"/>
                                </a:lnTo>
                                <a:lnTo>
                                  <a:pt x="80" y="279"/>
                                </a:lnTo>
                                <a:lnTo>
                                  <a:pt x="74" y="271"/>
                                </a:lnTo>
                                <a:lnTo>
                                  <a:pt x="67" y="261"/>
                                </a:lnTo>
                                <a:lnTo>
                                  <a:pt x="63" y="253"/>
                                </a:lnTo>
                                <a:lnTo>
                                  <a:pt x="52" y="241"/>
                                </a:lnTo>
                                <a:lnTo>
                                  <a:pt x="44" y="232"/>
                                </a:lnTo>
                                <a:lnTo>
                                  <a:pt x="31" y="221"/>
                                </a:lnTo>
                                <a:lnTo>
                                  <a:pt x="22" y="212"/>
                                </a:lnTo>
                                <a:lnTo>
                                  <a:pt x="17" y="205"/>
                                </a:lnTo>
                                <a:lnTo>
                                  <a:pt x="14" y="200"/>
                                </a:lnTo>
                                <a:lnTo>
                                  <a:pt x="9" y="188"/>
                                </a:lnTo>
                                <a:lnTo>
                                  <a:pt x="4" y="175"/>
                                </a:lnTo>
                                <a:lnTo>
                                  <a:pt x="2" y="163"/>
                                </a:lnTo>
                                <a:lnTo>
                                  <a:pt x="0" y="149"/>
                                </a:lnTo>
                                <a:lnTo>
                                  <a:pt x="1" y="139"/>
                                </a:lnTo>
                              </a:path>
                            </a:pathLst>
                          </a:custGeom>
                          <a:solidFill>
                            <a:srgbClr val="FF4040"/>
                          </a:solidFill>
                          <a:ln w="12700" cap="rnd" cmpd="sng">
                            <a:noFill/>
                            <a:prstDash val="solid"/>
                            <a:round/>
                            <a:headEnd type="none" w="med" len="med"/>
                            <a:tailEnd type="none" w="med" len="med"/>
                          </a:ln>
                          <a:effectLst/>
                        </p:spPr>
                        <p:txBody>
                          <a:bodyPr/>
                          <a:lstStyle/>
                          <a:p>
                            <a:endParaRPr lang="en-US"/>
                          </a:p>
                        </p:txBody>
                      </p:sp>
                      <p:sp>
                        <p:nvSpPr>
                          <p:cNvPr id="2155" name="Freeform 107"/>
                          <p:cNvSpPr>
                            <a:spLocks/>
                          </p:cNvSpPr>
                          <p:nvPr/>
                        </p:nvSpPr>
                        <p:spPr bwMode="auto">
                          <a:xfrm>
                            <a:off x="5437" y="3325"/>
                            <a:ext cx="310" cy="268"/>
                          </a:xfrm>
                          <a:custGeom>
                            <a:avLst/>
                            <a:gdLst/>
                            <a:ahLst/>
                            <a:cxnLst>
                              <a:cxn ang="0">
                                <a:pos x="4" y="117"/>
                              </a:cxn>
                              <a:cxn ang="0">
                                <a:pos x="14" y="96"/>
                              </a:cxn>
                              <a:cxn ang="0">
                                <a:pos x="26" y="83"/>
                              </a:cxn>
                              <a:cxn ang="0">
                                <a:pos x="45" y="65"/>
                              </a:cxn>
                              <a:cxn ang="0">
                                <a:pos x="58" y="46"/>
                              </a:cxn>
                              <a:cxn ang="0">
                                <a:pos x="77" y="29"/>
                              </a:cxn>
                              <a:cxn ang="0">
                                <a:pos x="96" y="16"/>
                              </a:cxn>
                              <a:cxn ang="0">
                                <a:pos x="122" y="5"/>
                              </a:cxn>
                              <a:cxn ang="0">
                                <a:pos x="153" y="0"/>
                              </a:cxn>
                              <a:cxn ang="0">
                                <a:pos x="182" y="0"/>
                              </a:cxn>
                              <a:cxn ang="0">
                                <a:pos x="208" y="5"/>
                              </a:cxn>
                              <a:cxn ang="0">
                                <a:pos x="236" y="14"/>
                              </a:cxn>
                              <a:cxn ang="0">
                                <a:pos x="257" y="26"/>
                              </a:cxn>
                              <a:cxn ang="0">
                                <a:pos x="276" y="44"/>
                              </a:cxn>
                              <a:cxn ang="0">
                                <a:pos x="290" y="64"/>
                              </a:cxn>
                              <a:cxn ang="0">
                                <a:pos x="302" y="84"/>
                              </a:cxn>
                              <a:cxn ang="0">
                                <a:pos x="308" y="108"/>
                              </a:cxn>
                              <a:cxn ang="0">
                                <a:pos x="309" y="127"/>
                              </a:cxn>
                              <a:cxn ang="0">
                                <a:pos x="302" y="146"/>
                              </a:cxn>
                              <a:cxn ang="0">
                                <a:pos x="290" y="172"/>
                              </a:cxn>
                              <a:cxn ang="0">
                                <a:pos x="281" y="193"/>
                              </a:cxn>
                              <a:cxn ang="0">
                                <a:pos x="274" y="214"/>
                              </a:cxn>
                              <a:cxn ang="0">
                                <a:pos x="272" y="227"/>
                              </a:cxn>
                              <a:cxn ang="0">
                                <a:pos x="222" y="250"/>
                              </a:cxn>
                              <a:cxn ang="0">
                                <a:pos x="218" y="237"/>
                              </a:cxn>
                              <a:cxn ang="0">
                                <a:pos x="211" y="230"/>
                              </a:cxn>
                              <a:cxn ang="0">
                                <a:pos x="188" y="234"/>
                              </a:cxn>
                              <a:cxn ang="0">
                                <a:pos x="161" y="240"/>
                              </a:cxn>
                              <a:cxn ang="0">
                                <a:pos x="147" y="248"/>
                              </a:cxn>
                              <a:cxn ang="0">
                                <a:pos x="127" y="264"/>
                              </a:cxn>
                              <a:cxn ang="0">
                                <a:pos x="109" y="267"/>
                              </a:cxn>
                              <a:cxn ang="0">
                                <a:pos x="93" y="266"/>
                              </a:cxn>
                              <a:cxn ang="0">
                                <a:pos x="77" y="258"/>
                              </a:cxn>
                              <a:cxn ang="0">
                                <a:pos x="66" y="247"/>
                              </a:cxn>
                              <a:cxn ang="0">
                                <a:pos x="57" y="230"/>
                              </a:cxn>
                              <a:cxn ang="0">
                                <a:pos x="39" y="211"/>
                              </a:cxn>
                              <a:cxn ang="0">
                                <a:pos x="19" y="193"/>
                              </a:cxn>
                              <a:cxn ang="0">
                                <a:pos x="12" y="181"/>
                              </a:cxn>
                              <a:cxn ang="0">
                                <a:pos x="3" y="159"/>
                              </a:cxn>
                              <a:cxn ang="0">
                                <a:pos x="0" y="136"/>
                              </a:cxn>
                            </a:cxnLst>
                            <a:rect l="0" t="0" r="r" b="b"/>
                            <a:pathLst>
                              <a:path w="310" h="268">
                                <a:moveTo>
                                  <a:pt x="0" y="126"/>
                                </a:moveTo>
                                <a:lnTo>
                                  <a:pt x="4" y="117"/>
                                </a:lnTo>
                                <a:lnTo>
                                  <a:pt x="9" y="107"/>
                                </a:lnTo>
                                <a:lnTo>
                                  <a:pt x="14" y="96"/>
                                </a:lnTo>
                                <a:lnTo>
                                  <a:pt x="20" y="89"/>
                                </a:lnTo>
                                <a:lnTo>
                                  <a:pt x="26" y="83"/>
                                </a:lnTo>
                                <a:lnTo>
                                  <a:pt x="35" y="75"/>
                                </a:lnTo>
                                <a:lnTo>
                                  <a:pt x="45" y="65"/>
                                </a:lnTo>
                                <a:lnTo>
                                  <a:pt x="52" y="54"/>
                                </a:lnTo>
                                <a:lnTo>
                                  <a:pt x="58" y="46"/>
                                </a:lnTo>
                                <a:lnTo>
                                  <a:pt x="67" y="38"/>
                                </a:lnTo>
                                <a:lnTo>
                                  <a:pt x="77" y="29"/>
                                </a:lnTo>
                                <a:lnTo>
                                  <a:pt x="87" y="21"/>
                                </a:lnTo>
                                <a:lnTo>
                                  <a:pt x="96" y="16"/>
                                </a:lnTo>
                                <a:lnTo>
                                  <a:pt x="109" y="10"/>
                                </a:lnTo>
                                <a:lnTo>
                                  <a:pt x="122" y="5"/>
                                </a:lnTo>
                                <a:lnTo>
                                  <a:pt x="135" y="1"/>
                                </a:lnTo>
                                <a:lnTo>
                                  <a:pt x="153" y="0"/>
                                </a:lnTo>
                                <a:lnTo>
                                  <a:pt x="170" y="0"/>
                                </a:lnTo>
                                <a:lnTo>
                                  <a:pt x="182" y="0"/>
                                </a:lnTo>
                                <a:lnTo>
                                  <a:pt x="195" y="2"/>
                                </a:lnTo>
                                <a:lnTo>
                                  <a:pt x="208" y="5"/>
                                </a:lnTo>
                                <a:lnTo>
                                  <a:pt x="223" y="8"/>
                                </a:lnTo>
                                <a:lnTo>
                                  <a:pt x="236" y="14"/>
                                </a:lnTo>
                                <a:lnTo>
                                  <a:pt x="246" y="19"/>
                                </a:lnTo>
                                <a:lnTo>
                                  <a:pt x="257" y="26"/>
                                </a:lnTo>
                                <a:lnTo>
                                  <a:pt x="267" y="34"/>
                                </a:lnTo>
                                <a:lnTo>
                                  <a:pt x="276" y="44"/>
                                </a:lnTo>
                                <a:lnTo>
                                  <a:pt x="283" y="52"/>
                                </a:lnTo>
                                <a:lnTo>
                                  <a:pt x="290" y="64"/>
                                </a:lnTo>
                                <a:lnTo>
                                  <a:pt x="298" y="74"/>
                                </a:lnTo>
                                <a:lnTo>
                                  <a:pt x="302" y="84"/>
                                </a:lnTo>
                                <a:lnTo>
                                  <a:pt x="305" y="96"/>
                                </a:lnTo>
                                <a:lnTo>
                                  <a:pt x="308" y="108"/>
                                </a:lnTo>
                                <a:lnTo>
                                  <a:pt x="309" y="117"/>
                                </a:lnTo>
                                <a:lnTo>
                                  <a:pt x="309" y="127"/>
                                </a:lnTo>
                                <a:lnTo>
                                  <a:pt x="306" y="134"/>
                                </a:lnTo>
                                <a:lnTo>
                                  <a:pt x="302" y="146"/>
                                </a:lnTo>
                                <a:lnTo>
                                  <a:pt x="294" y="160"/>
                                </a:lnTo>
                                <a:lnTo>
                                  <a:pt x="290" y="172"/>
                                </a:lnTo>
                                <a:lnTo>
                                  <a:pt x="284" y="183"/>
                                </a:lnTo>
                                <a:lnTo>
                                  <a:pt x="281" y="193"/>
                                </a:lnTo>
                                <a:lnTo>
                                  <a:pt x="277" y="204"/>
                                </a:lnTo>
                                <a:lnTo>
                                  <a:pt x="274" y="214"/>
                                </a:lnTo>
                                <a:lnTo>
                                  <a:pt x="272" y="218"/>
                                </a:lnTo>
                                <a:lnTo>
                                  <a:pt x="272" y="227"/>
                                </a:lnTo>
                                <a:lnTo>
                                  <a:pt x="271" y="239"/>
                                </a:lnTo>
                                <a:lnTo>
                                  <a:pt x="222" y="250"/>
                                </a:lnTo>
                                <a:lnTo>
                                  <a:pt x="220" y="243"/>
                                </a:lnTo>
                                <a:lnTo>
                                  <a:pt x="218" y="237"/>
                                </a:lnTo>
                                <a:lnTo>
                                  <a:pt x="216" y="233"/>
                                </a:lnTo>
                                <a:lnTo>
                                  <a:pt x="211" y="230"/>
                                </a:lnTo>
                                <a:lnTo>
                                  <a:pt x="200" y="232"/>
                                </a:lnTo>
                                <a:lnTo>
                                  <a:pt x="188" y="234"/>
                                </a:lnTo>
                                <a:lnTo>
                                  <a:pt x="174" y="236"/>
                                </a:lnTo>
                                <a:lnTo>
                                  <a:pt x="161" y="240"/>
                                </a:lnTo>
                                <a:lnTo>
                                  <a:pt x="154" y="242"/>
                                </a:lnTo>
                                <a:lnTo>
                                  <a:pt x="147" y="248"/>
                                </a:lnTo>
                                <a:lnTo>
                                  <a:pt x="138" y="254"/>
                                </a:lnTo>
                                <a:lnTo>
                                  <a:pt x="127" y="264"/>
                                </a:lnTo>
                                <a:lnTo>
                                  <a:pt x="120" y="266"/>
                                </a:lnTo>
                                <a:lnTo>
                                  <a:pt x="109" y="267"/>
                                </a:lnTo>
                                <a:lnTo>
                                  <a:pt x="98" y="267"/>
                                </a:lnTo>
                                <a:lnTo>
                                  <a:pt x="93" y="266"/>
                                </a:lnTo>
                                <a:lnTo>
                                  <a:pt x="85" y="262"/>
                                </a:lnTo>
                                <a:lnTo>
                                  <a:pt x="77" y="258"/>
                                </a:lnTo>
                                <a:lnTo>
                                  <a:pt x="71" y="254"/>
                                </a:lnTo>
                                <a:lnTo>
                                  <a:pt x="66" y="247"/>
                                </a:lnTo>
                                <a:lnTo>
                                  <a:pt x="60" y="238"/>
                                </a:lnTo>
                                <a:lnTo>
                                  <a:pt x="57" y="230"/>
                                </a:lnTo>
                                <a:lnTo>
                                  <a:pt x="46" y="220"/>
                                </a:lnTo>
                                <a:lnTo>
                                  <a:pt x="39" y="211"/>
                                </a:lnTo>
                                <a:lnTo>
                                  <a:pt x="28" y="202"/>
                                </a:lnTo>
                                <a:lnTo>
                                  <a:pt x="19" y="193"/>
                                </a:lnTo>
                                <a:lnTo>
                                  <a:pt x="15" y="187"/>
                                </a:lnTo>
                                <a:lnTo>
                                  <a:pt x="12" y="181"/>
                                </a:lnTo>
                                <a:lnTo>
                                  <a:pt x="7" y="171"/>
                                </a:lnTo>
                                <a:lnTo>
                                  <a:pt x="3" y="159"/>
                                </a:lnTo>
                                <a:lnTo>
                                  <a:pt x="1" y="148"/>
                                </a:lnTo>
                                <a:lnTo>
                                  <a:pt x="0" y="136"/>
                                </a:lnTo>
                                <a:lnTo>
                                  <a:pt x="0" y="126"/>
                                </a:lnTo>
                              </a:path>
                            </a:pathLst>
                          </a:custGeom>
                          <a:solidFill>
                            <a:srgbClr val="FF0000"/>
                          </a:solidFill>
                          <a:ln w="12700" cap="rnd" cmpd="sng">
                            <a:noFill/>
                            <a:prstDash val="solid"/>
                            <a:round/>
                            <a:headEnd type="none" w="med" len="med"/>
                            <a:tailEnd type="none" w="med" len="med"/>
                          </a:ln>
                          <a:effectLst/>
                        </p:spPr>
                        <p:txBody>
                          <a:bodyPr/>
                          <a:lstStyle/>
                          <a:p>
                            <a:endParaRPr lang="en-US"/>
                          </a:p>
                        </p:txBody>
                      </p:sp>
                      <p:sp>
                        <p:nvSpPr>
                          <p:cNvPr id="2156" name="Freeform 108"/>
                          <p:cNvSpPr>
                            <a:spLocks/>
                          </p:cNvSpPr>
                          <p:nvPr/>
                        </p:nvSpPr>
                        <p:spPr bwMode="auto">
                          <a:xfrm>
                            <a:off x="5460" y="3345"/>
                            <a:ext cx="277" cy="239"/>
                          </a:xfrm>
                          <a:custGeom>
                            <a:avLst/>
                            <a:gdLst/>
                            <a:ahLst/>
                            <a:cxnLst>
                              <a:cxn ang="0">
                                <a:pos x="4" y="104"/>
                              </a:cxn>
                              <a:cxn ang="0">
                                <a:pos x="12" y="86"/>
                              </a:cxn>
                              <a:cxn ang="0">
                                <a:pos x="23" y="74"/>
                              </a:cxn>
                              <a:cxn ang="0">
                                <a:pos x="39" y="58"/>
                              </a:cxn>
                              <a:cxn ang="0">
                                <a:pos x="52" y="40"/>
                              </a:cxn>
                              <a:cxn ang="0">
                                <a:pos x="69" y="26"/>
                              </a:cxn>
                              <a:cxn ang="0">
                                <a:pos x="86" y="13"/>
                              </a:cxn>
                              <a:cxn ang="0">
                                <a:pos x="109" y="4"/>
                              </a:cxn>
                              <a:cxn ang="0">
                                <a:pos x="137" y="0"/>
                              </a:cxn>
                              <a:cxn ang="0">
                                <a:pos x="163" y="0"/>
                              </a:cxn>
                              <a:cxn ang="0">
                                <a:pos x="186" y="4"/>
                              </a:cxn>
                              <a:cxn ang="0">
                                <a:pos x="211" y="12"/>
                              </a:cxn>
                              <a:cxn ang="0">
                                <a:pos x="230" y="22"/>
                              </a:cxn>
                              <a:cxn ang="0">
                                <a:pos x="247" y="39"/>
                              </a:cxn>
                              <a:cxn ang="0">
                                <a:pos x="259" y="56"/>
                              </a:cxn>
                              <a:cxn ang="0">
                                <a:pos x="271" y="74"/>
                              </a:cxn>
                              <a:cxn ang="0">
                                <a:pos x="276" y="96"/>
                              </a:cxn>
                              <a:cxn ang="0">
                                <a:pos x="276" y="113"/>
                              </a:cxn>
                              <a:cxn ang="0">
                                <a:pos x="270" y="131"/>
                              </a:cxn>
                              <a:cxn ang="0">
                                <a:pos x="259" y="154"/>
                              </a:cxn>
                              <a:cxn ang="0">
                                <a:pos x="251" y="172"/>
                              </a:cxn>
                              <a:cxn ang="0">
                                <a:pos x="245" y="191"/>
                              </a:cxn>
                              <a:cxn ang="0">
                                <a:pos x="243" y="203"/>
                              </a:cxn>
                              <a:cxn ang="0">
                                <a:pos x="198" y="224"/>
                              </a:cxn>
                              <a:cxn ang="0">
                                <a:pos x="195" y="212"/>
                              </a:cxn>
                              <a:cxn ang="0">
                                <a:pos x="189" y="205"/>
                              </a:cxn>
                              <a:cxn ang="0">
                                <a:pos x="168" y="209"/>
                              </a:cxn>
                              <a:cxn ang="0">
                                <a:pos x="144" y="215"/>
                              </a:cxn>
                              <a:cxn ang="0">
                                <a:pos x="131" y="221"/>
                              </a:cxn>
                              <a:cxn ang="0">
                                <a:pos x="113" y="236"/>
                              </a:cxn>
                              <a:cxn ang="0">
                                <a:pos x="97" y="238"/>
                              </a:cxn>
                              <a:cxn ang="0">
                                <a:pos x="83" y="238"/>
                              </a:cxn>
                              <a:cxn ang="0">
                                <a:pos x="68" y="231"/>
                              </a:cxn>
                              <a:cxn ang="0">
                                <a:pos x="59" y="221"/>
                              </a:cxn>
                              <a:cxn ang="0">
                                <a:pos x="51" y="205"/>
                              </a:cxn>
                              <a:cxn ang="0">
                                <a:pos x="34" y="189"/>
                              </a:cxn>
                              <a:cxn ang="0">
                                <a:pos x="17" y="172"/>
                              </a:cxn>
                              <a:cxn ang="0">
                                <a:pos x="11" y="162"/>
                              </a:cxn>
                              <a:cxn ang="0">
                                <a:pos x="3" y="142"/>
                              </a:cxn>
                              <a:cxn ang="0">
                                <a:pos x="0" y="121"/>
                              </a:cxn>
                            </a:cxnLst>
                            <a:rect l="0" t="0" r="r" b="b"/>
                            <a:pathLst>
                              <a:path w="277" h="239">
                                <a:moveTo>
                                  <a:pt x="0" y="113"/>
                                </a:moveTo>
                                <a:lnTo>
                                  <a:pt x="4" y="104"/>
                                </a:lnTo>
                                <a:lnTo>
                                  <a:pt x="8" y="96"/>
                                </a:lnTo>
                                <a:lnTo>
                                  <a:pt x="12" y="86"/>
                                </a:lnTo>
                                <a:lnTo>
                                  <a:pt x="17" y="79"/>
                                </a:lnTo>
                                <a:lnTo>
                                  <a:pt x="23" y="74"/>
                                </a:lnTo>
                                <a:lnTo>
                                  <a:pt x="31" y="67"/>
                                </a:lnTo>
                                <a:lnTo>
                                  <a:pt x="39" y="58"/>
                                </a:lnTo>
                                <a:lnTo>
                                  <a:pt x="46" y="48"/>
                                </a:lnTo>
                                <a:lnTo>
                                  <a:pt x="52" y="40"/>
                                </a:lnTo>
                                <a:lnTo>
                                  <a:pt x="60" y="34"/>
                                </a:lnTo>
                                <a:lnTo>
                                  <a:pt x="69" y="26"/>
                                </a:lnTo>
                                <a:lnTo>
                                  <a:pt x="77" y="18"/>
                                </a:lnTo>
                                <a:lnTo>
                                  <a:pt x="86" y="13"/>
                                </a:lnTo>
                                <a:lnTo>
                                  <a:pt x="97" y="8"/>
                                </a:lnTo>
                                <a:lnTo>
                                  <a:pt x="109" y="4"/>
                                </a:lnTo>
                                <a:lnTo>
                                  <a:pt x="121" y="0"/>
                                </a:lnTo>
                                <a:lnTo>
                                  <a:pt x="137" y="0"/>
                                </a:lnTo>
                                <a:lnTo>
                                  <a:pt x="151" y="0"/>
                                </a:lnTo>
                                <a:lnTo>
                                  <a:pt x="163" y="0"/>
                                </a:lnTo>
                                <a:lnTo>
                                  <a:pt x="175" y="1"/>
                                </a:lnTo>
                                <a:lnTo>
                                  <a:pt x="186" y="4"/>
                                </a:lnTo>
                                <a:lnTo>
                                  <a:pt x="199" y="7"/>
                                </a:lnTo>
                                <a:lnTo>
                                  <a:pt x="211" y="12"/>
                                </a:lnTo>
                                <a:lnTo>
                                  <a:pt x="220" y="16"/>
                                </a:lnTo>
                                <a:lnTo>
                                  <a:pt x="230" y="22"/>
                                </a:lnTo>
                                <a:lnTo>
                                  <a:pt x="239" y="30"/>
                                </a:lnTo>
                                <a:lnTo>
                                  <a:pt x="247" y="39"/>
                                </a:lnTo>
                                <a:lnTo>
                                  <a:pt x="254" y="46"/>
                                </a:lnTo>
                                <a:lnTo>
                                  <a:pt x="259" y="56"/>
                                </a:lnTo>
                                <a:lnTo>
                                  <a:pt x="266" y="66"/>
                                </a:lnTo>
                                <a:lnTo>
                                  <a:pt x="271" y="74"/>
                                </a:lnTo>
                                <a:lnTo>
                                  <a:pt x="273" y="86"/>
                                </a:lnTo>
                                <a:lnTo>
                                  <a:pt x="276" y="96"/>
                                </a:lnTo>
                                <a:lnTo>
                                  <a:pt x="276" y="104"/>
                                </a:lnTo>
                                <a:lnTo>
                                  <a:pt x="276" y="113"/>
                                </a:lnTo>
                                <a:lnTo>
                                  <a:pt x="274" y="120"/>
                                </a:lnTo>
                                <a:lnTo>
                                  <a:pt x="270" y="131"/>
                                </a:lnTo>
                                <a:lnTo>
                                  <a:pt x="263" y="142"/>
                                </a:lnTo>
                                <a:lnTo>
                                  <a:pt x="259" y="154"/>
                                </a:lnTo>
                                <a:lnTo>
                                  <a:pt x="254" y="163"/>
                                </a:lnTo>
                                <a:lnTo>
                                  <a:pt x="251" y="172"/>
                                </a:lnTo>
                                <a:lnTo>
                                  <a:pt x="248" y="182"/>
                                </a:lnTo>
                                <a:lnTo>
                                  <a:pt x="245" y="191"/>
                                </a:lnTo>
                                <a:lnTo>
                                  <a:pt x="243" y="195"/>
                                </a:lnTo>
                                <a:lnTo>
                                  <a:pt x="243" y="203"/>
                                </a:lnTo>
                                <a:lnTo>
                                  <a:pt x="242" y="214"/>
                                </a:lnTo>
                                <a:lnTo>
                                  <a:pt x="198" y="224"/>
                                </a:lnTo>
                                <a:lnTo>
                                  <a:pt x="197" y="217"/>
                                </a:lnTo>
                                <a:lnTo>
                                  <a:pt x="195" y="212"/>
                                </a:lnTo>
                                <a:lnTo>
                                  <a:pt x="193" y="208"/>
                                </a:lnTo>
                                <a:lnTo>
                                  <a:pt x="189" y="205"/>
                                </a:lnTo>
                                <a:lnTo>
                                  <a:pt x="179" y="207"/>
                                </a:lnTo>
                                <a:lnTo>
                                  <a:pt x="168" y="209"/>
                                </a:lnTo>
                                <a:lnTo>
                                  <a:pt x="155" y="211"/>
                                </a:lnTo>
                                <a:lnTo>
                                  <a:pt x="144" y="215"/>
                                </a:lnTo>
                                <a:lnTo>
                                  <a:pt x="138" y="216"/>
                                </a:lnTo>
                                <a:lnTo>
                                  <a:pt x="131" y="221"/>
                                </a:lnTo>
                                <a:lnTo>
                                  <a:pt x="124" y="227"/>
                                </a:lnTo>
                                <a:lnTo>
                                  <a:pt x="113" y="236"/>
                                </a:lnTo>
                                <a:lnTo>
                                  <a:pt x="107" y="238"/>
                                </a:lnTo>
                                <a:lnTo>
                                  <a:pt x="97" y="238"/>
                                </a:lnTo>
                                <a:lnTo>
                                  <a:pt x="88" y="238"/>
                                </a:lnTo>
                                <a:lnTo>
                                  <a:pt x="83" y="238"/>
                                </a:lnTo>
                                <a:lnTo>
                                  <a:pt x="76" y="234"/>
                                </a:lnTo>
                                <a:lnTo>
                                  <a:pt x="68" y="231"/>
                                </a:lnTo>
                                <a:lnTo>
                                  <a:pt x="64" y="226"/>
                                </a:lnTo>
                                <a:lnTo>
                                  <a:pt x="59" y="221"/>
                                </a:lnTo>
                                <a:lnTo>
                                  <a:pt x="54" y="212"/>
                                </a:lnTo>
                                <a:lnTo>
                                  <a:pt x="51" y="205"/>
                                </a:lnTo>
                                <a:lnTo>
                                  <a:pt x="41" y="196"/>
                                </a:lnTo>
                                <a:lnTo>
                                  <a:pt x="34" y="189"/>
                                </a:lnTo>
                                <a:lnTo>
                                  <a:pt x="24" y="180"/>
                                </a:lnTo>
                                <a:lnTo>
                                  <a:pt x="17" y="172"/>
                                </a:lnTo>
                                <a:lnTo>
                                  <a:pt x="13" y="167"/>
                                </a:lnTo>
                                <a:lnTo>
                                  <a:pt x="11" y="162"/>
                                </a:lnTo>
                                <a:lnTo>
                                  <a:pt x="6" y="153"/>
                                </a:lnTo>
                                <a:lnTo>
                                  <a:pt x="3" y="142"/>
                                </a:lnTo>
                                <a:lnTo>
                                  <a:pt x="0" y="132"/>
                                </a:lnTo>
                                <a:lnTo>
                                  <a:pt x="0" y="121"/>
                                </a:lnTo>
                                <a:lnTo>
                                  <a:pt x="0" y="113"/>
                                </a:lnTo>
                              </a:path>
                            </a:pathLst>
                          </a:custGeom>
                          <a:solidFill>
                            <a:srgbClr val="E00000"/>
                          </a:solidFill>
                          <a:ln w="12700" cap="rnd" cmpd="sng">
                            <a:noFill/>
                            <a:prstDash val="solid"/>
                            <a:round/>
                            <a:headEnd type="none" w="med" len="med"/>
                            <a:tailEnd type="none" w="med" len="med"/>
                          </a:ln>
                          <a:effectLst/>
                        </p:spPr>
                        <p:txBody>
                          <a:bodyPr/>
                          <a:lstStyle/>
                          <a:p>
                            <a:endParaRPr lang="en-US"/>
                          </a:p>
                        </p:txBody>
                      </p:sp>
                      <p:sp>
                        <p:nvSpPr>
                          <p:cNvPr id="2157" name="Freeform 109"/>
                          <p:cNvSpPr>
                            <a:spLocks/>
                          </p:cNvSpPr>
                          <p:nvPr/>
                        </p:nvSpPr>
                        <p:spPr bwMode="auto">
                          <a:xfrm>
                            <a:off x="5479" y="3363"/>
                            <a:ext cx="249" cy="215"/>
                          </a:xfrm>
                          <a:custGeom>
                            <a:avLst/>
                            <a:gdLst/>
                            <a:ahLst/>
                            <a:cxnLst>
                              <a:cxn ang="0">
                                <a:pos x="4" y="94"/>
                              </a:cxn>
                              <a:cxn ang="0">
                                <a:pos x="12" y="78"/>
                              </a:cxn>
                              <a:cxn ang="0">
                                <a:pos x="21" y="67"/>
                              </a:cxn>
                              <a:cxn ang="0">
                                <a:pos x="36" y="52"/>
                              </a:cxn>
                              <a:cxn ang="0">
                                <a:pos x="47" y="36"/>
                              </a:cxn>
                              <a:cxn ang="0">
                                <a:pos x="62" y="23"/>
                              </a:cxn>
                              <a:cxn ang="0">
                                <a:pos x="78" y="12"/>
                              </a:cxn>
                              <a:cxn ang="0">
                                <a:pos x="98" y="4"/>
                              </a:cxn>
                              <a:cxn ang="0">
                                <a:pos x="124" y="0"/>
                              </a:cxn>
                              <a:cxn ang="0">
                                <a:pos x="147" y="0"/>
                              </a:cxn>
                              <a:cxn ang="0">
                                <a:pos x="168" y="4"/>
                              </a:cxn>
                              <a:cxn ang="0">
                                <a:pos x="190" y="11"/>
                              </a:cxn>
                              <a:cxn ang="0">
                                <a:pos x="207" y="20"/>
                              </a:cxn>
                              <a:cxn ang="0">
                                <a:pos x="223" y="36"/>
                              </a:cxn>
                              <a:cxn ang="0">
                                <a:pos x="234" y="51"/>
                              </a:cxn>
                              <a:cxn ang="0">
                                <a:pos x="244" y="67"/>
                              </a:cxn>
                              <a:cxn ang="0">
                                <a:pos x="248" y="87"/>
                              </a:cxn>
                              <a:cxn ang="0">
                                <a:pos x="248" y="102"/>
                              </a:cxn>
                              <a:cxn ang="0">
                                <a:pos x="243" y="118"/>
                              </a:cxn>
                              <a:cxn ang="0">
                                <a:pos x="233" y="138"/>
                              </a:cxn>
                              <a:cxn ang="0">
                                <a:pos x="226" y="155"/>
                              </a:cxn>
                              <a:cxn ang="0">
                                <a:pos x="221" y="173"/>
                              </a:cxn>
                              <a:cxn ang="0">
                                <a:pos x="219" y="183"/>
                              </a:cxn>
                              <a:cxn ang="0">
                                <a:pos x="178" y="202"/>
                              </a:cxn>
                              <a:cxn ang="0">
                                <a:pos x="176" y="191"/>
                              </a:cxn>
                              <a:cxn ang="0">
                                <a:pos x="170" y="184"/>
                              </a:cxn>
                              <a:cxn ang="0">
                                <a:pos x="152" y="188"/>
                              </a:cxn>
                              <a:cxn ang="0">
                                <a:pos x="130" y="194"/>
                              </a:cxn>
                              <a:cxn ang="0">
                                <a:pos x="118" y="200"/>
                              </a:cxn>
                              <a:cxn ang="0">
                                <a:pos x="102" y="213"/>
                              </a:cxn>
                              <a:cxn ang="0">
                                <a:pos x="88" y="214"/>
                              </a:cxn>
                              <a:cxn ang="0">
                                <a:pos x="76" y="214"/>
                              </a:cxn>
                              <a:cxn ang="0">
                                <a:pos x="62" y="208"/>
                              </a:cxn>
                              <a:cxn ang="0">
                                <a:pos x="53" y="199"/>
                              </a:cxn>
                              <a:cxn ang="0">
                                <a:pos x="46" y="184"/>
                              </a:cxn>
                              <a:cxn ang="0">
                                <a:pos x="31" y="170"/>
                              </a:cxn>
                              <a:cxn ang="0">
                                <a:pos x="16" y="155"/>
                              </a:cxn>
                              <a:cxn ang="0">
                                <a:pos x="10" y="146"/>
                              </a:cxn>
                              <a:cxn ang="0">
                                <a:pos x="3" y="128"/>
                              </a:cxn>
                              <a:cxn ang="0">
                                <a:pos x="0" y="109"/>
                              </a:cxn>
                            </a:cxnLst>
                            <a:rect l="0" t="0" r="r" b="b"/>
                            <a:pathLst>
                              <a:path w="249" h="215">
                                <a:moveTo>
                                  <a:pt x="0" y="102"/>
                                </a:moveTo>
                                <a:lnTo>
                                  <a:pt x="4" y="94"/>
                                </a:lnTo>
                                <a:lnTo>
                                  <a:pt x="7" y="86"/>
                                </a:lnTo>
                                <a:lnTo>
                                  <a:pt x="12" y="78"/>
                                </a:lnTo>
                                <a:lnTo>
                                  <a:pt x="16" y="71"/>
                                </a:lnTo>
                                <a:lnTo>
                                  <a:pt x="21" y="67"/>
                                </a:lnTo>
                                <a:lnTo>
                                  <a:pt x="28" y="60"/>
                                </a:lnTo>
                                <a:lnTo>
                                  <a:pt x="36" y="52"/>
                                </a:lnTo>
                                <a:lnTo>
                                  <a:pt x="42" y="43"/>
                                </a:lnTo>
                                <a:lnTo>
                                  <a:pt x="47" y="36"/>
                                </a:lnTo>
                                <a:lnTo>
                                  <a:pt x="54" y="30"/>
                                </a:lnTo>
                                <a:lnTo>
                                  <a:pt x="62" y="23"/>
                                </a:lnTo>
                                <a:lnTo>
                                  <a:pt x="70" y="17"/>
                                </a:lnTo>
                                <a:lnTo>
                                  <a:pt x="78" y="12"/>
                                </a:lnTo>
                                <a:lnTo>
                                  <a:pt x="88" y="7"/>
                                </a:lnTo>
                                <a:lnTo>
                                  <a:pt x="98" y="4"/>
                                </a:lnTo>
                                <a:lnTo>
                                  <a:pt x="109" y="0"/>
                                </a:lnTo>
                                <a:lnTo>
                                  <a:pt x="124" y="0"/>
                                </a:lnTo>
                                <a:lnTo>
                                  <a:pt x="136" y="0"/>
                                </a:lnTo>
                                <a:lnTo>
                                  <a:pt x="147" y="0"/>
                                </a:lnTo>
                                <a:lnTo>
                                  <a:pt x="158" y="1"/>
                                </a:lnTo>
                                <a:lnTo>
                                  <a:pt x="168" y="4"/>
                                </a:lnTo>
                                <a:lnTo>
                                  <a:pt x="180" y="6"/>
                                </a:lnTo>
                                <a:lnTo>
                                  <a:pt x="190" y="11"/>
                                </a:lnTo>
                                <a:lnTo>
                                  <a:pt x="198" y="14"/>
                                </a:lnTo>
                                <a:lnTo>
                                  <a:pt x="207" y="20"/>
                                </a:lnTo>
                                <a:lnTo>
                                  <a:pt x="215" y="27"/>
                                </a:lnTo>
                                <a:lnTo>
                                  <a:pt x="223" y="36"/>
                                </a:lnTo>
                                <a:lnTo>
                                  <a:pt x="229" y="42"/>
                                </a:lnTo>
                                <a:lnTo>
                                  <a:pt x="234" y="51"/>
                                </a:lnTo>
                                <a:lnTo>
                                  <a:pt x="240" y="59"/>
                                </a:lnTo>
                                <a:lnTo>
                                  <a:pt x="244" y="67"/>
                                </a:lnTo>
                                <a:lnTo>
                                  <a:pt x="246" y="78"/>
                                </a:lnTo>
                                <a:lnTo>
                                  <a:pt x="248" y="87"/>
                                </a:lnTo>
                                <a:lnTo>
                                  <a:pt x="248" y="94"/>
                                </a:lnTo>
                                <a:lnTo>
                                  <a:pt x="248" y="102"/>
                                </a:lnTo>
                                <a:lnTo>
                                  <a:pt x="247" y="108"/>
                                </a:lnTo>
                                <a:lnTo>
                                  <a:pt x="243" y="118"/>
                                </a:lnTo>
                                <a:lnTo>
                                  <a:pt x="237" y="128"/>
                                </a:lnTo>
                                <a:lnTo>
                                  <a:pt x="233" y="138"/>
                                </a:lnTo>
                                <a:lnTo>
                                  <a:pt x="229" y="147"/>
                                </a:lnTo>
                                <a:lnTo>
                                  <a:pt x="226" y="155"/>
                                </a:lnTo>
                                <a:lnTo>
                                  <a:pt x="224" y="164"/>
                                </a:lnTo>
                                <a:lnTo>
                                  <a:pt x="221" y="173"/>
                                </a:lnTo>
                                <a:lnTo>
                                  <a:pt x="219" y="176"/>
                                </a:lnTo>
                                <a:lnTo>
                                  <a:pt x="219" y="183"/>
                                </a:lnTo>
                                <a:lnTo>
                                  <a:pt x="218" y="193"/>
                                </a:lnTo>
                                <a:lnTo>
                                  <a:pt x="178" y="202"/>
                                </a:lnTo>
                                <a:lnTo>
                                  <a:pt x="177" y="196"/>
                                </a:lnTo>
                                <a:lnTo>
                                  <a:pt x="176" y="191"/>
                                </a:lnTo>
                                <a:lnTo>
                                  <a:pt x="174" y="188"/>
                                </a:lnTo>
                                <a:lnTo>
                                  <a:pt x="170" y="184"/>
                                </a:lnTo>
                                <a:lnTo>
                                  <a:pt x="161" y="186"/>
                                </a:lnTo>
                                <a:lnTo>
                                  <a:pt x="152" y="188"/>
                                </a:lnTo>
                                <a:lnTo>
                                  <a:pt x="140" y="190"/>
                                </a:lnTo>
                                <a:lnTo>
                                  <a:pt x="130" y="194"/>
                                </a:lnTo>
                                <a:lnTo>
                                  <a:pt x="124" y="195"/>
                                </a:lnTo>
                                <a:lnTo>
                                  <a:pt x="118" y="200"/>
                                </a:lnTo>
                                <a:lnTo>
                                  <a:pt x="112" y="204"/>
                                </a:lnTo>
                                <a:lnTo>
                                  <a:pt x="102" y="213"/>
                                </a:lnTo>
                                <a:lnTo>
                                  <a:pt x="96" y="214"/>
                                </a:lnTo>
                                <a:lnTo>
                                  <a:pt x="88" y="214"/>
                                </a:lnTo>
                                <a:lnTo>
                                  <a:pt x="79" y="214"/>
                                </a:lnTo>
                                <a:lnTo>
                                  <a:pt x="76" y="214"/>
                                </a:lnTo>
                                <a:lnTo>
                                  <a:pt x="69" y="210"/>
                                </a:lnTo>
                                <a:lnTo>
                                  <a:pt x="62" y="208"/>
                                </a:lnTo>
                                <a:lnTo>
                                  <a:pt x="58" y="204"/>
                                </a:lnTo>
                                <a:lnTo>
                                  <a:pt x="53" y="199"/>
                                </a:lnTo>
                                <a:lnTo>
                                  <a:pt x="49" y="191"/>
                                </a:lnTo>
                                <a:lnTo>
                                  <a:pt x="46" y="184"/>
                                </a:lnTo>
                                <a:lnTo>
                                  <a:pt x="37" y="177"/>
                                </a:lnTo>
                                <a:lnTo>
                                  <a:pt x="31" y="170"/>
                                </a:lnTo>
                                <a:lnTo>
                                  <a:pt x="22" y="162"/>
                                </a:lnTo>
                                <a:lnTo>
                                  <a:pt x="16" y="155"/>
                                </a:lnTo>
                                <a:lnTo>
                                  <a:pt x="12" y="150"/>
                                </a:lnTo>
                                <a:lnTo>
                                  <a:pt x="10" y="146"/>
                                </a:lnTo>
                                <a:lnTo>
                                  <a:pt x="6" y="138"/>
                                </a:lnTo>
                                <a:lnTo>
                                  <a:pt x="3" y="128"/>
                                </a:lnTo>
                                <a:lnTo>
                                  <a:pt x="0" y="119"/>
                                </a:lnTo>
                                <a:lnTo>
                                  <a:pt x="0" y="109"/>
                                </a:lnTo>
                                <a:lnTo>
                                  <a:pt x="0" y="102"/>
                                </a:lnTo>
                              </a:path>
                            </a:pathLst>
                          </a:custGeom>
                          <a:solidFill>
                            <a:srgbClr val="C00000"/>
                          </a:solidFill>
                          <a:ln w="12700" cap="rnd" cmpd="sng">
                            <a:noFill/>
                            <a:prstDash val="solid"/>
                            <a:round/>
                            <a:headEnd type="none" w="med" len="med"/>
                            <a:tailEnd type="none" w="med" len="med"/>
                          </a:ln>
                          <a:effectLst/>
                        </p:spPr>
                        <p:txBody>
                          <a:bodyPr/>
                          <a:lstStyle/>
                          <a:p>
                            <a:endParaRPr lang="en-US"/>
                          </a:p>
                        </p:txBody>
                      </p:sp>
                    </p:grpSp>
                  </p:grpSp>
                  <p:grpSp>
                    <p:nvGrpSpPr>
                      <p:cNvPr id="2158" name="Group 110"/>
                      <p:cNvGrpSpPr>
                        <a:grpSpLocks/>
                      </p:cNvGrpSpPr>
                      <p:nvPr/>
                    </p:nvGrpSpPr>
                    <p:grpSpPr bwMode="auto">
                      <a:xfrm>
                        <a:off x="5532" y="3295"/>
                        <a:ext cx="229" cy="105"/>
                        <a:chOff x="5532" y="3295"/>
                        <a:chExt cx="229" cy="105"/>
                      </a:xfrm>
                    </p:grpSpPr>
                    <p:sp>
                      <p:nvSpPr>
                        <p:cNvPr id="2159" name="Freeform 111"/>
                        <p:cNvSpPr>
                          <a:spLocks/>
                        </p:cNvSpPr>
                        <p:nvPr/>
                      </p:nvSpPr>
                      <p:spPr bwMode="auto">
                        <a:xfrm>
                          <a:off x="5532" y="3301"/>
                          <a:ext cx="50" cy="25"/>
                        </a:xfrm>
                        <a:custGeom>
                          <a:avLst/>
                          <a:gdLst/>
                          <a:ahLst/>
                          <a:cxnLst>
                            <a:cxn ang="0">
                              <a:pos x="21" y="1"/>
                            </a:cxn>
                            <a:cxn ang="0">
                              <a:pos x="27" y="0"/>
                            </a:cxn>
                            <a:cxn ang="0">
                              <a:pos x="33" y="0"/>
                            </a:cxn>
                            <a:cxn ang="0">
                              <a:pos x="38" y="1"/>
                            </a:cxn>
                            <a:cxn ang="0">
                              <a:pos x="44" y="3"/>
                            </a:cxn>
                            <a:cxn ang="0">
                              <a:pos x="47" y="5"/>
                            </a:cxn>
                            <a:cxn ang="0">
                              <a:pos x="49" y="9"/>
                            </a:cxn>
                            <a:cxn ang="0">
                              <a:pos x="47" y="14"/>
                            </a:cxn>
                            <a:cxn ang="0">
                              <a:pos x="44" y="18"/>
                            </a:cxn>
                            <a:cxn ang="0">
                              <a:pos x="39" y="20"/>
                            </a:cxn>
                            <a:cxn ang="0">
                              <a:pos x="34" y="22"/>
                            </a:cxn>
                            <a:cxn ang="0">
                              <a:pos x="27" y="23"/>
                            </a:cxn>
                            <a:cxn ang="0">
                              <a:pos x="20" y="24"/>
                            </a:cxn>
                            <a:cxn ang="0">
                              <a:pos x="13" y="24"/>
                            </a:cxn>
                            <a:cxn ang="0">
                              <a:pos x="6" y="23"/>
                            </a:cxn>
                            <a:cxn ang="0">
                              <a:pos x="2" y="20"/>
                            </a:cxn>
                            <a:cxn ang="0">
                              <a:pos x="0" y="17"/>
                            </a:cxn>
                            <a:cxn ang="0">
                              <a:pos x="1" y="12"/>
                            </a:cxn>
                            <a:cxn ang="0">
                              <a:pos x="3" y="8"/>
                            </a:cxn>
                            <a:cxn ang="0">
                              <a:pos x="9" y="5"/>
                            </a:cxn>
                            <a:cxn ang="0">
                              <a:pos x="14" y="2"/>
                            </a:cxn>
                            <a:cxn ang="0">
                              <a:pos x="21" y="1"/>
                            </a:cxn>
                          </a:cxnLst>
                          <a:rect l="0" t="0" r="r" b="b"/>
                          <a:pathLst>
                            <a:path w="50" h="25">
                              <a:moveTo>
                                <a:pt x="21" y="1"/>
                              </a:moveTo>
                              <a:lnTo>
                                <a:pt x="27" y="0"/>
                              </a:lnTo>
                              <a:lnTo>
                                <a:pt x="33" y="0"/>
                              </a:lnTo>
                              <a:lnTo>
                                <a:pt x="38" y="1"/>
                              </a:lnTo>
                              <a:lnTo>
                                <a:pt x="44" y="3"/>
                              </a:lnTo>
                              <a:lnTo>
                                <a:pt x="47" y="5"/>
                              </a:lnTo>
                              <a:lnTo>
                                <a:pt x="49" y="9"/>
                              </a:lnTo>
                              <a:lnTo>
                                <a:pt x="47" y="14"/>
                              </a:lnTo>
                              <a:lnTo>
                                <a:pt x="44" y="18"/>
                              </a:lnTo>
                              <a:lnTo>
                                <a:pt x="39" y="20"/>
                              </a:lnTo>
                              <a:lnTo>
                                <a:pt x="34" y="22"/>
                              </a:lnTo>
                              <a:lnTo>
                                <a:pt x="27" y="23"/>
                              </a:lnTo>
                              <a:lnTo>
                                <a:pt x="20" y="24"/>
                              </a:lnTo>
                              <a:lnTo>
                                <a:pt x="13" y="24"/>
                              </a:lnTo>
                              <a:lnTo>
                                <a:pt x="6" y="23"/>
                              </a:lnTo>
                              <a:lnTo>
                                <a:pt x="2" y="20"/>
                              </a:lnTo>
                              <a:lnTo>
                                <a:pt x="0" y="17"/>
                              </a:lnTo>
                              <a:lnTo>
                                <a:pt x="1" y="12"/>
                              </a:lnTo>
                              <a:lnTo>
                                <a:pt x="3" y="8"/>
                              </a:lnTo>
                              <a:lnTo>
                                <a:pt x="9" y="5"/>
                              </a:lnTo>
                              <a:lnTo>
                                <a:pt x="14" y="2"/>
                              </a:lnTo>
                              <a:lnTo>
                                <a:pt x="21" y="1"/>
                              </a:lnTo>
                            </a:path>
                          </a:pathLst>
                        </a:custGeom>
                        <a:solidFill>
                          <a:srgbClr val="A000A0"/>
                        </a:solidFill>
                        <a:ln w="12700" cap="rnd" cmpd="sng">
                          <a:noFill/>
                          <a:prstDash val="solid"/>
                          <a:round/>
                          <a:headEnd type="none" w="med" len="med"/>
                          <a:tailEnd type="none" w="med" len="med"/>
                        </a:ln>
                        <a:effectLst/>
                      </p:spPr>
                      <p:txBody>
                        <a:bodyPr/>
                        <a:lstStyle/>
                        <a:p>
                          <a:endParaRPr lang="en-US"/>
                        </a:p>
                      </p:txBody>
                    </p:sp>
                    <p:sp>
                      <p:nvSpPr>
                        <p:cNvPr id="2160" name="Freeform 112"/>
                        <p:cNvSpPr>
                          <a:spLocks/>
                        </p:cNvSpPr>
                        <p:nvPr/>
                      </p:nvSpPr>
                      <p:spPr bwMode="auto">
                        <a:xfrm>
                          <a:off x="5607" y="3295"/>
                          <a:ext cx="49" cy="25"/>
                        </a:xfrm>
                        <a:custGeom>
                          <a:avLst/>
                          <a:gdLst/>
                          <a:ahLst/>
                          <a:cxnLst>
                            <a:cxn ang="0">
                              <a:pos x="20" y="23"/>
                            </a:cxn>
                            <a:cxn ang="0">
                              <a:pos x="27" y="24"/>
                            </a:cxn>
                            <a:cxn ang="0">
                              <a:pos x="33" y="24"/>
                            </a:cxn>
                            <a:cxn ang="0">
                              <a:pos x="37" y="23"/>
                            </a:cxn>
                            <a:cxn ang="0">
                              <a:pos x="43" y="21"/>
                            </a:cxn>
                            <a:cxn ang="0">
                              <a:pos x="46" y="19"/>
                            </a:cxn>
                            <a:cxn ang="0">
                              <a:pos x="48" y="14"/>
                            </a:cxn>
                            <a:cxn ang="0">
                              <a:pos x="46" y="10"/>
                            </a:cxn>
                            <a:cxn ang="0">
                              <a:pos x="43" y="6"/>
                            </a:cxn>
                            <a:cxn ang="0">
                              <a:pos x="39" y="4"/>
                            </a:cxn>
                            <a:cxn ang="0">
                              <a:pos x="33" y="2"/>
                            </a:cxn>
                            <a:cxn ang="0">
                              <a:pos x="27" y="1"/>
                            </a:cxn>
                            <a:cxn ang="0">
                              <a:pos x="20" y="0"/>
                            </a:cxn>
                            <a:cxn ang="0">
                              <a:pos x="12" y="0"/>
                            </a:cxn>
                            <a:cxn ang="0">
                              <a:pos x="6" y="1"/>
                            </a:cxn>
                            <a:cxn ang="0">
                              <a:pos x="2" y="4"/>
                            </a:cxn>
                            <a:cxn ang="0">
                              <a:pos x="0" y="7"/>
                            </a:cxn>
                            <a:cxn ang="0">
                              <a:pos x="1" y="11"/>
                            </a:cxn>
                            <a:cxn ang="0">
                              <a:pos x="3" y="16"/>
                            </a:cxn>
                            <a:cxn ang="0">
                              <a:pos x="9" y="19"/>
                            </a:cxn>
                            <a:cxn ang="0">
                              <a:pos x="14" y="21"/>
                            </a:cxn>
                            <a:cxn ang="0">
                              <a:pos x="20" y="23"/>
                            </a:cxn>
                          </a:cxnLst>
                          <a:rect l="0" t="0" r="r" b="b"/>
                          <a:pathLst>
                            <a:path w="49" h="25">
                              <a:moveTo>
                                <a:pt x="20" y="23"/>
                              </a:moveTo>
                              <a:lnTo>
                                <a:pt x="27" y="24"/>
                              </a:lnTo>
                              <a:lnTo>
                                <a:pt x="33" y="24"/>
                              </a:lnTo>
                              <a:lnTo>
                                <a:pt x="37" y="23"/>
                              </a:lnTo>
                              <a:lnTo>
                                <a:pt x="43" y="21"/>
                              </a:lnTo>
                              <a:lnTo>
                                <a:pt x="46" y="19"/>
                              </a:lnTo>
                              <a:lnTo>
                                <a:pt x="48" y="14"/>
                              </a:lnTo>
                              <a:lnTo>
                                <a:pt x="46" y="10"/>
                              </a:lnTo>
                              <a:lnTo>
                                <a:pt x="43" y="6"/>
                              </a:lnTo>
                              <a:lnTo>
                                <a:pt x="39" y="4"/>
                              </a:lnTo>
                              <a:lnTo>
                                <a:pt x="33" y="2"/>
                              </a:lnTo>
                              <a:lnTo>
                                <a:pt x="27" y="1"/>
                              </a:lnTo>
                              <a:lnTo>
                                <a:pt x="20" y="0"/>
                              </a:lnTo>
                              <a:lnTo>
                                <a:pt x="12" y="0"/>
                              </a:lnTo>
                              <a:lnTo>
                                <a:pt x="6" y="1"/>
                              </a:lnTo>
                              <a:lnTo>
                                <a:pt x="2" y="4"/>
                              </a:lnTo>
                              <a:lnTo>
                                <a:pt x="0" y="7"/>
                              </a:lnTo>
                              <a:lnTo>
                                <a:pt x="1" y="11"/>
                              </a:lnTo>
                              <a:lnTo>
                                <a:pt x="3" y="16"/>
                              </a:lnTo>
                              <a:lnTo>
                                <a:pt x="9" y="19"/>
                              </a:lnTo>
                              <a:lnTo>
                                <a:pt x="14" y="21"/>
                              </a:lnTo>
                              <a:lnTo>
                                <a:pt x="20" y="23"/>
                              </a:lnTo>
                            </a:path>
                          </a:pathLst>
                        </a:custGeom>
                        <a:solidFill>
                          <a:srgbClr val="A000A0"/>
                        </a:solidFill>
                        <a:ln w="12700" cap="rnd" cmpd="sng">
                          <a:noFill/>
                          <a:prstDash val="solid"/>
                          <a:round/>
                          <a:headEnd type="none" w="med" len="med"/>
                          <a:tailEnd type="none" w="med" len="med"/>
                        </a:ln>
                        <a:effectLst/>
                      </p:spPr>
                      <p:txBody>
                        <a:bodyPr/>
                        <a:lstStyle/>
                        <a:p>
                          <a:endParaRPr lang="en-US"/>
                        </a:p>
                      </p:txBody>
                    </p:sp>
                    <p:sp>
                      <p:nvSpPr>
                        <p:cNvPr id="2161" name="Freeform 113"/>
                        <p:cNvSpPr>
                          <a:spLocks/>
                        </p:cNvSpPr>
                        <p:nvPr/>
                      </p:nvSpPr>
                      <p:spPr bwMode="auto">
                        <a:xfrm>
                          <a:off x="5681" y="3319"/>
                          <a:ext cx="36" cy="29"/>
                        </a:xfrm>
                        <a:custGeom>
                          <a:avLst/>
                          <a:gdLst/>
                          <a:ahLst/>
                          <a:cxnLst>
                            <a:cxn ang="0">
                              <a:pos x="17" y="26"/>
                            </a:cxn>
                            <a:cxn ang="0">
                              <a:pos x="24" y="28"/>
                            </a:cxn>
                            <a:cxn ang="0">
                              <a:pos x="27" y="28"/>
                            </a:cxn>
                            <a:cxn ang="0">
                              <a:pos x="31" y="27"/>
                            </a:cxn>
                            <a:cxn ang="0">
                              <a:pos x="33" y="24"/>
                            </a:cxn>
                            <a:cxn ang="0">
                              <a:pos x="35" y="20"/>
                            </a:cxn>
                            <a:cxn ang="0">
                              <a:pos x="34" y="16"/>
                            </a:cxn>
                            <a:cxn ang="0">
                              <a:pos x="31" y="9"/>
                            </a:cxn>
                            <a:cxn ang="0">
                              <a:pos x="27" y="5"/>
                            </a:cxn>
                            <a:cxn ang="0">
                              <a:pos x="21" y="2"/>
                            </a:cxn>
                            <a:cxn ang="0">
                              <a:pos x="15" y="1"/>
                            </a:cxn>
                            <a:cxn ang="0">
                              <a:pos x="10" y="0"/>
                            </a:cxn>
                            <a:cxn ang="0">
                              <a:pos x="6" y="1"/>
                            </a:cxn>
                            <a:cxn ang="0">
                              <a:pos x="2" y="3"/>
                            </a:cxn>
                            <a:cxn ang="0">
                              <a:pos x="0" y="7"/>
                            </a:cxn>
                            <a:cxn ang="0">
                              <a:pos x="0" y="12"/>
                            </a:cxn>
                            <a:cxn ang="0">
                              <a:pos x="3" y="17"/>
                            </a:cxn>
                            <a:cxn ang="0">
                              <a:pos x="7" y="20"/>
                            </a:cxn>
                            <a:cxn ang="0">
                              <a:pos x="12" y="23"/>
                            </a:cxn>
                            <a:cxn ang="0">
                              <a:pos x="17" y="26"/>
                            </a:cxn>
                          </a:cxnLst>
                          <a:rect l="0" t="0" r="r" b="b"/>
                          <a:pathLst>
                            <a:path w="36" h="29">
                              <a:moveTo>
                                <a:pt x="17" y="26"/>
                              </a:moveTo>
                              <a:lnTo>
                                <a:pt x="24" y="28"/>
                              </a:lnTo>
                              <a:lnTo>
                                <a:pt x="27" y="28"/>
                              </a:lnTo>
                              <a:lnTo>
                                <a:pt x="31" y="27"/>
                              </a:lnTo>
                              <a:lnTo>
                                <a:pt x="33" y="24"/>
                              </a:lnTo>
                              <a:lnTo>
                                <a:pt x="35" y="20"/>
                              </a:lnTo>
                              <a:lnTo>
                                <a:pt x="34" y="16"/>
                              </a:lnTo>
                              <a:lnTo>
                                <a:pt x="31" y="9"/>
                              </a:lnTo>
                              <a:lnTo>
                                <a:pt x="27" y="5"/>
                              </a:lnTo>
                              <a:lnTo>
                                <a:pt x="21" y="2"/>
                              </a:lnTo>
                              <a:lnTo>
                                <a:pt x="15" y="1"/>
                              </a:lnTo>
                              <a:lnTo>
                                <a:pt x="10" y="0"/>
                              </a:lnTo>
                              <a:lnTo>
                                <a:pt x="6" y="1"/>
                              </a:lnTo>
                              <a:lnTo>
                                <a:pt x="2" y="3"/>
                              </a:lnTo>
                              <a:lnTo>
                                <a:pt x="0" y="7"/>
                              </a:lnTo>
                              <a:lnTo>
                                <a:pt x="0" y="12"/>
                              </a:lnTo>
                              <a:lnTo>
                                <a:pt x="3" y="17"/>
                              </a:lnTo>
                              <a:lnTo>
                                <a:pt x="7" y="20"/>
                              </a:lnTo>
                              <a:lnTo>
                                <a:pt x="12" y="23"/>
                              </a:lnTo>
                              <a:lnTo>
                                <a:pt x="17" y="26"/>
                              </a:lnTo>
                            </a:path>
                          </a:pathLst>
                        </a:custGeom>
                        <a:solidFill>
                          <a:srgbClr val="A000A0"/>
                        </a:solidFill>
                        <a:ln w="12700" cap="rnd" cmpd="sng">
                          <a:noFill/>
                          <a:prstDash val="solid"/>
                          <a:round/>
                          <a:headEnd type="none" w="med" len="med"/>
                          <a:tailEnd type="none" w="med" len="med"/>
                        </a:ln>
                        <a:effectLst/>
                      </p:spPr>
                      <p:txBody>
                        <a:bodyPr/>
                        <a:lstStyle/>
                        <a:p>
                          <a:endParaRPr lang="en-US"/>
                        </a:p>
                      </p:txBody>
                    </p:sp>
                    <p:sp>
                      <p:nvSpPr>
                        <p:cNvPr id="2162" name="Freeform 114"/>
                        <p:cNvSpPr>
                          <a:spLocks/>
                        </p:cNvSpPr>
                        <p:nvPr/>
                      </p:nvSpPr>
                      <p:spPr bwMode="auto">
                        <a:xfrm>
                          <a:off x="5731" y="3365"/>
                          <a:ext cx="30" cy="35"/>
                        </a:xfrm>
                        <a:custGeom>
                          <a:avLst/>
                          <a:gdLst/>
                          <a:ahLst/>
                          <a:cxnLst>
                            <a:cxn ang="0">
                              <a:pos x="12" y="32"/>
                            </a:cxn>
                            <a:cxn ang="0">
                              <a:pos x="17" y="34"/>
                            </a:cxn>
                            <a:cxn ang="0">
                              <a:pos x="23" y="34"/>
                            </a:cxn>
                            <a:cxn ang="0">
                              <a:pos x="26" y="31"/>
                            </a:cxn>
                            <a:cxn ang="0">
                              <a:pos x="29" y="25"/>
                            </a:cxn>
                            <a:cxn ang="0">
                              <a:pos x="27" y="18"/>
                            </a:cxn>
                            <a:cxn ang="0">
                              <a:pos x="26" y="12"/>
                            </a:cxn>
                            <a:cxn ang="0">
                              <a:pos x="23" y="7"/>
                            </a:cxn>
                            <a:cxn ang="0">
                              <a:pos x="20" y="3"/>
                            </a:cxn>
                            <a:cxn ang="0">
                              <a:pos x="14" y="1"/>
                            </a:cxn>
                            <a:cxn ang="0">
                              <a:pos x="10" y="0"/>
                            </a:cxn>
                            <a:cxn ang="0">
                              <a:pos x="5" y="1"/>
                            </a:cxn>
                            <a:cxn ang="0">
                              <a:pos x="2" y="4"/>
                            </a:cxn>
                            <a:cxn ang="0">
                              <a:pos x="0" y="8"/>
                            </a:cxn>
                            <a:cxn ang="0">
                              <a:pos x="0" y="13"/>
                            </a:cxn>
                            <a:cxn ang="0">
                              <a:pos x="2" y="18"/>
                            </a:cxn>
                            <a:cxn ang="0">
                              <a:pos x="5" y="23"/>
                            </a:cxn>
                            <a:cxn ang="0">
                              <a:pos x="8" y="28"/>
                            </a:cxn>
                            <a:cxn ang="0">
                              <a:pos x="12" y="32"/>
                            </a:cxn>
                          </a:cxnLst>
                          <a:rect l="0" t="0" r="r" b="b"/>
                          <a:pathLst>
                            <a:path w="30" h="35">
                              <a:moveTo>
                                <a:pt x="12" y="32"/>
                              </a:moveTo>
                              <a:lnTo>
                                <a:pt x="17" y="34"/>
                              </a:lnTo>
                              <a:lnTo>
                                <a:pt x="23" y="34"/>
                              </a:lnTo>
                              <a:lnTo>
                                <a:pt x="26" y="31"/>
                              </a:lnTo>
                              <a:lnTo>
                                <a:pt x="29" y="25"/>
                              </a:lnTo>
                              <a:lnTo>
                                <a:pt x="27" y="18"/>
                              </a:lnTo>
                              <a:lnTo>
                                <a:pt x="26" y="12"/>
                              </a:lnTo>
                              <a:lnTo>
                                <a:pt x="23" y="7"/>
                              </a:lnTo>
                              <a:lnTo>
                                <a:pt x="20" y="3"/>
                              </a:lnTo>
                              <a:lnTo>
                                <a:pt x="14" y="1"/>
                              </a:lnTo>
                              <a:lnTo>
                                <a:pt x="10" y="0"/>
                              </a:lnTo>
                              <a:lnTo>
                                <a:pt x="5" y="1"/>
                              </a:lnTo>
                              <a:lnTo>
                                <a:pt x="2" y="4"/>
                              </a:lnTo>
                              <a:lnTo>
                                <a:pt x="0" y="8"/>
                              </a:lnTo>
                              <a:lnTo>
                                <a:pt x="0" y="13"/>
                              </a:lnTo>
                              <a:lnTo>
                                <a:pt x="2" y="18"/>
                              </a:lnTo>
                              <a:lnTo>
                                <a:pt x="5" y="23"/>
                              </a:lnTo>
                              <a:lnTo>
                                <a:pt x="8" y="28"/>
                              </a:lnTo>
                              <a:lnTo>
                                <a:pt x="12" y="32"/>
                              </a:lnTo>
                            </a:path>
                          </a:pathLst>
                        </a:custGeom>
                        <a:solidFill>
                          <a:srgbClr val="A000A0"/>
                        </a:solidFill>
                        <a:ln w="12700" cap="rnd" cmpd="sng">
                          <a:noFill/>
                          <a:prstDash val="solid"/>
                          <a:round/>
                          <a:headEnd type="none" w="med" len="med"/>
                          <a:tailEnd type="none" w="med" len="med"/>
                        </a:ln>
                        <a:effectLst/>
                      </p:spPr>
                      <p:txBody>
                        <a:bodyPr/>
                        <a:lstStyle/>
                        <a:p>
                          <a:endParaRPr lang="en-US"/>
                        </a:p>
                      </p:txBody>
                    </p:sp>
                  </p:grpSp>
                </p:grpSp>
                <p:grpSp>
                  <p:nvGrpSpPr>
                    <p:cNvPr id="2163" name="Group 115"/>
                    <p:cNvGrpSpPr>
                      <a:grpSpLocks/>
                    </p:cNvGrpSpPr>
                    <p:nvPr/>
                  </p:nvGrpSpPr>
                  <p:grpSpPr bwMode="auto">
                    <a:xfrm>
                      <a:off x="5611" y="3463"/>
                      <a:ext cx="263" cy="423"/>
                      <a:chOff x="5611" y="3463"/>
                      <a:chExt cx="263" cy="423"/>
                    </a:xfrm>
                  </p:grpSpPr>
                  <p:sp>
                    <p:nvSpPr>
                      <p:cNvPr id="2164" name="Freeform 116"/>
                      <p:cNvSpPr>
                        <a:spLocks/>
                      </p:cNvSpPr>
                      <p:nvPr/>
                    </p:nvSpPr>
                    <p:spPr bwMode="auto">
                      <a:xfrm>
                        <a:off x="5725" y="3465"/>
                        <a:ext cx="149" cy="265"/>
                      </a:xfrm>
                      <a:custGeom>
                        <a:avLst/>
                        <a:gdLst/>
                        <a:ahLst/>
                        <a:cxnLst>
                          <a:cxn ang="0">
                            <a:pos x="18" y="0"/>
                          </a:cxn>
                          <a:cxn ang="0">
                            <a:pos x="12" y="19"/>
                          </a:cxn>
                          <a:cxn ang="0">
                            <a:pos x="6" y="42"/>
                          </a:cxn>
                          <a:cxn ang="0">
                            <a:pos x="2" y="67"/>
                          </a:cxn>
                          <a:cxn ang="0">
                            <a:pos x="0" y="89"/>
                          </a:cxn>
                          <a:cxn ang="0">
                            <a:pos x="4" y="107"/>
                          </a:cxn>
                          <a:cxn ang="0">
                            <a:pos x="10" y="123"/>
                          </a:cxn>
                          <a:cxn ang="0">
                            <a:pos x="20" y="139"/>
                          </a:cxn>
                          <a:cxn ang="0">
                            <a:pos x="34" y="158"/>
                          </a:cxn>
                          <a:cxn ang="0">
                            <a:pos x="53" y="176"/>
                          </a:cxn>
                          <a:cxn ang="0">
                            <a:pos x="79" y="196"/>
                          </a:cxn>
                          <a:cxn ang="0">
                            <a:pos x="99" y="212"/>
                          </a:cxn>
                          <a:cxn ang="0">
                            <a:pos x="114" y="224"/>
                          </a:cxn>
                          <a:cxn ang="0">
                            <a:pos x="124" y="236"/>
                          </a:cxn>
                          <a:cxn ang="0">
                            <a:pos x="138" y="251"/>
                          </a:cxn>
                          <a:cxn ang="0">
                            <a:pos x="148" y="264"/>
                          </a:cxn>
                        </a:cxnLst>
                        <a:rect l="0" t="0" r="r" b="b"/>
                        <a:pathLst>
                          <a:path w="149" h="265">
                            <a:moveTo>
                              <a:pt x="18" y="0"/>
                            </a:moveTo>
                            <a:lnTo>
                              <a:pt x="12" y="19"/>
                            </a:lnTo>
                            <a:lnTo>
                              <a:pt x="6" y="42"/>
                            </a:lnTo>
                            <a:lnTo>
                              <a:pt x="2" y="67"/>
                            </a:lnTo>
                            <a:lnTo>
                              <a:pt x="0" y="89"/>
                            </a:lnTo>
                            <a:lnTo>
                              <a:pt x="4" y="107"/>
                            </a:lnTo>
                            <a:lnTo>
                              <a:pt x="10" y="123"/>
                            </a:lnTo>
                            <a:lnTo>
                              <a:pt x="20" y="139"/>
                            </a:lnTo>
                            <a:lnTo>
                              <a:pt x="34" y="158"/>
                            </a:lnTo>
                            <a:lnTo>
                              <a:pt x="53" y="176"/>
                            </a:lnTo>
                            <a:lnTo>
                              <a:pt x="79" y="196"/>
                            </a:lnTo>
                            <a:lnTo>
                              <a:pt x="99" y="212"/>
                            </a:lnTo>
                            <a:lnTo>
                              <a:pt x="114" y="224"/>
                            </a:lnTo>
                            <a:lnTo>
                              <a:pt x="124" y="236"/>
                            </a:lnTo>
                            <a:lnTo>
                              <a:pt x="138" y="251"/>
                            </a:lnTo>
                            <a:lnTo>
                              <a:pt x="148" y="264"/>
                            </a:lnTo>
                          </a:path>
                        </a:pathLst>
                      </a:custGeom>
                      <a:noFill/>
                      <a:ln w="12700" cap="rnd" cmpd="sng">
                        <a:solidFill>
                          <a:srgbClr val="FFC0C0"/>
                        </a:solidFill>
                        <a:prstDash val="solid"/>
                        <a:round/>
                        <a:headEnd type="none" w="med" len="med"/>
                        <a:tailEnd type="none" w="med" len="med"/>
                      </a:ln>
                      <a:effectLst/>
                    </p:spPr>
                    <p:txBody>
                      <a:bodyPr/>
                      <a:lstStyle/>
                      <a:p>
                        <a:endParaRPr lang="en-US"/>
                      </a:p>
                    </p:txBody>
                  </p:sp>
                  <p:sp>
                    <p:nvSpPr>
                      <p:cNvPr id="2165" name="Freeform 117"/>
                      <p:cNvSpPr>
                        <a:spLocks/>
                      </p:cNvSpPr>
                      <p:nvPr/>
                    </p:nvSpPr>
                    <p:spPr bwMode="auto">
                      <a:xfrm>
                        <a:off x="5611" y="3553"/>
                        <a:ext cx="140" cy="252"/>
                      </a:xfrm>
                      <a:custGeom>
                        <a:avLst/>
                        <a:gdLst/>
                        <a:ahLst/>
                        <a:cxnLst>
                          <a:cxn ang="0">
                            <a:pos x="0" y="0"/>
                          </a:cxn>
                          <a:cxn ang="0">
                            <a:pos x="15" y="3"/>
                          </a:cxn>
                          <a:cxn ang="0">
                            <a:pos x="31" y="6"/>
                          </a:cxn>
                          <a:cxn ang="0">
                            <a:pos x="47" y="12"/>
                          </a:cxn>
                          <a:cxn ang="0">
                            <a:pos x="60" y="18"/>
                          </a:cxn>
                          <a:cxn ang="0">
                            <a:pos x="72" y="26"/>
                          </a:cxn>
                          <a:cxn ang="0">
                            <a:pos x="83" y="42"/>
                          </a:cxn>
                          <a:cxn ang="0">
                            <a:pos x="92" y="56"/>
                          </a:cxn>
                          <a:cxn ang="0">
                            <a:pos x="99" y="73"/>
                          </a:cxn>
                          <a:cxn ang="0">
                            <a:pos x="105" y="94"/>
                          </a:cxn>
                          <a:cxn ang="0">
                            <a:pos x="110" y="117"/>
                          </a:cxn>
                          <a:cxn ang="0">
                            <a:pos x="112" y="143"/>
                          </a:cxn>
                          <a:cxn ang="0">
                            <a:pos x="114" y="177"/>
                          </a:cxn>
                          <a:cxn ang="0">
                            <a:pos x="116" y="202"/>
                          </a:cxn>
                          <a:cxn ang="0">
                            <a:pos x="122" y="223"/>
                          </a:cxn>
                          <a:cxn ang="0">
                            <a:pos x="130" y="239"/>
                          </a:cxn>
                          <a:cxn ang="0">
                            <a:pos x="139" y="251"/>
                          </a:cxn>
                          <a:cxn ang="0">
                            <a:pos x="138" y="251"/>
                          </a:cxn>
                        </a:cxnLst>
                        <a:rect l="0" t="0" r="r" b="b"/>
                        <a:pathLst>
                          <a:path w="140" h="252">
                            <a:moveTo>
                              <a:pt x="0" y="0"/>
                            </a:moveTo>
                            <a:lnTo>
                              <a:pt x="15" y="3"/>
                            </a:lnTo>
                            <a:lnTo>
                              <a:pt x="31" y="6"/>
                            </a:lnTo>
                            <a:lnTo>
                              <a:pt x="47" y="12"/>
                            </a:lnTo>
                            <a:lnTo>
                              <a:pt x="60" y="18"/>
                            </a:lnTo>
                            <a:lnTo>
                              <a:pt x="72" y="26"/>
                            </a:lnTo>
                            <a:lnTo>
                              <a:pt x="83" y="42"/>
                            </a:lnTo>
                            <a:lnTo>
                              <a:pt x="92" y="56"/>
                            </a:lnTo>
                            <a:lnTo>
                              <a:pt x="99" y="73"/>
                            </a:lnTo>
                            <a:lnTo>
                              <a:pt x="105" y="94"/>
                            </a:lnTo>
                            <a:lnTo>
                              <a:pt x="110" y="117"/>
                            </a:lnTo>
                            <a:lnTo>
                              <a:pt x="112" y="143"/>
                            </a:lnTo>
                            <a:lnTo>
                              <a:pt x="114" y="177"/>
                            </a:lnTo>
                            <a:lnTo>
                              <a:pt x="116" y="202"/>
                            </a:lnTo>
                            <a:lnTo>
                              <a:pt x="122" y="223"/>
                            </a:lnTo>
                            <a:lnTo>
                              <a:pt x="130" y="239"/>
                            </a:lnTo>
                            <a:lnTo>
                              <a:pt x="139" y="251"/>
                            </a:lnTo>
                            <a:lnTo>
                              <a:pt x="138" y="251"/>
                            </a:lnTo>
                          </a:path>
                        </a:pathLst>
                      </a:custGeom>
                      <a:noFill/>
                      <a:ln w="12700" cap="rnd" cmpd="sng">
                        <a:solidFill>
                          <a:srgbClr val="FFC0C0"/>
                        </a:solidFill>
                        <a:prstDash val="solid"/>
                        <a:round/>
                        <a:headEnd type="none" w="med" len="med"/>
                        <a:tailEnd type="none" w="med" len="med"/>
                      </a:ln>
                      <a:effectLst/>
                    </p:spPr>
                    <p:txBody>
                      <a:bodyPr/>
                      <a:lstStyle/>
                      <a:p>
                        <a:endParaRPr lang="en-US"/>
                      </a:p>
                    </p:txBody>
                  </p:sp>
                  <p:sp>
                    <p:nvSpPr>
                      <p:cNvPr id="2166" name="Freeform 118"/>
                      <p:cNvSpPr>
                        <a:spLocks/>
                      </p:cNvSpPr>
                      <p:nvPr/>
                    </p:nvSpPr>
                    <p:spPr bwMode="auto">
                      <a:xfrm>
                        <a:off x="5615" y="3463"/>
                        <a:ext cx="241" cy="423"/>
                      </a:xfrm>
                      <a:custGeom>
                        <a:avLst/>
                        <a:gdLst/>
                        <a:ahLst/>
                        <a:cxnLst>
                          <a:cxn ang="0">
                            <a:pos x="0" y="0"/>
                          </a:cxn>
                          <a:cxn ang="0">
                            <a:pos x="17" y="15"/>
                          </a:cxn>
                          <a:cxn ang="0">
                            <a:pos x="39" y="35"/>
                          </a:cxn>
                          <a:cxn ang="0">
                            <a:pos x="54" y="54"/>
                          </a:cxn>
                          <a:cxn ang="0">
                            <a:pos x="70" y="77"/>
                          </a:cxn>
                          <a:cxn ang="0">
                            <a:pos x="85" y="102"/>
                          </a:cxn>
                          <a:cxn ang="0">
                            <a:pos x="99" y="126"/>
                          </a:cxn>
                          <a:cxn ang="0">
                            <a:pos x="114" y="151"/>
                          </a:cxn>
                          <a:cxn ang="0">
                            <a:pos x="126" y="174"/>
                          </a:cxn>
                          <a:cxn ang="0">
                            <a:pos x="137" y="201"/>
                          </a:cxn>
                          <a:cxn ang="0">
                            <a:pos x="149" y="229"/>
                          </a:cxn>
                          <a:cxn ang="0">
                            <a:pos x="159" y="262"/>
                          </a:cxn>
                          <a:cxn ang="0">
                            <a:pos x="168" y="290"/>
                          </a:cxn>
                          <a:cxn ang="0">
                            <a:pos x="179" y="318"/>
                          </a:cxn>
                          <a:cxn ang="0">
                            <a:pos x="188" y="342"/>
                          </a:cxn>
                          <a:cxn ang="0">
                            <a:pos x="201" y="370"/>
                          </a:cxn>
                          <a:cxn ang="0">
                            <a:pos x="218" y="395"/>
                          </a:cxn>
                          <a:cxn ang="0">
                            <a:pos x="240" y="422"/>
                          </a:cxn>
                        </a:cxnLst>
                        <a:rect l="0" t="0" r="r" b="b"/>
                        <a:pathLst>
                          <a:path w="241" h="423">
                            <a:moveTo>
                              <a:pt x="0" y="0"/>
                            </a:moveTo>
                            <a:lnTo>
                              <a:pt x="17" y="15"/>
                            </a:lnTo>
                            <a:lnTo>
                              <a:pt x="39" y="35"/>
                            </a:lnTo>
                            <a:lnTo>
                              <a:pt x="54" y="54"/>
                            </a:lnTo>
                            <a:lnTo>
                              <a:pt x="70" y="77"/>
                            </a:lnTo>
                            <a:lnTo>
                              <a:pt x="85" y="102"/>
                            </a:lnTo>
                            <a:lnTo>
                              <a:pt x="99" y="126"/>
                            </a:lnTo>
                            <a:lnTo>
                              <a:pt x="114" y="151"/>
                            </a:lnTo>
                            <a:lnTo>
                              <a:pt x="126" y="174"/>
                            </a:lnTo>
                            <a:lnTo>
                              <a:pt x="137" y="201"/>
                            </a:lnTo>
                            <a:lnTo>
                              <a:pt x="149" y="229"/>
                            </a:lnTo>
                            <a:lnTo>
                              <a:pt x="159" y="262"/>
                            </a:lnTo>
                            <a:lnTo>
                              <a:pt x="168" y="290"/>
                            </a:lnTo>
                            <a:lnTo>
                              <a:pt x="179" y="318"/>
                            </a:lnTo>
                            <a:lnTo>
                              <a:pt x="188" y="342"/>
                            </a:lnTo>
                            <a:lnTo>
                              <a:pt x="201" y="370"/>
                            </a:lnTo>
                            <a:lnTo>
                              <a:pt x="218" y="395"/>
                            </a:lnTo>
                            <a:lnTo>
                              <a:pt x="240" y="422"/>
                            </a:lnTo>
                          </a:path>
                        </a:pathLst>
                      </a:custGeom>
                      <a:noFill/>
                      <a:ln w="12700" cap="rnd" cmpd="sng">
                        <a:solidFill>
                          <a:srgbClr val="FFC0C0"/>
                        </a:solidFill>
                        <a:prstDash val="solid"/>
                        <a:round/>
                        <a:headEnd type="none" w="med" len="med"/>
                        <a:tailEnd type="none" w="med" len="med"/>
                      </a:ln>
                      <a:effectLst/>
                    </p:spPr>
                    <p:txBody>
                      <a:bodyPr/>
                      <a:lstStyle/>
                      <a:p>
                        <a:endParaRPr lang="en-US"/>
                      </a:p>
                    </p:txBody>
                  </p:sp>
                </p:grpSp>
              </p:grpSp>
              <p:grpSp>
                <p:nvGrpSpPr>
                  <p:cNvPr id="2167" name="Group 119"/>
                  <p:cNvGrpSpPr>
                    <a:grpSpLocks/>
                  </p:cNvGrpSpPr>
                  <p:nvPr/>
                </p:nvGrpSpPr>
                <p:grpSpPr bwMode="auto">
                  <a:xfrm>
                    <a:off x="5035" y="3447"/>
                    <a:ext cx="782" cy="685"/>
                    <a:chOff x="5035" y="3447"/>
                    <a:chExt cx="782" cy="685"/>
                  </a:xfrm>
                </p:grpSpPr>
                <p:grpSp>
                  <p:nvGrpSpPr>
                    <p:cNvPr id="2168" name="Group 120"/>
                    <p:cNvGrpSpPr>
                      <a:grpSpLocks/>
                    </p:cNvGrpSpPr>
                    <p:nvPr/>
                  </p:nvGrpSpPr>
                  <p:grpSpPr bwMode="auto">
                    <a:xfrm>
                      <a:off x="5035" y="3447"/>
                      <a:ext cx="782" cy="685"/>
                      <a:chOff x="5035" y="3447"/>
                      <a:chExt cx="782" cy="685"/>
                    </a:xfrm>
                  </p:grpSpPr>
                  <p:grpSp>
                    <p:nvGrpSpPr>
                      <p:cNvPr id="2169" name="Group 121"/>
                      <p:cNvGrpSpPr>
                        <a:grpSpLocks/>
                      </p:cNvGrpSpPr>
                      <p:nvPr/>
                    </p:nvGrpSpPr>
                    <p:grpSpPr bwMode="auto">
                      <a:xfrm>
                        <a:off x="5035" y="3447"/>
                        <a:ext cx="782" cy="685"/>
                        <a:chOff x="5035" y="3447"/>
                        <a:chExt cx="782" cy="685"/>
                      </a:xfrm>
                    </p:grpSpPr>
                    <p:grpSp>
                      <p:nvGrpSpPr>
                        <p:cNvPr id="2170" name="Group 122"/>
                        <p:cNvGrpSpPr>
                          <a:grpSpLocks/>
                        </p:cNvGrpSpPr>
                        <p:nvPr/>
                      </p:nvGrpSpPr>
                      <p:grpSpPr bwMode="auto">
                        <a:xfrm>
                          <a:off x="5035" y="3447"/>
                          <a:ext cx="782" cy="685"/>
                          <a:chOff x="5035" y="3447"/>
                          <a:chExt cx="782" cy="685"/>
                        </a:xfrm>
                      </p:grpSpPr>
                      <p:grpSp>
                        <p:nvGrpSpPr>
                          <p:cNvPr id="2171" name="Group 123"/>
                          <p:cNvGrpSpPr>
                            <a:grpSpLocks/>
                          </p:cNvGrpSpPr>
                          <p:nvPr/>
                        </p:nvGrpSpPr>
                        <p:grpSpPr bwMode="auto">
                          <a:xfrm>
                            <a:off x="5035" y="3447"/>
                            <a:ext cx="782" cy="685"/>
                            <a:chOff x="5035" y="3447"/>
                            <a:chExt cx="782" cy="685"/>
                          </a:xfrm>
                        </p:grpSpPr>
                        <p:sp>
                          <p:nvSpPr>
                            <p:cNvPr id="2172" name="Freeform 124"/>
                            <p:cNvSpPr>
                              <a:spLocks/>
                            </p:cNvSpPr>
                            <p:nvPr/>
                          </p:nvSpPr>
                          <p:spPr bwMode="auto">
                            <a:xfrm>
                              <a:off x="5035" y="3447"/>
                              <a:ext cx="782" cy="685"/>
                            </a:xfrm>
                            <a:custGeom>
                              <a:avLst/>
                              <a:gdLst/>
                              <a:ahLst/>
                              <a:cxnLst>
                                <a:cxn ang="0">
                                  <a:pos x="81" y="39"/>
                                </a:cxn>
                                <a:cxn ang="0">
                                  <a:pos x="123" y="12"/>
                                </a:cxn>
                                <a:cxn ang="0">
                                  <a:pos x="171" y="2"/>
                                </a:cxn>
                                <a:cxn ang="0">
                                  <a:pos x="235" y="4"/>
                                </a:cxn>
                                <a:cxn ang="0">
                                  <a:pos x="294" y="28"/>
                                </a:cxn>
                                <a:cxn ang="0">
                                  <a:pos x="327" y="76"/>
                                </a:cxn>
                                <a:cxn ang="0">
                                  <a:pos x="361" y="123"/>
                                </a:cxn>
                                <a:cxn ang="0">
                                  <a:pos x="401" y="166"/>
                                </a:cxn>
                                <a:cxn ang="0">
                                  <a:pos x="412" y="208"/>
                                </a:cxn>
                                <a:cxn ang="0">
                                  <a:pos x="404" y="236"/>
                                </a:cxn>
                                <a:cxn ang="0">
                                  <a:pos x="380" y="271"/>
                                </a:cxn>
                                <a:cxn ang="0">
                                  <a:pos x="348" y="311"/>
                                </a:cxn>
                                <a:cxn ang="0">
                                  <a:pos x="331" y="343"/>
                                </a:cxn>
                                <a:cxn ang="0">
                                  <a:pos x="334" y="356"/>
                                </a:cxn>
                                <a:cxn ang="0">
                                  <a:pos x="345" y="357"/>
                                </a:cxn>
                                <a:cxn ang="0">
                                  <a:pos x="360" y="339"/>
                                </a:cxn>
                                <a:cxn ang="0">
                                  <a:pos x="388" y="299"/>
                                </a:cxn>
                                <a:cxn ang="0">
                                  <a:pos x="417" y="266"/>
                                </a:cxn>
                                <a:cxn ang="0">
                                  <a:pos x="439" y="247"/>
                                </a:cxn>
                                <a:cxn ang="0">
                                  <a:pos x="455" y="248"/>
                                </a:cxn>
                                <a:cxn ang="0">
                                  <a:pos x="470" y="269"/>
                                </a:cxn>
                                <a:cxn ang="0">
                                  <a:pos x="498" y="331"/>
                                </a:cxn>
                                <a:cxn ang="0">
                                  <a:pos x="526" y="391"/>
                                </a:cxn>
                                <a:cxn ang="0">
                                  <a:pos x="576" y="468"/>
                                </a:cxn>
                                <a:cxn ang="0">
                                  <a:pos x="628" y="534"/>
                                </a:cxn>
                                <a:cxn ang="0">
                                  <a:pos x="682" y="579"/>
                                </a:cxn>
                                <a:cxn ang="0">
                                  <a:pos x="733" y="619"/>
                                </a:cxn>
                                <a:cxn ang="0">
                                  <a:pos x="774" y="650"/>
                                </a:cxn>
                                <a:cxn ang="0">
                                  <a:pos x="781" y="665"/>
                                </a:cxn>
                                <a:cxn ang="0">
                                  <a:pos x="771" y="679"/>
                                </a:cxn>
                                <a:cxn ang="0">
                                  <a:pos x="741" y="684"/>
                                </a:cxn>
                                <a:cxn ang="0">
                                  <a:pos x="677" y="681"/>
                                </a:cxn>
                                <a:cxn ang="0">
                                  <a:pos x="607" y="672"/>
                                </a:cxn>
                                <a:cxn ang="0">
                                  <a:pos x="527" y="652"/>
                                </a:cxn>
                                <a:cxn ang="0">
                                  <a:pos x="468" y="625"/>
                                </a:cxn>
                                <a:cxn ang="0">
                                  <a:pos x="384" y="586"/>
                                </a:cxn>
                                <a:cxn ang="0">
                                  <a:pos x="317" y="545"/>
                                </a:cxn>
                                <a:cxn ang="0">
                                  <a:pos x="263" y="506"/>
                                </a:cxn>
                                <a:cxn ang="0">
                                  <a:pos x="217" y="459"/>
                                </a:cxn>
                                <a:cxn ang="0">
                                  <a:pos x="195" y="430"/>
                                </a:cxn>
                                <a:cxn ang="0">
                                  <a:pos x="202" y="408"/>
                                </a:cxn>
                                <a:cxn ang="0">
                                  <a:pos x="229" y="395"/>
                                </a:cxn>
                                <a:cxn ang="0">
                                  <a:pos x="268" y="395"/>
                                </a:cxn>
                                <a:cxn ang="0">
                                  <a:pos x="298" y="404"/>
                                </a:cxn>
                                <a:cxn ang="0">
                                  <a:pos x="309" y="403"/>
                                </a:cxn>
                                <a:cxn ang="0">
                                  <a:pos x="311" y="392"/>
                                </a:cxn>
                                <a:cxn ang="0">
                                  <a:pos x="290" y="378"/>
                                </a:cxn>
                                <a:cxn ang="0">
                                  <a:pos x="251" y="372"/>
                                </a:cxn>
                                <a:cxn ang="0">
                                  <a:pos x="209" y="382"/>
                                </a:cxn>
                                <a:cxn ang="0">
                                  <a:pos x="158" y="397"/>
                                </a:cxn>
                                <a:cxn ang="0">
                                  <a:pos x="125" y="397"/>
                                </a:cxn>
                                <a:cxn ang="0">
                                  <a:pos x="90" y="384"/>
                                </a:cxn>
                                <a:cxn ang="0">
                                  <a:pos x="63" y="357"/>
                                </a:cxn>
                                <a:cxn ang="0">
                                  <a:pos x="26" y="303"/>
                                </a:cxn>
                                <a:cxn ang="0">
                                  <a:pos x="2" y="246"/>
                                </a:cxn>
                                <a:cxn ang="0">
                                  <a:pos x="2" y="209"/>
                                </a:cxn>
                                <a:cxn ang="0">
                                  <a:pos x="14" y="130"/>
                                </a:cxn>
                                <a:cxn ang="0">
                                  <a:pos x="44" y="74"/>
                                </a:cxn>
                              </a:cxnLst>
                              <a:rect l="0" t="0" r="r" b="b"/>
                              <a:pathLst>
                                <a:path w="782" h="685">
                                  <a:moveTo>
                                    <a:pt x="60" y="55"/>
                                  </a:moveTo>
                                  <a:lnTo>
                                    <a:pt x="81" y="39"/>
                                  </a:lnTo>
                                  <a:lnTo>
                                    <a:pt x="100" y="24"/>
                                  </a:lnTo>
                                  <a:lnTo>
                                    <a:pt x="123" y="12"/>
                                  </a:lnTo>
                                  <a:lnTo>
                                    <a:pt x="149" y="4"/>
                                  </a:lnTo>
                                  <a:lnTo>
                                    <a:pt x="171" y="2"/>
                                  </a:lnTo>
                                  <a:lnTo>
                                    <a:pt x="197" y="0"/>
                                  </a:lnTo>
                                  <a:lnTo>
                                    <a:pt x="235" y="4"/>
                                  </a:lnTo>
                                  <a:lnTo>
                                    <a:pt x="270" y="12"/>
                                  </a:lnTo>
                                  <a:lnTo>
                                    <a:pt x="294" y="28"/>
                                  </a:lnTo>
                                  <a:lnTo>
                                    <a:pt x="311" y="49"/>
                                  </a:lnTo>
                                  <a:lnTo>
                                    <a:pt x="327" y="76"/>
                                  </a:lnTo>
                                  <a:lnTo>
                                    <a:pt x="342" y="102"/>
                                  </a:lnTo>
                                  <a:lnTo>
                                    <a:pt x="361" y="123"/>
                                  </a:lnTo>
                                  <a:lnTo>
                                    <a:pt x="378" y="140"/>
                                  </a:lnTo>
                                  <a:lnTo>
                                    <a:pt x="401" y="166"/>
                                  </a:lnTo>
                                  <a:lnTo>
                                    <a:pt x="410" y="190"/>
                                  </a:lnTo>
                                  <a:lnTo>
                                    <a:pt x="412" y="208"/>
                                  </a:lnTo>
                                  <a:lnTo>
                                    <a:pt x="410" y="218"/>
                                  </a:lnTo>
                                  <a:lnTo>
                                    <a:pt x="404" y="236"/>
                                  </a:lnTo>
                                  <a:lnTo>
                                    <a:pt x="394" y="252"/>
                                  </a:lnTo>
                                  <a:lnTo>
                                    <a:pt x="380" y="271"/>
                                  </a:lnTo>
                                  <a:lnTo>
                                    <a:pt x="363" y="294"/>
                                  </a:lnTo>
                                  <a:lnTo>
                                    <a:pt x="348" y="311"/>
                                  </a:lnTo>
                                  <a:lnTo>
                                    <a:pt x="336" y="331"/>
                                  </a:lnTo>
                                  <a:lnTo>
                                    <a:pt x="331" y="343"/>
                                  </a:lnTo>
                                  <a:lnTo>
                                    <a:pt x="331" y="350"/>
                                  </a:lnTo>
                                  <a:lnTo>
                                    <a:pt x="334" y="356"/>
                                  </a:lnTo>
                                  <a:lnTo>
                                    <a:pt x="340" y="359"/>
                                  </a:lnTo>
                                  <a:lnTo>
                                    <a:pt x="345" y="357"/>
                                  </a:lnTo>
                                  <a:lnTo>
                                    <a:pt x="352" y="351"/>
                                  </a:lnTo>
                                  <a:lnTo>
                                    <a:pt x="360" y="339"/>
                                  </a:lnTo>
                                  <a:lnTo>
                                    <a:pt x="373" y="320"/>
                                  </a:lnTo>
                                  <a:lnTo>
                                    <a:pt x="388" y="299"/>
                                  </a:lnTo>
                                  <a:lnTo>
                                    <a:pt x="403" y="282"/>
                                  </a:lnTo>
                                  <a:lnTo>
                                    <a:pt x="417" y="266"/>
                                  </a:lnTo>
                                  <a:lnTo>
                                    <a:pt x="432" y="251"/>
                                  </a:lnTo>
                                  <a:lnTo>
                                    <a:pt x="439" y="247"/>
                                  </a:lnTo>
                                  <a:lnTo>
                                    <a:pt x="447" y="246"/>
                                  </a:lnTo>
                                  <a:lnTo>
                                    <a:pt x="455" y="248"/>
                                  </a:lnTo>
                                  <a:lnTo>
                                    <a:pt x="460" y="251"/>
                                  </a:lnTo>
                                  <a:lnTo>
                                    <a:pt x="470" y="269"/>
                                  </a:lnTo>
                                  <a:lnTo>
                                    <a:pt x="484" y="298"/>
                                  </a:lnTo>
                                  <a:lnTo>
                                    <a:pt x="498" y="331"/>
                                  </a:lnTo>
                                  <a:lnTo>
                                    <a:pt x="513" y="364"/>
                                  </a:lnTo>
                                  <a:lnTo>
                                    <a:pt x="526" y="391"/>
                                  </a:lnTo>
                                  <a:lnTo>
                                    <a:pt x="551" y="429"/>
                                  </a:lnTo>
                                  <a:lnTo>
                                    <a:pt x="576" y="468"/>
                                  </a:lnTo>
                                  <a:lnTo>
                                    <a:pt x="603" y="504"/>
                                  </a:lnTo>
                                  <a:lnTo>
                                    <a:pt x="628" y="534"/>
                                  </a:lnTo>
                                  <a:lnTo>
                                    <a:pt x="655" y="556"/>
                                  </a:lnTo>
                                  <a:lnTo>
                                    <a:pt x="682" y="579"/>
                                  </a:lnTo>
                                  <a:lnTo>
                                    <a:pt x="707" y="599"/>
                                  </a:lnTo>
                                  <a:lnTo>
                                    <a:pt x="733" y="619"/>
                                  </a:lnTo>
                                  <a:lnTo>
                                    <a:pt x="767" y="642"/>
                                  </a:lnTo>
                                  <a:lnTo>
                                    <a:pt x="774" y="650"/>
                                  </a:lnTo>
                                  <a:lnTo>
                                    <a:pt x="781" y="658"/>
                                  </a:lnTo>
                                  <a:lnTo>
                                    <a:pt x="781" y="665"/>
                                  </a:lnTo>
                                  <a:lnTo>
                                    <a:pt x="778" y="674"/>
                                  </a:lnTo>
                                  <a:lnTo>
                                    <a:pt x="771" y="679"/>
                                  </a:lnTo>
                                  <a:lnTo>
                                    <a:pt x="762" y="682"/>
                                  </a:lnTo>
                                  <a:lnTo>
                                    <a:pt x="741" y="684"/>
                                  </a:lnTo>
                                  <a:lnTo>
                                    <a:pt x="718" y="684"/>
                                  </a:lnTo>
                                  <a:lnTo>
                                    <a:pt x="677" y="681"/>
                                  </a:lnTo>
                                  <a:lnTo>
                                    <a:pt x="640" y="677"/>
                                  </a:lnTo>
                                  <a:lnTo>
                                    <a:pt x="607" y="672"/>
                                  </a:lnTo>
                                  <a:lnTo>
                                    <a:pt x="566" y="664"/>
                                  </a:lnTo>
                                  <a:lnTo>
                                    <a:pt x="527" y="652"/>
                                  </a:lnTo>
                                  <a:lnTo>
                                    <a:pt x="497" y="641"/>
                                  </a:lnTo>
                                  <a:lnTo>
                                    <a:pt x="468" y="625"/>
                                  </a:lnTo>
                                  <a:lnTo>
                                    <a:pt x="428" y="607"/>
                                  </a:lnTo>
                                  <a:lnTo>
                                    <a:pt x="384" y="586"/>
                                  </a:lnTo>
                                  <a:lnTo>
                                    <a:pt x="345" y="566"/>
                                  </a:lnTo>
                                  <a:lnTo>
                                    <a:pt x="317" y="545"/>
                                  </a:lnTo>
                                  <a:lnTo>
                                    <a:pt x="289" y="526"/>
                                  </a:lnTo>
                                  <a:lnTo>
                                    <a:pt x="263" y="506"/>
                                  </a:lnTo>
                                  <a:lnTo>
                                    <a:pt x="239" y="479"/>
                                  </a:lnTo>
                                  <a:lnTo>
                                    <a:pt x="217" y="459"/>
                                  </a:lnTo>
                                  <a:lnTo>
                                    <a:pt x="198" y="439"/>
                                  </a:lnTo>
                                  <a:lnTo>
                                    <a:pt x="195" y="430"/>
                                  </a:lnTo>
                                  <a:lnTo>
                                    <a:pt x="195" y="419"/>
                                  </a:lnTo>
                                  <a:lnTo>
                                    <a:pt x="202" y="408"/>
                                  </a:lnTo>
                                  <a:lnTo>
                                    <a:pt x="213" y="400"/>
                                  </a:lnTo>
                                  <a:lnTo>
                                    <a:pt x="229" y="395"/>
                                  </a:lnTo>
                                  <a:lnTo>
                                    <a:pt x="246" y="392"/>
                                  </a:lnTo>
                                  <a:lnTo>
                                    <a:pt x="268" y="395"/>
                                  </a:lnTo>
                                  <a:lnTo>
                                    <a:pt x="289" y="401"/>
                                  </a:lnTo>
                                  <a:lnTo>
                                    <a:pt x="298" y="404"/>
                                  </a:lnTo>
                                  <a:lnTo>
                                    <a:pt x="305" y="405"/>
                                  </a:lnTo>
                                  <a:lnTo>
                                    <a:pt x="309" y="403"/>
                                  </a:lnTo>
                                  <a:lnTo>
                                    <a:pt x="313" y="398"/>
                                  </a:lnTo>
                                  <a:lnTo>
                                    <a:pt x="311" y="392"/>
                                  </a:lnTo>
                                  <a:lnTo>
                                    <a:pt x="307" y="385"/>
                                  </a:lnTo>
                                  <a:lnTo>
                                    <a:pt x="290" y="378"/>
                                  </a:lnTo>
                                  <a:lnTo>
                                    <a:pt x="271" y="373"/>
                                  </a:lnTo>
                                  <a:lnTo>
                                    <a:pt x="251" y="372"/>
                                  </a:lnTo>
                                  <a:lnTo>
                                    <a:pt x="233" y="375"/>
                                  </a:lnTo>
                                  <a:lnTo>
                                    <a:pt x="209" y="382"/>
                                  </a:lnTo>
                                  <a:lnTo>
                                    <a:pt x="181" y="390"/>
                                  </a:lnTo>
                                  <a:lnTo>
                                    <a:pt x="158" y="397"/>
                                  </a:lnTo>
                                  <a:lnTo>
                                    <a:pt x="142" y="399"/>
                                  </a:lnTo>
                                  <a:lnTo>
                                    <a:pt x="125" y="397"/>
                                  </a:lnTo>
                                  <a:lnTo>
                                    <a:pt x="108" y="392"/>
                                  </a:lnTo>
                                  <a:lnTo>
                                    <a:pt x="90" y="384"/>
                                  </a:lnTo>
                                  <a:lnTo>
                                    <a:pt x="77" y="372"/>
                                  </a:lnTo>
                                  <a:lnTo>
                                    <a:pt x="63" y="357"/>
                                  </a:lnTo>
                                  <a:lnTo>
                                    <a:pt x="46" y="334"/>
                                  </a:lnTo>
                                  <a:lnTo>
                                    <a:pt x="26" y="303"/>
                                  </a:lnTo>
                                  <a:lnTo>
                                    <a:pt x="11" y="275"/>
                                  </a:lnTo>
                                  <a:lnTo>
                                    <a:pt x="2" y="246"/>
                                  </a:lnTo>
                                  <a:lnTo>
                                    <a:pt x="0" y="226"/>
                                  </a:lnTo>
                                  <a:lnTo>
                                    <a:pt x="2" y="209"/>
                                  </a:lnTo>
                                  <a:lnTo>
                                    <a:pt x="8" y="171"/>
                                  </a:lnTo>
                                  <a:lnTo>
                                    <a:pt x="14" y="130"/>
                                  </a:lnTo>
                                  <a:lnTo>
                                    <a:pt x="28" y="98"/>
                                  </a:lnTo>
                                  <a:lnTo>
                                    <a:pt x="44" y="74"/>
                                  </a:lnTo>
                                  <a:lnTo>
                                    <a:pt x="60" y="55"/>
                                  </a:lnTo>
                                </a:path>
                              </a:pathLst>
                            </a:custGeom>
                            <a:solidFill>
                              <a:srgbClr val="FF8080"/>
                            </a:solidFill>
                            <a:ln w="12700" cap="rnd" cmpd="sng">
                              <a:noFill/>
                              <a:prstDash val="solid"/>
                              <a:round/>
                              <a:headEnd type="none" w="med" len="med"/>
                              <a:tailEnd type="none" w="med" len="med"/>
                            </a:ln>
                            <a:effectLst/>
                          </p:spPr>
                          <p:txBody>
                            <a:bodyPr/>
                            <a:lstStyle/>
                            <a:p>
                              <a:endParaRPr lang="en-US"/>
                            </a:p>
                          </p:txBody>
                        </p:sp>
                        <p:grpSp>
                          <p:nvGrpSpPr>
                            <p:cNvPr id="2173" name="Group 125"/>
                            <p:cNvGrpSpPr>
                              <a:grpSpLocks/>
                            </p:cNvGrpSpPr>
                            <p:nvPr/>
                          </p:nvGrpSpPr>
                          <p:grpSpPr bwMode="auto">
                            <a:xfrm>
                              <a:off x="5035" y="3447"/>
                              <a:ext cx="782" cy="685"/>
                              <a:chOff x="5035" y="3447"/>
                              <a:chExt cx="782" cy="685"/>
                            </a:xfrm>
                          </p:grpSpPr>
                          <p:sp>
                            <p:nvSpPr>
                              <p:cNvPr id="2174" name="Freeform 126"/>
                              <p:cNvSpPr>
                                <a:spLocks/>
                              </p:cNvSpPr>
                              <p:nvPr/>
                            </p:nvSpPr>
                            <p:spPr bwMode="auto">
                              <a:xfrm>
                                <a:off x="5231" y="3696"/>
                                <a:ext cx="586" cy="436"/>
                              </a:xfrm>
                              <a:custGeom>
                                <a:avLst/>
                                <a:gdLst/>
                                <a:ahLst/>
                                <a:cxnLst>
                                  <a:cxn ang="0">
                                    <a:pos x="207" y="35"/>
                                  </a:cxn>
                                  <a:cxn ang="0">
                                    <a:pos x="236" y="6"/>
                                  </a:cxn>
                                  <a:cxn ang="0">
                                    <a:pos x="252" y="0"/>
                                  </a:cxn>
                                  <a:cxn ang="0">
                                    <a:pos x="265" y="6"/>
                                  </a:cxn>
                                  <a:cxn ang="0">
                                    <a:pos x="288" y="51"/>
                                  </a:cxn>
                                  <a:cxn ang="0">
                                    <a:pos x="317" y="117"/>
                                  </a:cxn>
                                  <a:cxn ang="0">
                                    <a:pos x="355" y="182"/>
                                  </a:cxn>
                                  <a:cxn ang="0">
                                    <a:pos x="407" y="256"/>
                                  </a:cxn>
                                  <a:cxn ang="0">
                                    <a:pos x="459" y="308"/>
                                  </a:cxn>
                                  <a:cxn ang="0">
                                    <a:pos x="511" y="351"/>
                                  </a:cxn>
                                  <a:cxn ang="0">
                                    <a:pos x="570" y="394"/>
                                  </a:cxn>
                                  <a:cxn ang="0">
                                    <a:pos x="584" y="409"/>
                                  </a:cxn>
                                  <a:cxn ang="0">
                                    <a:pos x="581" y="425"/>
                                  </a:cxn>
                                  <a:cxn ang="0">
                                    <a:pos x="565" y="433"/>
                                  </a:cxn>
                                  <a:cxn ang="0">
                                    <a:pos x="522" y="435"/>
                                  </a:cxn>
                                  <a:cxn ang="0">
                                    <a:pos x="444" y="428"/>
                                  </a:cxn>
                                  <a:cxn ang="0">
                                    <a:pos x="371" y="415"/>
                                  </a:cxn>
                                  <a:cxn ang="0">
                                    <a:pos x="301" y="392"/>
                                  </a:cxn>
                                  <a:cxn ang="0">
                                    <a:pos x="232" y="358"/>
                                  </a:cxn>
                                  <a:cxn ang="0">
                                    <a:pos x="151" y="319"/>
                                  </a:cxn>
                                  <a:cxn ang="0">
                                    <a:pos x="95" y="278"/>
                                  </a:cxn>
                                  <a:cxn ang="0">
                                    <a:pos x="44" y="232"/>
                                  </a:cxn>
                                  <a:cxn ang="0">
                                    <a:pos x="4" y="191"/>
                                  </a:cxn>
                                  <a:cxn ang="0">
                                    <a:pos x="2" y="172"/>
                                  </a:cxn>
                                  <a:cxn ang="0">
                                    <a:pos x="19" y="153"/>
                                  </a:cxn>
                                  <a:cxn ang="0">
                                    <a:pos x="52" y="145"/>
                                  </a:cxn>
                                  <a:cxn ang="0">
                                    <a:pos x="83" y="150"/>
                                  </a:cxn>
                                  <a:cxn ang="0">
                                    <a:pos x="108" y="157"/>
                                  </a:cxn>
                                  <a:cxn ang="0">
                                    <a:pos x="80" y="156"/>
                                  </a:cxn>
                                  <a:cxn ang="0">
                                    <a:pos x="56" y="159"/>
                                  </a:cxn>
                                  <a:cxn ang="0">
                                    <a:pos x="37" y="168"/>
                                  </a:cxn>
                                  <a:cxn ang="0">
                                    <a:pos x="25" y="183"/>
                                  </a:cxn>
                                  <a:cxn ang="0">
                                    <a:pos x="29" y="191"/>
                                  </a:cxn>
                                  <a:cxn ang="0">
                                    <a:pos x="47" y="215"/>
                                  </a:cxn>
                                  <a:cxn ang="0">
                                    <a:pos x="81" y="247"/>
                                  </a:cxn>
                                  <a:cxn ang="0">
                                    <a:pos x="122" y="281"/>
                                  </a:cxn>
                                  <a:cxn ang="0">
                                    <a:pos x="153" y="302"/>
                                  </a:cxn>
                                  <a:cxn ang="0">
                                    <a:pos x="185" y="321"/>
                                  </a:cxn>
                                  <a:cxn ang="0">
                                    <a:pos x="212" y="329"/>
                                  </a:cxn>
                                  <a:cxn ang="0">
                                    <a:pos x="239" y="340"/>
                                  </a:cxn>
                                  <a:cxn ang="0">
                                    <a:pos x="285" y="361"/>
                                  </a:cxn>
                                  <a:cxn ang="0">
                                    <a:pos x="326" y="382"/>
                                  </a:cxn>
                                  <a:cxn ang="0">
                                    <a:pos x="362" y="396"/>
                                  </a:cxn>
                                  <a:cxn ang="0">
                                    <a:pos x="400" y="406"/>
                                  </a:cxn>
                                  <a:cxn ang="0">
                                    <a:pos x="441" y="410"/>
                                  </a:cxn>
                                  <a:cxn ang="0">
                                    <a:pos x="485" y="414"/>
                                  </a:cxn>
                                  <a:cxn ang="0">
                                    <a:pos x="503" y="408"/>
                                  </a:cxn>
                                  <a:cxn ang="0">
                                    <a:pos x="511" y="393"/>
                                  </a:cxn>
                                  <a:cxn ang="0">
                                    <a:pos x="501" y="372"/>
                                  </a:cxn>
                                  <a:cxn ang="0">
                                    <a:pos x="471" y="342"/>
                                  </a:cxn>
                                  <a:cxn ang="0">
                                    <a:pos x="438" y="317"/>
                                  </a:cxn>
                                  <a:cxn ang="0">
                                    <a:pos x="403" y="292"/>
                                  </a:cxn>
                                  <a:cxn ang="0">
                                    <a:pos x="380" y="260"/>
                                  </a:cxn>
                                  <a:cxn ang="0">
                                    <a:pos x="357" y="225"/>
                                  </a:cxn>
                                  <a:cxn ang="0">
                                    <a:pos x="334" y="190"/>
                                  </a:cxn>
                                  <a:cxn ang="0">
                                    <a:pos x="314" y="152"/>
                                  </a:cxn>
                                  <a:cxn ang="0">
                                    <a:pos x="295" y="115"/>
                                  </a:cxn>
                                  <a:cxn ang="0">
                                    <a:pos x="277" y="82"/>
                                  </a:cxn>
                                  <a:cxn ang="0">
                                    <a:pos x="266" y="51"/>
                                  </a:cxn>
                                  <a:cxn ang="0">
                                    <a:pos x="255" y="37"/>
                                  </a:cxn>
                                  <a:cxn ang="0">
                                    <a:pos x="239" y="35"/>
                                  </a:cxn>
                                  <a:cxn ang="0">
                                    <a:pos x="218" y="45"/>
                                  </a:cxn>
                                  <a:cxn ang="0">
                                    <a:pos x="193" y="53"/>
                                  </a:cxn>
                                </a:cxnLst>
                                <a:rect l="0" t="0" r="r" b="b"/>
                                <a:pathLst>
                                  <a:path w="586" h="436">
                                    <a:moveTo>
                                      <a:pt x="193" y="53"/>
                                    </a:moveTo>
                                    <a:lnTo>
                                      <a:pt x="207" y="35"/>
                                    </a:lnTo>
                                    <a:lnTo>
                                      <a:pt x="221" y="21"/>
                                    </a:lnTo>
                                    <a:lnTo>
                                      <a:pt x="236" y="6"/>
                                    </a:lnTo>
                                    <a:lnTo>
                                      <a:pt x="243" y="1"/>
                                    </a:lnTo>
                                    <a:lnTo>
                                      <a:pt x="252" y="0"/>
                                    </a:lnTo>
                                    <a:lnTo>
                                      <a:pt x="260" y="3"/>
                                    </a:lnTo>
                                    <a:lnTo>
                                      <a:pt x="265" y="6"/>
                                    </a:lnTo>
                                    <a:lnTo>
                                      <a:pt x="274" y="23"/>
                                    </a:lnTo>
                                    <a:lnTo>
                                      <a:pt x="288" y="51"/>
                                    </a:lnTo>
                                    <a:lnTo>
                                      <a:pt x="302" y="85"/>
                                    </a:lnTo>
                                    <a:lnTo>
                                      <a:pt x="317" y="117"/>
                                    </a:lnTo>
                                    <a:lnTo>
                                      <a:pt x="330" y="144"/>
                                    </a:lnTo>
                                    <a:lnTo>
                                      <a:pt x="355" y="182"/>
                                    </a:lnTo>
                                    <a:lnTo>
                                      <a:pt x="380" y="220"/>
                                    </a:lnTo>
                                    <a:lnTo>
                                      <a:pt x="407" y="256"/>
                                    </a:lnTo>
                                    <a:lnTo>
                                      <a:pt x="432" y="287"/>
                                    </a:lnTo>
                                    <a:lnTo>
                                      <a:pt x="459" y="308"/>
                                    </a:lnTo>
                                    <a:lnTo>
                                      <a:pt x="485" y="331"/>
                                    </a:lnTo>
                                    <a:lnTo>
                                      <a:pt x="511" y="351"/>
                                    </a:lnTo>
                                    <a:lnTo>
                                      <a:pt x="538" y="370"/>
                                    </a:lnTo>
                                    <a:lnTo>
                                      <a:pt x="570" y="394"/>
                                    </a:lnTo>
                                    <a:lnTo>
                                      <a:pt x="577" y="402"/>
                                    </a:lnTo>
                                    <a:lnTo>
                                      <a:pt x="584" y="409"/>
                                    </a:lnTo>
                                    <a:lnTo>
                                      <a:pt x="585" y="416"/>
                                    </a:lnTo>
                                    <a:lnTo>
                                      <a:pt x="581" y="425"/>
                                    </a:lnTo>
                                    <a:lnTo>
                                      <a:pt x="575" y="430"/>
                                    </a:lnTo>
                                    <a:lnTo>
                                      <a:pt x="565" y="433"/>
                                    </a:lnTo>
                                    <a:lnTo>
                                      <a:pt x="545" y="435"/>
                                    </a:lnTo>
                                    <a:lnTo>
                                      <a:pt x="522" y="435"/>
                                    </a:lnTo>
                                    <a:lnTo>
                                      <a:pt x="481" y="432"/>
                                    </a:lnTo>
                                    <a:lnTo>
                                      <a:pt x="444" y="428"/>
                                    </a:lnTo>
                                    <a:lnTo>
                                      <a:pt x="411" y="423"/>
                                    </a:lnTo>
                                    <a:lnTo>
                                      <a:pt x="371" y="415"/>
                                    </a:lnTo>
                                    <a:lnTo>
                                      <a:pt x="330" y="404"/>
                                    </a:lnTo>
                                    <a:lnTo>
                                      <a:pt x="301" y="392"/>
                                    </a:lnTo>
                                    <a:lnTo>
                                      <a:pt x="273" y="376"/>
                                    </a:lnTo>
                                    <a:lnTo>
                                      <a:pt x="232" y="358"/>
                                    </a:lnTo>
                                    <a:lnTo>
                                      <a:pt x="189" y="338"/>
                                    </a:lnTo>
                                    <a:lnTo>
                                      <a:pt x="151" y="319"/>
                                    </a:lnTo>
                                    <a:lnTo>
                                      <a:pt x="122" y="298"/>
                                    </a:lnTo>
                                    <a:lnTo>
                                      <a:pt x="95" y="278"/>
                                    </a:lnTo>
                                    <a:lnTo>
                                      <a:pt x="69" y="258"/>
                                    </a:lnTo>
                                    <a:lnTo>
                                      <a:pt x="44" y="232"/>
                                    </a:lnTo>
                                    <a:lnTo>
                                      <a:pt x="23" y="211"/>
                                    </a:lnTo>
                                    <a:lnTo>
                                      <a:pt x="4" y="191"/>
                                    </a:lnTo>
                                    <a:lnTo>
                                      <a:pt x="0" y="183"/>
                                    </a:lnTo>
                                    <a:lnTo>
                                      <a:pt x="2" y="172"/>
                                    </a:lnTo>
                                    <a:lnTo>
                                      <a:pt x="8" y="161"/>
                                    </a:lnTo>
                                    <a:lnTo>
                                      <a:pt x="19" y="153"/>
                                    </a:lnTo>
                                    <a:lnTo>
                                      <a:pt x="35" y="148"/>
                                    </a:lnTo>
                                    <a:lnTo>
                                      <a:pt x="52" y="145"/>
                                    </a:lnTo>
                                    <a:lnTo>
                                      <a:pt x="70" y="146"/>
                                    </a:lnTo>
                                    <a:lnTo>
                                      <a:pt x="83" y="150"/>
                                    </a:lnTo>
                                    <a:lnTo>
                                      <a:pt x="100" y="155"/>
                                    </a:lnTo>
                                    <a:lnTo>
                                      <a:pt x="108" y="157"/>
                                    </a:lnTo>
                                    <a:lnTo>
                                      <a:pt x="94" y="157"/>
                                    </a:lnTo>
                                    <a:lnTo>
                                      <a:pt x="80" y="156"/>
                                    </a:lnTo>
                                    <a:lnTo>
                                      <a:pt x="68" y="157"/>
                                    </a:lnTo>
                                    <a:lnTo>
                                      <a:pt x="56" y="159"/>
                                    </a:lnTo>
                                    <a:lnTo>
                                      <a:pt x="46" y="163"/>
                                    </a:lnTo>
                                    <a:lnTo>
                                      <a:pt x="37" y="168"/>
                                    </a:lnTo>
                                    <a:lnTo>
                                      <a:pt x="29" y="176"/>
                                    </a:lnTo>
                                    <a:lnTo>
                                      <a:pt x="25" y="183"/>
                                    </a:lnTo>
                                    <a:lnTo>
                                      <a:pt x="26" y="187"/>
                                    </a:lnTo>
                                    <a:lnTo>
                                      <a:pt x="29" y="191"/>
                                    </a:lnTo>
                                    <a:lnTo>
                                      <a:pt x="36" y="199"/>
                                    </a:lnTo>
                                    <a:lnTo>
                                      <a:pt x="47" y="215"/>
                                    </a:lnTo>
                                    <a:lnTo>
                                      <a:pt x="63" y="233"/>
                                    </a:lnTo>
                                    <a:lnTo>
                                      <a:pt x="81" y="247"/>
                                    </a:lnTo>
                                    <a:lnTo>
                                      <a:pt x="102" y="266"/>
                                    </a:lnTo>
                                    <a:lnTo>
                                      <a:pt x="122" y="281"/>
                                    </a:lnTo>
                                    <a:lnTo>
                                      <a:pt x="139" y="293"/>
                                    </a:lnTo>
                                    <a:lnTo>
                                      <a:pt x="153" y="302"/>
                                    </a:lnTo>
                                    <a:lnTo>
                                      <a:pt x="172" y="311"/>
                                    </a:lnTo>
                                    <a:lnTo>
                                      <a:pt x="185" y="321"/>
                                    </a:lnTo>
                                    <a:lnTo>
                                      <a:pt x="200" y="327"/>
                                    </a:lnTo>
                                    <a:lnTo>
                                      <a:pt x="212" y="329"/>
                                    </a:lnTo>
                                    <a:lnTo>
                                      <a:pt x="226" y="333"/>
                                    </a:lnTo>
                                    <a:lnTo>
                                      <a:pt x="239" y="340"/>
                                    </a:lnTo>
                                    <a:lnTo>
                                      <a:pt x="261" y="351"/>
                                    </a:lnTo>
                                    <a:lnTo>
                                      <a:pt x="285" y="361"/>
                                    </a:lnTo>
                                    <a:lnTo>
                                      <a:pt x="306" y="371"/>
                                    </a:lnTo>
                                    <a:lnTo>
                                      <a:pt x="326" y="382"/>
                                    </a:lnTo>
                                    <a:lnTo>
                                      <a:pt x="345" y="392"/>
                                    </a:lnTo>
                                    <a:lnTo>
                                      <a:pt x="362" y="396"/>
                                    </a:lnTo>
                                    <a:lnTo>
                                      <a:pt x="381" y="401"/>
                                    </a:lnTo>
                                    <a:lnTo>
                                      <a:pt x="400" y="406"/>
                                    </a:lnTo>
                                    <a:lnTo>
                                      <a:pt x="417" y="408"/>
                                    </a:lnTo>
                                    <a:lnTo>
                                      <a:pt x="441" y="410"/>
                                    </a:lnTo>
                                    <a:lnTo>
                                      <a:pt x="465" y="412"/>
                                    </a:lnTo>
                                    <a:lnTo>
                                      <a:pt x="485" y="414"/>
                                    </a:lnTo>
                                    <a:lnTo>
                                      <a:pt x="494" y="412"/>
                                    </a:lnTo>
                                    <a:lnTo>
                                      <a:pt x="503" y="408"/>
                                    </a:lnTo>
                                    <a:lnTo>
                                      <a:pt x="508" y="402"/>
                                    </a:lnTo>
                                    <a:lnTo>
                                      <a:pt x="511" y="393"/>
                                    </a:lnTo>
                                    <a:lnTo>
                                      <a:pt x="509" y="385"/>
                                    </a:lnTo>
                                    <a:lnTo>
                                      <a:pt x="501" y="372"/>
                                    </a:lnTo>
                                    <a:lnTo>
                                      <a:pt x="485" y="355"/>
                                    </a:lnTo>
                                    <a:lnTo>
                                      <a:pt x="471" y="342"/>
                                    </a:lnTo>
                                    <a:lnTo>
                                      <a:pt x="455" y="329"/>
                                    </a:lnTo>
                                    <a:lnTo>
                                      <a:pt x="438" y="317"/>
                                    </a:lnTo>
                                    <a:lnTo>
                                      <a:pt x="420" y="305"/>
                                    </a:lnTo>
                                    <a:lnTo>
                                      <a:pt x="403" y="292"/>
                                    </a:lnTo>
                                    <a:lnTo>
                                      <a:pt x="392" y="277"/>
                                    </a:lnTo>
                                    <a:lnTo>
                                      <a:pt x="380" y="260"/>
                                    </a:lnTo>
                                    <a:lnTo>
                                      <a:pt x="367" y="241"/>
                                    </a:lnTo>
                                    <a:lnTo>
                                      <a:pt x="357" y="225"/>
                                    </a:lnTo>
                                    <a:lnTo>
                                      <a:pt x="346" y="209"/>
                                    </a:lnTo>
                                    <a:lnTo>
                                      <a:pt x="334" y="190"/>
                                    </a:lnTo>
                                    <a:lnTo>
                                      <a:pt x="324" y="170"/>
                                    </a:lnTo>
                                    <a:lnTo>
                                      <a:pt x="314" y="152"/>
                                    </a:lnTo>
                                    <a:lnTo>
                                      <a:pt x="304" y="134"/>
                                    </a:lnTo>
                                    <a:lnTo>
                                      <a:pt x="295" y="115"/>
                                    </a:lnTo>
                                    <a:lnTo>
                                      <a:pt x="285" y="98"/>
                                    </a:lnTo>
                                    <a:lnTo>
                                      <a:pt x="277" y="82"/>
                                    </a:lnTo>
                                    <a:lnTo>
                                      <a:pt x="271" y="63"/>
                                    </a:lnTo>
                                    <a:lnTo>
                                      <a:pt x="266" y="51"/>
                                    </a:lnTo>
                                    <a:lnTo>
                                      <a:pt x="262" y="43"/>
                                    </a:lnTo>
                                    <a:lnTo>
                                      <a:pt x="255" y="37"/>
                                    </a:lnTo>
                                    <a:lnTo>
                                      <a:pt x="247" y="35"/>
                                    </a:lnTo>
                                    <a:lnTo>
                                      <a:pt x="239" y="35"/>
                                    </a:lnTo>
                                    <a:lnTo>
                                      <a:pt x="229" y="39"/>
                                    </a:lnTo>
                                    <a:lnTo>
                                      <a:pt x="218" y="45"/>
                                    </a:lnTo>
                                    <a:lnTo>
                                      <a:pt x="206" y="49"/>
                                    </a:lnTo>
                                    <a:lnTo>
                                      <a:pt x="193" y="53"/>
                                    </a:lnTo>
                                  </a:path>
                                </a:pathLst>
                              </a:custGeom>
                              <a:solidFill>
                                <a:srgbClr val="FF4040"/>
                              </a:solidFill>
                              <a:ln w="12700" cap="rnd" cmpd="sng">
                                <a:noFill/>
                                <a:prstDash val="solid"/>
                                <a:round/>
                                <a:headEnd type="none" w="med" len="med"/>
                                <a:tailEnd type="none" w="med" len="med"/>
                              </a:ln>
                              <a:effectLst/>
                            </p:spPr>
                            <p:txBody>
                              <a:bodyPr/>
                              <a:lstStyle/>
                              <a:p>
                                <a:endParaRPr lang="en-US"/>
                              </a:p>
                            </p:txBody>
                          </p:sp>
                          <p:sp>
                            <p:nvSpPr>
                              <p:cNvPr id="2175" name="Freeform 127"/>
                              <p:cNvSpPr>
                                <a:spLocks/>
                              </p:cNvSpPr>
                              <p:nvPr/>
                            </p:nvSpPr>
                            <p:spPr bwMode="auto">
                              <a:xfrm>
                                <a:off x="5035" y="3447"/>
                                <a:ext cx="408" cy="397"/>
                              </a:xfrm>
                              <a:custGeom>
                                <a:avLst/>
                                <a:gdLst/>
                                <a:ahLst/>
                                <a:cxnLst>
                                  <a:cxn ang="0">
                                    <a:pos x="80" y="38"/>
                                  </a:cxn>
                                  <a:cxn ang="0">
                                    <a:pos x="122" y="12"/>
                                  </a:cxn>
                                  <a:cxn ang="0">
                                    <a:pos x="170" y="2"/>
                                  </a:cxn>
                                  <a:cxn ang="0">
                                    <a:pos x="232" y="4"/>
                                  </a:cxn>
                                  <a:cxn ang="0">
                                    <a:pos x="291" y="27"/>
                                  </a:cxn>
                                  <a:cxn ang="0">
                                    <a:pos x="323" y="75"/>
                                  </a:cxn>
                                  <a:cxn ang="0">
                                    <a:pos x="358" y="122"/>
                                  </a:cxn>
                                  <a:cxn ang="0">
                                    <a:pos x="396" y="164"/>
                                  </a:cxn>
                                  <a:cxn ang="0">
                                    <a:pos x="407" y="206"/>
                                  </a:cxn>
                                  <a:cxn ang="0">
                                    <a:pos x="399" y="234"/>
                                  </a:cxn>
                                  <a:cxn ang="0">
                                    <a:pos x="377" y="269"/>
                                  </a:cxn>
                                  <a:cxn ang="0">
                                    <a:pos x="344" y="308"/>
                                  </a:cxn>
                                  <a:cxn ang="0">
                                    <a:pos x="360" y="281"/>
                                  </a:cxn>
                                  <a:cxn ang="0">
                                    <a:pos x="374" y="257"/>
                                  </a:cxn>
                                  <a:cxn ang="0">
                                    <a:pos x="386" y="224"/>
                                  </a:cxn>
                                  <a:cxn ang="0">
                                    <a:pos x="392" y="197"/>
                                  </a:cxn>
                                  <a:cxn ang="0">
                                    <a:pos x="384" y="176"/>
                                  </a:cxn>
                                  <a:cxn ang="0">
                                    <a:pos x="373" y="159"/>
                                  </a:cxn>
                                  <a:cxn ang="0">
                                    <a:pos x="355" y="140"/>
                                  </a:cxn>
                                  <a:cxn ang="0">
                                    <a:pos x="335" y="115"/>
                                  </a:cxn>
                                  <a:cxn ang="0">
                                    <a:pos x="316" y="90"/>
                                  </a:cxn>
                                  <a:cxn ang="0">
                                    <a:pos x="301" y="62"/>
                                  </a:cxn>
                                  <a:cxn ang="0">
                                    <a:pos x="286" y="43"/>
                                  </a:cxn>
                                  <a:cxn ang="0">
                                    <a:pos x="266" y="27"/>
                                  </a:cxn>
                                  <a:cxn ang="0">
                                    <a:pos x="243" y="20"/>
                                  </a:cxn>
                                  <a:cxn ang="0">
                                    <a:pos x="206" y="19"/>
                                  </a:cxn>
                                  <a:cxn ang="0">
                                    <a:pos x="178" y="19"/>
                                  </a:cxn>
                                  <a:cxn ang="0">
                                    <a:pos x="149" y="24"/>
                                  </a:cxn>
                                  <a:cxn ang="0">
                                    <a:pos x="123" y="31"/>
                                  </a:cxn>
                                  <a:cxn ang="0">
                                    <a:pos x="99" y="47"/>
                                  </a:cxn>
                                  <a:cxn ang="0">
                                    <a:pos x="75" y="66"/>
                                  </a:cxn>
                                  <a:cxn ang="0">
                                    <a:pos x="52" y="91"/>
                                  </a:cxn>
                                  <a:cxn ang="0">
                                    <a:pos x="40" y="115"/>
                                  </a:cxn>
                                  <a:cxn ang="0">
                                    <a:pos x="29" y="141"/>
                                  </a:cxn>
                                  <a:cxn ang="0">
                                    <a:pos x="22" y="173"/>
                                  </a:cxn>
                                  <a:cxn ang="0">
                                    <a:pos x="18" y="205"/>
                                  </a:cxn>
                                  <a:cxn ang="0">
                                    <a:pos x="20" y="228"/>
                                  </a:cxn>
                                  <a:cxn ang="0">
                                    <a:pos x="25" y="258"/>
                                  </a:cxn>
                                  <a:cxn ang="0">
                                    <a:pos x="38" y="292"/>
                                  </a:cxn>
                                  <a:cxn ang="0">
                                    <a:pos x="50" y="314"/>
                                  </a:cxn>
                                  <a:cxn ang="0">
                                    <a:pos x="68" y="338"/>
                                  </a:cxn>
                                  <a:cxn ang="0">
                                    <a:pos x="86" y="358"/>
                                  </a:cxn>
                                  <a:cxn ang="0">
                                    <a:pos x="107" y="374"/>
                                  </a:cxn>
                                  <a:cxn ang="0">
                                    <a:pos x="127" y="383"/>
                                  </a:cxn>
                                  <a:cxn ang="0">
                                    <a:pos x="148" y="388"/>
                                  </a:cxn>
                                  <a:cxn ang="0">
                                    <a:pos x="178" y="386"/>
                                  </a:cxn>
                                  <a:cxn ang="0">
                                    <a:pos x="139" y="396"/>
                                  </a:cxn>
                                  <a:cxn ang="0">
                                    <a:pos x="107" y="388"/>
                                  </a:cxn>
                                  <a:cxn ang="0">
                                    <a:pos x="76" y="369"/>
                                  </a:cxn>
                                  <a:cxn ang="0">
                                    <a:pos x="45" y="331"/>
                                  </a:cxn>
                                  <a:cxn ang="0">
                                    <a:pos x="11" y="272"/>
                                  </a:cxn>
                                  <a:cxn ang="0">
                                    <a:pos x="0" y="224"/>
                                  </a:cxn>
                                  <a:cxn ang="0">
                                    <a:pos x="8" y="170"/>
                                  </a:cxn>
                                  <a:cxn ang="0">
                                    <a:pos x="27" y="97"/>
                                  </a:cxn>
                                  <a:cxn ang="0">
                                    <a:pos x="60" y="55"/>
                                  </a:cxn>
                                </a:cxnLst>
                                <a:rect l="0" t="0" r="r" b="b"/>
                                <a:pathLst>
                                  <a:path w="408" h="397">
                                    <a:moveTo>
                                      <a:pt x="60" y="55"/>
                                    </a:moveTo>
                                    <a:lnTo>
                                      <a:pt x="80" y="38"/>
                                    </a:lnTo>
                                    <a:lnTo>
                                      <a:pt x="99" y="24"/>
                                    </a:lnTo>
                                    <a:lnTo>
                                      <a:pt x="122" y="12"/>
                                    </a:lnTo>
                                    <a:lnTo>
                                      <a:pt x="147" y="4"/>
                                    </a:lnTo>
                                    <a:lnTo>
                                      <a:pt x="170" y="2"/>
                                    </a:lnTo>
                                    <a:lnTo>
                                      <a:pt x="195" y="0"/>
                                    </a:lnTo>
                                    <a:lnTo>
                                      <a:pt x="232" y="4"/>
                                    </a:lnTo>
                                    <a:lnTo>
                                      <a:pt x="268" y="12"/>
                                    </a:lnTo>
                                    <a:lnTo>
                                      <a:pt x="291" y="27"/>
                                    </a:lnTo>
                                    <a:lnTo>
                                      <a:pt x="308" y="49"/>
                                    </a:lnTo>
                                    <a:lnTo>
                                      <a:pt x="323" y="75"/>
                                    </a:lnTo>
                                    <a:lnTo>
                                      <a:pt x="338" y="100"/>
                                    </a:lnTo>
                                    <a:lnTo>
                                      <a:pt x="358" y="122"/>
                                    </a:lnTo>
                                    <a:lnTo>
                                      <a:pt x="375" y="139"/>
                                    </a:lnTo>
                                    <a:lnTo>
                                      <a:pt x="396" y="164"/>
                                    </a:lnTo>
                                    <a:lnTo>
                                      <a:pt x="405" y="188"/>
                                    </a:lnTo>
                                    <a:lnTo>
                                      <a:pt x="407" y="206"/>
                                    </a:lnTo>
                                    <a:lnTo>
                                      <a:pt x="405" y="217"/>
                                    </a:lnTo>
                                    <a:lnTo>
                                      <a:pt x="399" y="234"/>
                                    </a:lnTo>
                                    <a:lnTo>
                                      <a:pt x="390" y="250"/>
                                    </a:lnTo>
                                    <a:lnTo>
                                      <a:pt x="377" y="269"/>
                                    </a:lnTo>
                                    <a:lnTo>
                                      <a:pt x="360" y="291"/>
                                    </a:lnTo>
                                    <a:lnTo>
                                      <a:pt x="344" y="308"/>
                                    </a:lnTo>
                                    <a:lnTo>
                                      <a:pt x="353" y="292"/>
                                    </a:lnTo>
                                    <a:lnTo>
                                      <a:pt x="360" y="281"/>
                                    </a:lnTo>
                                    <a:lnTo>
                                      <a:pt x="368" y="269"/>
                                    </a:lnTo>
                                    <a:lnTo>
                                      <a:pt x="374" y="257"/>
                                    </a:lnTo>
                                    <a:lnTo>
                                      <a:pt x="382" y="241"/>
                                    </a:lnTo>
                                    <a:lnTo>
                                      <a:pt x="386" y="224"/>
                                    </a:lnTo>
                                    <a:lnTo>
                                      <a:pt x="390" y="207"/>
                                    </a:lnTo>
                                    <a:lnTo>
                                      <a:pt x="392" y="197"/>
                                    </a:lnTo>
                                    <a:lnTo>
                                      <a:pt x="389" y="188"/>
                                    </a:lnTo>
                                    <a:lnTo>
                                      <a:pt x="384" y="176"/>
                                    </a:lnTo>
                                    <a:lnTo>
                                      <a:pt x="381" y="167"/>
                                    </a:lnTo>
                                    <a:lnTo>
                                      <a:pt x="373" y="159"/>
                                    </a:lnTo>
                                    <a:lnTo>
                                      <a:pt x="363" y="151"/>
                                    </a:lnTo>
                                    <a:lnTo>
                                      <a:pt x="355" y="140"/>
                                    </a:lnTo>
                                    <a:lnTo>
                                      <a:pt x="345" y="128"/>
                                    </a:lnTo>
                                    <a:lnTo>
                                      <a:pt x="335" y="115"/>
                                    </a:lnTo>
                                    <a:lnTo>
                                      <a:pt x="326" y="101"/>
                                    </a:lnTo>
                                    <a:lnTo>
                                      <a:pt x="316" y="90"/>
                                    </a:lnTo>
                                    <a:lnTo>
                                      <a:pt x="308" y="76"/>
                                    </a:lnTo>
                                    <a:lnTo>
                                      <a:pt x="301" y="62"/>
                                    </a:lnTo>
                                    <a:lnTo>
                                      <a:pt x="295" y="52"/>
                                    </a:lnTo>
                                    <a:lnTo>
                                      <a:pt x="286" y="43"/>
                                    </a:lnTo>
                                    <a:lnTo>
                                      <a:pt x="276" y="35"/>
                                    </a:lnTo>
                                    <a:lnTo>
                                      <a:pt x="266" y="27"/>
                                    </a:lnTo>
                                    <a:lnTo>
                                      <a:pt x="255" y="23"/>
                                    </a:lnTo>
                                    <a:lnTo>
                                      <a:pt x="243" y="20"/>
                                    </a:lnTo>
                                    <a:lnTo>
                                      <a:pt x="225" y="19"/>
                                    </a:lnTo>
                                    <a:lnTo>
                                      <a:pt x="206" y="19"/>
                                    </a:lnTo>
                                    <a:lnTo>
                                      <a:pt x="190" y="20"/>
                                    </a:lnTo>
                                    <a:lnTo>
                                      <a:pt x="178" y="19"/>
                                    </a:lnTo>
                                    <a:lnTo>
                                      <a:pt x="164" y="20"/>
                                    </a:lnTo>
                                    <a:lnTo>
                                      <a:pt x="149" y="24"/>
                                    </a:lnTo>
                                    <a:lnTo>
                                      <a:pt x="135" y="26"/>
                                    </a:lnTo>
                                    <a:lnTo>
                                      <a:pt x="123" y="31"/>
                                    </a:lnTo>
                                    <a:lnTo>
                                      <a:pt x="111" y="38"/>
                                    </a:lnTo>
                                    <a:lnTo>
                                      <a:pt x="99" y="47"/>
                                    </a:lnTo>
                                    <a:lnTo>
                                      <a:pt x="87" y="56"/>
                                    </a:lnTo>
                                    <a:lnTo>
                                      <a:pt x="75" y="66"/>
                                    </a:lnTo>
                                    <a:lnTo>
                                      <a:pt x="63" y="78"/>
                                    </a:lnTo>
                                    <a:lnTo>
                                      <a:pt x="52" y="91"/>
                                    </a:lnTo>
                                    <a:lnTo>
                                      <a:pt x="45" y="101"/>
                                    </a:lnTo>
                                    <a:lnTo>
                                      <a:pt x="40" y="115"/>
                                    </a:lnTo>
                                    <a:lnTo>
                                      <a:pt x="35" y="127"/>
                                    </a:lnTo>
                                    <a:lnTo>
                                      <a:pt x="29" y="141"/>
                                    </a:lnTo>
                                    <a:lnTo>
                                      <a:pt x="24" y="156"/>
                                    </a:lnTo>
                                    <a:lnTo>
                                      <a:pt x="22" y="173"/>
                                    </a:lnTo>
                                    <a:lnTo>
                                      <a:pt x="20" y="190"/>
                                    </a:lnTo>
                                    <a:lnTo>
                                      <a:pt x="18" y="205"/>
                                    </a:lnTo>
                                    <a:lnTo>
                                      <a:pt x="18" y="215"/>
                                    </a:lnTo>
                                    <a:lnTo>
                                      <a:pt x="20" y="228"/>
                                    </a:lnTo>
                                    <a:lnTo>
                                      <a:pt x="23" y="243"/>
                                    </a:lnTo>
                                    <a:lnTo>
                                      <a:pt x="25" y="258"/>
                                    </a:lnTo>
                                    <a:lnTo>
                                      <a:pt x="32" y="275"/>
                                    </a:lnTo>
                                    <a:lnTo>
                                      <a:pt x="38" y="292"/>
                                    </a:lnTo>
                                    <a:lnTo>
                                      <a:pt x="42" y="301"/>
                                    </a:lnTo>
                                    <a:lnTo>
                                      <a:pt x="50" y="314"/>
                                    </a:lnTo>
                                    <a:lnTo>
                                      <a:pt x="60" y="327"/>
                                    </a:lnTo>
                                    <a:lnTo>
                                      <a:pt x="68" y="338"/>
                                    </a:lnTo>
                                    <a:lnTo>
                                      <a:pt x="76" y="348"/>
                                    </a:lnTo>
                                    <a:lnTo>
                                      <a:pt x="86" y="358"/>
                                    </a:lnTo>
                                    <a:lnTo>
                                      <a:pt x="97" y="368"/>
                                    </a:lnTo>
                                    <a:lnTo>
                                      <a:pt x="107" y="374"/>
                                    </a:lnTo>
                                    <a:lnTo>
                                      <a:pt x="116" y="378"/>
                                    </a:lnTo>
                                    <a:lnTo>
                                      <a:pt x="127" y="383"/>
                                    </a:lnTo>
                                    <a:lnTo>
                                      <a:pt x="137" y="386"/>
                                    </a:lnTo>
                                    <a:lnTo>
                                      <a:pt x="148" y="388"/>
                                    </a:lnTo>
                                    <a:lnTo>
                                      <a:pt x="160" y="388"/>
                                    </a:lnTo>
                                    <a:lnTo>
                                      <a:pt x="178" y="386"/>
                                    </a:lnTo>
                                    <a:lnTo>
                                      <a:pt x="156" y="393"/>
                                    </a:lnTo>
                                    <a:lnTo>
                                      <a:pt x="139" y="396"/>
                                    </a:lnTo>
                                    <a:lnTo>
                                      <a:pt x="123" y="394"/>
                                    </a:lnTo>
                                    <a:lnTo>
                                      <a:pt x="107" y="388"/>
                                    </a:lnTo>
                                    <a:lnTo>
                                      <a:pt x="89" y="379"/>
                                    </a:lnTo>
                                    <a:lnTo>
                                      <a:pt x="76" y="369"/>
                                    </a:lnTo>
                                    <a:lnTo>
                                      <a:pt x="63" y="354"/>
                                    </a:lnTo>
                                    <a:lnTo>
                                      <a:pt x="45" y="331"/>
                                    </a:lnTo>
                                    <a:lnTo>
                                      <a:pt x="25" y="301"/>
                                    </a:lnTo>
                                    <a:lnTo>
                                      <a:pt x="11" y="272"/>
                                    </a:lnTo>
                                    <a:lnTo>
                                      <a:pt x="2" y="244"/>
                                    </a:lnTo>
                                    <a:lnTo>
                                      <a:pt x="0" y="224"/>
                                    </a:lnTo>
                                    <a:lnTo>
                                      <a:pt x="2" y="207"/>
                                    </a:lnTo>
                                    <a:lnTo>
                                      <a:pt x="8" y="170"/>
                                    </a:lnTo>
                                    <a:lnTo>
                                      <a:pt x="14" y="129"/>
                                    </a:lnTo>
                                    <a:lnTo>
                                      <a:pt x="27" y="97"/>
                                    </a:lnTo>
                                    <a:lnTo>
                                      <a:pt x="43" y="74"/>
                                    </a:lnTo>
                                    <a:lnTo>
                                      <a:pt x="60" y="55"/>
                                    </a:lnTo>
                                  </a:path>
                                </a:pathLst>
                              </a:custGeom>
                              <a:solidFill>
                                <a:srgbClr val="FF4040"/>
                              </a:solidFill>
                              <a:ln w="12700" cap="rnd" cmpd="sng">
                                <a:noFill/>
                                <a:prstDash val="solid"/>
                                <a:round/>
                                <a:headEnd type="none" w="med" len="med"/>
                                <a:tailEnd type="none" w="med" len="med"/>
                              </a:ln>
                              <a:effectLst/>
                            </p:spPr>
                            <p:txBody>
                              <a:bodyPr/>
                              <a:lstStyle/>
                              <a:p>
                                <a:endParaRPr lang="en-US"/>
                              </a:p>
                            </p:txBody>
                          </p:sp>
                        </p:grpSp>
                      </p:grpSp>
                      <p:sp>
                        <p:nvSpPr>
                          <p:cNvPr id="2176" name="Freeform 128"/>
                          <p:cNvSpPr>
                            <a:spLocks/>
                          </p:cNvSpPr>
                          <p:nvPr/>
                        </p:nvSpPr>
                        <p:spPr bwMode="auto">
                          <a:xfrm>
                            <a:off x="5366" y="3817"/>
                            <a:ext cx="281" cy="255"/>
                          </a:xfrm>
                          <a:custGeom>
                            <a:avLst/>
                            <a:gdLst/>
                            <a:ahLst/>
                            <a:cxnLst>
                              <a:cxn ang="0">
                                <a:pos x="30" y="34"/>
                              </a:cxn>
                              <a:cxn ang="0">
                                <a:pos x="45" y="21"/>
                              </a:cxn>
                              <a:cxn ang="0">
                                <a:pos x="59" y="11"/>
                              </a:cxn>
                              <a:cxn ang="0">
                                <a:pos x="70" y="5"/>
                              </a:cxn>
                              <a:cxn ang="0">
                                <a:pos x="78" y="1"/>
                              </a:cxn>
                              <a:cxn ang="0">
                                <a:pos x="88" y="0"/>
                              </a:cxn>
                              <a:cxn ang="0">
                                <a:pos x="97" y="1"/>
                              </a:cxn>
                              <a:cxn ang="0">
                                <a:pos x="108" y="5"/>
                              </a:cxn>
                              <a:cxn ang="0">
                                <a:pos x="123" y="15"/>
                              </a:cxn>
                              <a:cxn ang="0">
                                <a:pos x="137" y="27"/>
                              </a:cxn>
                              <a:cxn ang="0">
                                <a:pos x="150" y="43"/>
                              </a:cxn>
                              <a:cxn ang="0">
                                <a:pos x="160" y="59"/>
                              </a:cxn>
                              <a:cxn ang="0">
                                <a:pos x="174" y="83"/>
                              </a:cxn>
                              <a:cxn ang="0">
                                <a:pos x="190" y="108"/>
                              </a:cxn>
                              <a:cxn ang="0">
                                <a:pos x="201" y="129"/>
                              </a:cxn>
                              <a:cxn ang="0">
                                <a:pos x="214" y="149"/>
                              </a:cxn>
                              <a:cxn ang="0">
                                <a:pos x="227" y="165"/>
                              </a:cxn>
                              <a:cxn ang="0">
                                <a:pos x="239" y="181"/>
                              </a:cxn>
                              <a:cxn ang="0">
                                <a:pos x="257" y="195"/>
                              </a:cxn>
                              <a:cxn ang="0">
                                <a:pos x="271" y="210"/>
                              </a:cxn>
                              <a:cxn ang="0">
                                <a:pos x="279" y="222"/>
                              </a:cxn>
                              <a:cxn ang="0">
                                <a:pos x="280" y="234"/>
                              </a:cxn>
                              <a:cxn ang="0">
                                <a:pos x="278" y="242"/>
                              </a:cxn>
                              <a:cxn ang="0">
                                <a:pos x="272" y="249"/>
                              </a:cxn>
                              <a:cxn ang="0">
                                <a:pos x="261" y="252"/>
                              </a:cxn>
                              <a:cxn ang="0">
                                <a:pos x="248" y="254"/>
                              </a:cxn>
                              <a:cxn ang="0">
                                <a:pos x="234" y="252"/>
                              </a:cxn>
                              <a:cxn ang="0">
                                <a:pos x="212" y="247"/>
                              </a:cxn>
                              <a:cxn ang="0">
                                <a:pos x="197" y="243"/>
                              </a:cxn>
                              <a:cxn ang="0">
                                <a:pos x="180" y="236"/>
                              </a:cxn>
                              <a:cxn ang="0">
                                <a:pos x="164" y="228"/>
                              </a:cxn>
                              <a:cxn ang="0">
                                <a:pos x="148" y="218"/>
                              </a:cxn>
                              <a:cxn ang="0">
                                <a:pos x="127" y="206"/>
                              </a:cxn>
                              <a:cxn ang="0">
                                <a:pos x="102" y="192"/>
                              </a:cxn>
                              <a:cxn ang="0">
                                <a:pos x="78" y="179"/>
                              </a:cxn>
                              <a:cxn ang="0">
                                <a:pos x="59" y="168"/>
                              </a:cxn>
                              <a:cxn ang="0">
                                <a:pos x="40" y="155"/>
                              </a:cxn>
                              <a:cxn ang="0">
                                <a:pos x="24" y="142"/>
                              </a:cxn>
                              <a:cxn ang="0">
                                <a:pos x="14" y="127"/>
                              </a:cxn>
                              <a:cxn ang="0">
                                <a:pos x="6" y="113"/>
                              </a:cxn>
                              <a:cxn ang="0">
                                <a:pos x="2" y="100"/>
                              </a:cxn>
                              <a:cxn ang="0">
                                <a:pos x="0" y="87"/>
                              </a:cxn>
                              <a:cxn ang="0">
                                <a:pos x="2" y="78"/>
                              </a:cxn>
                              <a:cxn ang="0">
                                <a:pos x="5" y="67"/>
                              </a:cxn>
                              <a:cxn ang="0">
                                <a:pos x="12" y="56"/>
                              </a:cxn>
                              <a:cxn ang="0">
                                <a:pos x="19" y="46"/>
                              </a:cxn>
                              <a:cxn ang="0">
                                <a:pos x="30" y="34"/>
                              </a:cxn>
                            </a:cxnLst>
                            <a:rect l="0" t="0" r="r" b="b"/>
                            <a:pathLst>
                              <a:path w="281" h="255">
                                <a:moveTo>
                                  <a:pt x="30" y="34"/>
                                </a:moveTo>
                                <a:lnTo>
                                  <a:pt x="45" y="21"/>
                                </a:lnTo>
                                <a:lnTo>
                                  <a:pt x="59" y="11"/>
                                </a:lnTo>
                                <a:lnTo>
                                  <a:pt x="70" y="5"/>
                                </a:lnTo>
                                <a:lnTo>
                                  <a:pt x="78" y="1"/>
                                </a:lnTo>
                                <a:lnTo>
                                  <a:pt x="88" y="0"/>
                                </a:lnTo>
                                <a:lnTo>
                                  <a:pt x="97" y="1"/>
                                </a:lnTo>
                                <a:lnTo>
                                  <a:pt x="108" y="5"/>
                                </a:lnTo>
                                <a:lnTo>
                                  <a:pt x="123" y="15"/>
                                </a:lnTo>
                                <a:lnTo>
                                  <a:pt x="137" y="27"/>
                                </a:lnTo>
                                <a:lnTo>
                                  <a:pt x="150" y="43"/>
                                </a:lnTo>
                                <a:lnTo>
                                  <a:pt x="160" y="59"/>
                                </a:lnTo>
                                <a:lnTo>
                                  <a:pt x="174" y="83"/>
                                </a:lnTo>
                                <a:lnTo>
                                  <a:pt x="190" y="108"/>
                                </a:lnTo>
                                <a:lnTo>
                                  <a:pt x="201" y="129"/>
                                </a:lnTo>
                                <a:lnTo>
                                  <a:pt x="214" y="149"/>
                                </a:lnTo>
                                <a:lnTo>
                                  <a:pt x="227" y="165"/>
                                </a:lnTo>
                                <a:lnTo>
                                  <a:pt x="239" y="181"/>
                                </a:lnTo>
                                <a:lnTo>
                                  <a:pt x="257" y="195"/>
                                </a:lnTo>
                                <a:lnTo>
                                  <a:pt x="271" y="210"/>
                                </a:lnTo>
                                <a:lnTo>
                                  <a:pt x="279" y="222"/>
                                </a:lnTo>
                                <a:lnTo>
                                  <a:pt x="280" y="234"/>
                                </a:lnTo>
                                <a:lnTo>
                                  <a:pt x="278" y="242"/>
                                </a:lnTo>
                                <a:lnTo>
                                  <a:pt x="272" y="249"/>
                                </a:lnTo>
                                <a:lnTo>
                                  <a:pt x="261" y="252"/>
                                </a:lnTo>
                                <a:lnTo>
                                  <a:pt x="248" y="254"/>
                                </a:lnTo>
                                <a:lnTo>
                                  <a:pt x="234" y="252"/>
                                </a:lnTo>
                                <a:lnTo>
                                  <a:pt x="212" y="247"/>
                                </a:lnTo>
                                <a:lnTo>
                                  <a:pt x="197" y="243"/>
                                </a:lnTo>
                                <a:lnTo>
                                  <a:pt x="180" y="236"/>
                                </a:lnTo>
                                <a:lnTo>
                                  <a:pt x="164" y="228"/>
                                </a:lnTo>
                                <a:lnTo>
                                  <a:pt x="148" y="218"/>
                                </a:lnTo>
                                <a:lnTo>
                                  <a:pt x="127" y="206"/>
                                </a:lnTo>
                                <a:lnTo>
                                  <a:pt x="102" y="192"/>
                                </a:lnTo>
                                <a:lnTo>
                                  <a:pt x="78" y="179"/>
                                </a:lnTo>
                                <a:lnTo>
                                  <a:pt x="59" y="168"/>
                                </a:lnTo>
                                <a:lnTo>
                                  <a:pt x="40" y="155"/>
                                </a:lnTo>
                                <a:lnTo>
                                  <a:pt x="24" y="142"/>
                                </a:lnTo>
                                <a:lnTo>
                                  <a:pt x="14" y="127"/>
                                </a:lnTo>
                                <a:lnTo>
                                  <a:pt x="6" y="113"/>
                                </a:lnTo>
                                <a:lnTo>
                                  <a:pt x="2" y="100"/>
                                </a:lnTo>
                                <a:lnTo>
                                  <a:pt x="0" y="87"/>
                                </a:lnTo>
                                <a:lnTo>
                                  <a:pt x="2" y="78"/>
                                </a:lnTo>
                                <a:lnTo>
                                  <a:pt x="5" y="67"/>
                                </a:lnTo>
                                <a:lnTo>
                                  <a:pt x="12" y="56"/>
                                </a:lnTo>
                                <a:lnTo>
                                  <a:pt x="19" y="46"/>
                                </a:lnTo>
                                <a:lnTo>
                                  <a:pt x="30" y="34"/>
                                </a:lnTo>
                              </a:path>
                            </a:pathLst>
                          </a:custGeom>
                          <a:solidFill>
                            <a:srgbClr val="FF0000"/>
                          </a:solidFill>
                          <a:ln w="12700" cap="rnd" cmpd="sng">
                            <a:noFill/>
                            <a:prstDash val="solid"/>
                            <a:round/>
                            <a:headEnd type="none" w="med" len="med"/>
                            <a:tailEnd type="none" w="med" len="med"/>
                          </a:ln>
                          <a:effectLst/>
                        </p:spPr>
                        <p:txBody>
                          <a:bodyPr/>
                          <a:lstStyle/>
                          <a:p>
                            <a:endParaRPr lang="en-US"/>
                          </a:p>
                        </p:txBody>
                      </p:sp>
                    </p:grpSp>
                    <p:grpSp>
                      <p:nvGrpSpPr>
                        <p:cNvPr id="2177" name="Group 129"/>
                        <p:cNvGrpSpPr>
                          <a:grpSpLocks/>
                        </p:cNvGrpSpPr>
                        <p:nvPr/>
                      </p:nvGrpSpPr>
                      <p:grpSpPr bwMode="auto">
                        <a:xfrm>
                          <a:off x="5070" y="3487"/>
                          <a:ext cx="338" cy="329"/>
                          <a:chOff x="5070" y="3487"/>
                          <a:chExt cx="338" cy="329"/>
                        </a:xfrm>
                      </p:grpSpPr>
                      <p:sp>
                        <p:nvSpPr>
                          <p:cNvPr id="2178" name="Freeform 130"/>
                          <p:cNvSpPr>
                            <a:spLocks/>
                          </p:cNvSpPr>
                          <p:nvPr/>
                        </p:nvSpPr>
                        <p:spPr bwMode="auto">
                          <a:xfrm>
                            <a:off x="5070" y="3487"/>
                            <a:ext cx="338" cy="329"/>
                          </a:xfrm>
                          <a:custGeom>
                            <a:avLst/>
                            <a:gdLst/>
                            <a:ahLst/>
                            <a:cxnLst>
                              <a:cxn ang="0">
                                <a:pos x="50" y="45"/>
                              </a:cxn>
                              <a:cxn ang="0">
                                <a:pos x="66" y="31"/>
                              </a:cxn>
                              <a:cxn ang="0">
                                <a:pos x="83" y="20"/>
                              </a:cxn>
                              <a:cxn ang="0">
                                <a:pos x="101" y="10"/>
                              </a:cxn>
                              <a:cxn ang="0">
                                <a:pos x="122" y="3"/>
                              </a:cxn>
                              <a:cxn ang="0">
                                <a:pos x="141" y="1"/>
                              </a:cxn>
                              <a:cxn ang="0">
                                <a:pos x="162" y="0"/>
                              </a:cxn>
                              <a:cxn ang="0">
                                <a:pos x="192" y="3"/>
                              </a:cxn>
                              <a:cxn ang="0">
                                <a:pos x="222" y="9"/>
                              </a:cxn>
                              <a:cxn ang="0">
                                <a:pos x="241" y="21"/>
                              </a:cxn>
                              <a:cxn ang="0">
                                <a:pos x="255" y="39"/>
                              </a:cxn>
                              <a:cxn ang="0">
                                <a:pos x="267" y="62"/>
                              </a:cxn>
                              <a:cxn ang="0">
                                <a:pos x="280" y="82"/>
                              </a:cxn>
                              <a:cxn ang="0">
                                <a:pos x="296" y="100"/>
                              </a:cxn>
                              <a:cxn ang="0">
                                <a:pos x="311" y="114"/>
                              </a:cxn>
                              <a:cxn ang="0">
                                <a:pos x="329" y="136"/>
                              </a:cxn>
                              <a:cxn ang="0">
                                <a:pos x="336" y="156"/>
                              </a:cxn>
                              <a:cxn ang="0">
                                <a:pos x="337" y="171"/>
                              </a:cxn>
                              <a:cxn ang="0">
                                <a:pos x="336" y="179"/>
                              </a:cxn>
                              <a:cxn ang="0">
                                <a:pos x="331" y="194"/>
                              </a:cxn>
                              <a:cxn ang="0">
                                <a:pos x="324" y="207"/>
                              </a:cxn>
                              <a:cxn ang="0">
                                <a:pos x="313" y="223"/>
                              </a:cxn>
                              <a:cxn ang="0">
                                <a:pos x="298" y="241"/>
                              </a:cxn>
                              <a:cxn ang="0">
                                <a:pos x="286" y="256"/>
                              </a:cxn>
                              <a:cxn ang="0">
                                <a:pos x="275" y="271"/>
                              </a:cxn>
                              <a:cxn ang="0">
                                <a:pos x="271" y="281"/>
                              </a:cxn>
                              <a:cxn ang="0">
                                <a:pos x="271" y="287"/>
                              </a:cxn>
                              <a:cxn ang="0">
                                <a:pos x="274" y="292"/>
                              </a:cxn>
                              <a:cxn ang="0">
                                <a:pos x="278" y="295"/>
                              </a:cxn>
                              <a:cxn ang="0">
                                <a:pos x="255" y="322"/>
                              </a:cxn>
                              <a:cxn ang="0">
                                <a:pos x="252" y="317"/>
                              </a:cxn>
                              <a:cxn ang="0">
                                <a:pos x="238" y="309"/>
                              </a:cxn>
                              <a:cxn ang="0">
                                <a:pos x="223" y="306"/>
                              </a:cxn>
                              <a:cxn ang="0">
                                <a:pos x="207" y="305"/>
                              </a:cxn>
                              <a:cxn ang="0">
                                <a:pos x="191" y="308"/>
                              </a:cxn>
                              <a:cxn ang="0">
                                <a:pos x="172" y="313"/>
                              </a:cxn>
                              <a:cxn ang="0">
                                <a:pos x="147" y="321"/>
                              </a:cxn>
                              <a:cxn ang="0">
                                <a:pos x="130" y="326"/>
                              </a:cxn>
                              <a:cxn ang="0">
                                <a:pos x="115" y="328"/>
                              </a:cxn>
                              <a:cxn ang="0">
                                <a:pos x="103" y="327"/>
                              </a:cxn>
                              <a:cxn ang="0">
                                <a:pos x="89" y="322"/>
                              </a:cxn>
                              <a:cxn ang="0">
                                <a:pos x="74" y="315"/>
                              </a:cxn>
                              <a:cxn ang="0">
                                <a:pos x="64" y="306"/>
                              </a:cxn>
                              <a:cxn ang="0">
                                <a:pos x="53" y="293"/>
                              </a:cxn>
                              <a:cxn ang="0">
                                <a:pos x="38" y="274"/>
                              </a:cxn>
                              <a:cxn ang="0">
                                <a:pos x="21" y="249"/>
                              </a:cxn>
                              <a:cxn ang="0">
                                <a:pos x="10" y="226"/>
                              </a:cxn>
                              <a:cxn ang="0">
                                <a:pos x="2" y="202"/>
                              </a:cxn>
                              <a:cxn ang="0">
                                <a:pos x="0" y="186"/>
                              </a:cxn>
                              <a:cxn ang="0">
                                <a:pos x="2" y="172"/>
                              </a:cxn>
                              <a:cxn ang="0">
                                <a:pos x="7" y="141"/>
                              </a:cxn>
                              <a:cxn ang="0">
                                <a:pos x="12" y="106"/>
                              </a:cxn>
                              <a:cxn ang="0">
                                <a:pos x="22" y="80"/>
                              </a:cxn>
                              <a:cxn ang="0">
                                <a:pos x="36" y="61"/>
                              </a:cxn>
                              <a:cxn ang="0">
                                <a:pos x="50" y="45"/>
                              </a:cxn>
                            </a:cxnLst>
                            <a:rect l="0" t="0" r="r" b="b"/>
                            <a:pathLst>
                              <a:path w="338" h="329">
                                <a:moveTo>
                                  <a:pt x="50" y="45"/>
                                </a:moveTo>
                                <a:lnTo>
                                  <a:pt x="66" y="31"/>
                                </a:lnTo>
                                <a:lnTo>
                                  <a:pt x="83" y="20"/>
                                </a:lnTo>
                                <a:lnTo>
                                  <a:pt x="101" y="10"/>
                                </a:lnTo>
                                <a:lnTo>
                                  <a:pt x="122" y="3"/>
                                </a:lnTo>
                                <a:lnTo>
                                  <a:pt x="141" y="1"/>
                                </a:lnTo>
                                <a:lnTo>
                                  <a:pt x="162" y="0"/>
                                </a:lnTo>
                                <a:lnTo>
                                  <a:pt x="192" y="3"/>
                                </a:lnTo>
                                <a:lnTo>
                                  <a:pt x="222" y="9"/>
                                </a:lnTo>
                                <a:lnTo>
                                  <a:pt x="241" y="21"/>
                                </a:lnTo>
                                <a:lnTo>
                                  <a:pt x="255" y="39"/>
                                </a:lnTo>
                                <a:lnTo>
                                  <a:pt x="267" y="62"/>
                                </a:lnTo>
                                <a:lnTo>
                                  <a:pt x="280" y="82"/>
                                </a:lnTo>
                                <a:lnTo>
                                  <a:pt x="296" y="100"/>
                                </a:lnTo>
                                <a:lnTo>
                                  <a:pt x="311" y="114"/>
                                </a:lnTo>
                                <a:lnTo>
                                  <a:pt x="329" y="136"/>
                                </a:lnTo>
                                <a:lnTo>
                                  <a:pt x="336" y="156"/>
                                </a:lnTo>
                                <a:lnTo>
                                  <a:pt x="337" y="171"/>
                                </a:lnTo>
                                <a:lnTo>
                                  <a:pt x="336" y="179"/>
                                </a:lnTo>
                                <a:lnTo>
                                  <a:pt x="331" y="194"/>
                                </a:lnTo>
                                <a:lnTo>
                                  <a:pt x="324" y="207"/>
                                </a:lnTo>
                                <a:lnTo>
                                  <a:pt x="313" y="223"/>
                                </a:lnTo>
                                <a:lnTo>
                                  <a:pt x="298" y="241"/>
                                </a:lnTo>
                                <a:lnTo>
                                  <a:pt x="286" y="256"/>
                                </a:lnTo>
                                <a:lnTo>
                                  <a:pt x="275" y="271"/>
                                </a:lnTo>
                                <a:lnTo>
                                  <a:pt x="271" y="281"/>
                                </a:lnTo>
                                <a:lnTo>
                                  <a:pt x="271" y="287"/>
                                </a:lnTo>
                                <a:lnTo>
                                  <a:pt x="274" y="292"/>
                                </a:lnTo>
                                <a:lnTo>
                                  <a:pt x="278" y="295"/>
                                </a:lnTo>
                                <a:lnTo>
                                  <a:pt x="255" y="322"/>
                                </a:lnTo>
                                <a:lnTo>
                                  <a:pt x="252" y="317"/>
                                </a:lnTo>
                                <a:lnTo>
                                  <a:pt x="238" y="309"/>
                                </a:lnTo>
                                <a:lnTo>
                                  <a:pt x="223" y="306"/>
                                </a:lnTo>
                                <a:lnTo>
                                  <a:pt x="207" y="305"/>
                                </a:lnTo>
                                <a:lnTo>
                                  <a:pt x="191" y="308"/>
                                </a:lnTo>
                                <a:lnTo>
                                  <a:pt x="172" y="313"/>
                                </a:lnTo>
                                <a:lnTo>
                                  <a:pt x="147" y="321"/>
                                </a:lnTo>
                                <a:lnTo>
                                  <a:pt x="130" y="326"/>
                                </a:lnTo>
                                <a:lnTo>
                                  <a:pt x="115" y="328"/>
                                </a:lnTo>
                                <a:lnTo>
                                  <a:pt x="103" y="327"/>
                                </a:lnTo>
                                <a:lnTo>
                                  <a:pt x="89" y="322"/>
                                </a:lnTo>
                                <a:lnTo>
                                  <a:pt x="74" y="315"/>
                                </a:lnTo>
                                <a:lnTo>
                                  <a:pt x="64" y="306"/>
                                </a:lnTo>
                                <a:lnTo>
                                  <a:pt x="53" y="293"/>
                                </a:lnTo>
                                <a:lnTo>
                                  <a:pt x="38" y="274"/>
                                </a:lnTo>
                                <a:lnTo>
                                  <a:pt x="21" y="249"/>
                                </a:lnTo>
                                <a:lnTo>
                                  <a:pt x="10" y="226"/>
                                </a:lnTo>
                                <a:lnTo>
                                  <a:pt x="2" y="202"/>
                                </a:lnTo>
                                <a:lnTo>
                                  <a:pt x="0" y="186"/>
                                </a:lnTo>
                                <a:lnTo>
                                  <a:pt x="2" y="172"/>
                                </a:lnTo>
                                <a:lnTo>
                                  <a:pt x="7" y="141"/>
                                </a:lnTo>
                                <a:lnTo>
                                  <a:pt x="12" y="106"/>
                                </a:lnTo>
                                <a:lnTo>
                                  <a:pt x="22" y="80"/>
                                </a:lnTo>
                                <a:lnTo>
                                  <a:pt x="36" y="61"/>
                                </a:lnTo>
                                <a:lnTo>
                                  <a:pt x="50" y="45"/>
                                </a:lnTo>
                              </a:path>
                            </a:pathLst>
                          </a:custGeom>
                          <a:solidFill>
                            <a:srgbClr val="FF4040"/>
                          </a:solidFill>
                          <a:ln w="12700" cap="rnd" cmpd="sng">
                            <a:noFill/>
                            <a:prstDash val="solid"/>
                            <a:round/>
                            <a:headEnd type="none" w="med" len="med"/>
                            <a:tailEnd type="none" w="med" len="med"/>
                          </a:ln>
                          <a:effectLst/>
                        </p:spPr>
                        <p:txBody>
                          <a:bodyPr/>
                          <a:lstStyle/>
                          <a:p>
                            <a:endParaRPr lang="en-US"/>
                          </a:p>
                        </p:txBody>
                      </p:sp>
                      <p:sp>
                        <p:nvSpPr>
                          <p:cNvPr id="2179" name="Freeform 131"/>
                          <p:cNvSpPr>
                            <a:spLocks/>
                          </p:cNvSpPr>
                          <p:nvPr/>
                        </p:nvSpPr>
                        <p:spPr bwMode="auto">
                          <a:xfrm>
                            <a:off x="5090" y="3510"/>
                            <a:ext cx="294" cy="287"/>
                          </a:xfrm>
                          <a:custGeom>
                            <a:avLst/>
                            <a:gdLst/>
                            <a:ahLst/>
                            <a:cxnLst>
                              <a:cxn ang="0">
                                <a:pos x="43" y="39"/>
                              </a:cxn>
                              <a:cxn ang="0">
                                <a:pos x="57" y="27"/>
                              </a:cxn>
                              <a:cxn ang="0">
                                <a:pos x="71" y="17"/>
                              </a:cxn>
                              <a:cxn ang="0">
                                <a:pos x="88" y="9"/>
                              </a:cxn>
                              <a:cxn ang="0">
                                <a:pos x="105" y="3"/>
                              </a:cxn>
                              <a:cxn ang="0">
                                <a:pos x="121" y="0"/>
                              </a:cxn>
                              <a:cxn ang="0">
                                <a:pos x="140" y="0"/>
                              </a:cxn>
                              <a:cxn ang="0">
                                <a:pos x="166" y="2"/>
                              </a:cxn>
                              <a:cxn ang="0">
                                <a:pos x="192" y="8"/>
                              </a:cxn>
                              <a:cxn ang="0">
                                <a:pos x="209" y="18"/>
                              </a:cxn>
                              <a:cxn ang="0">
                                <a:pos x="221" y="35"/>
                              </a:cxn>
                              <a:cxn ang="0">
                                <a:pos x="232" y="54"/>
                              </a:cxn>
                              <a:cxn ang="0">
                                <a:pos x="243" y="72"/>
                              </a:cxn>
                              <a:cxn ang="0">
                                <a:pos x="257" y="88"/>
                              </a:cxn>
                              <a:cxn ang="0">
                                <a:pos x="270" y="100"/>
                              </a:cxn>
                              <a:cxn ang="0">
                                <a:pos x="285" y="119"/>
                              </a:cxn>
                              <a:cxn ang="0">
                                <a:pos x="292" y="136"/>
                              </a:cxn>
                              <a:cxn ang="0">
                                <a:pos x="293" y="149"/>
                              </a:cxn>
                              <a:cxn ang="0">
                                <a:pos x="292" y="157"/>
                              </a:cxn>
                              <a:cxn ang="0">
                                <a:pos x="288" y="169"/>
                              </a:cxn>
                              <a:cxn ang="0">
                                <a:pos x="280" y="181"/>
                              </a:cxn>
                              <a:cxn ang="0">
                                <a:pos x="272" y="195"/>
                              </a:cxn>
                              <a:cxn ang="0">
                                <a:pos x="258" y="211"/>
                              </a:cxn>
                              <a:cxn ang="0">
                                <a:pos x="248" y="223"/>
                              </a:cxn>
                              <a:cxn ang="0">
                                <a:pos x="239" y="237"/>
                              </a:cxn>
                              <a:cxn ang="0">
                                <a:pos x="236" y="245"/>
                              </a:cxn>
                              <a:cxn ang="0">
                                <a:pos x="235" y="250"/>
                              </a:cxn>
                              <a:cxn ang="0">
                                <a:pos x="238" y="254"/>
                              </a:cxn>
                              <a:cxn ang="0">
                                <a:pos x="241" y="257"/>
                              </a:cxn>
                              <a:cxn ang="0">
                                <a:pos x="221" y="281"/>
                              </a:cxn>
                              <a:cxn ang="0">
                                <a:pos x="218" y="276"/>
                              </a:cxn>
                              <a:cxn ang="0">
                                <a:pos x="206" y="270"/>
                              </a:cxn>
                              <a:cxn ang="0">
                                <a:pos x="193" y="268"/>
                              </a:cxn>
                              <a:cxn ang="0">
                                <a:pos x="179" y="266"/>
                              </a:cxn>
                              <a:cxn ang="0">
                                <a:pos x="165" y="268"/>
                              </a:cxn>
                              <a:cxn ang="0">
                                <a:pos x="149" y="273"/>
                              </a:cxn>
                              <a:cxn ang="0">
                                <a:pos x="128" y="280"/>
                              </a:cxn>
                              <a:cxn ang="0">
                                <a:pos x="113" y="284"/>
                              </a:cxn>
                              <a:cxn ang="0">
                                <a:pos x="100" y="286"/>
                              </a:cxn>
                              <a:cxn ang="0">
                                <a:pos x="89" y="285"/>
                              </a:cxn>
                              <a:cxn ang="0">
                                <a:pos x="77" y="281"/>
                              </a:cxn>
                              <a:cxn ang="0">
                                <a:pos x="64" y="274"/>
                              </a:cxn>
                              <a:cxn ang="0">
                                <a:pos x="55" y="267"/>
                              </a:cxn>
                              <a:cxn ang="0">
                                <a:pos x="45" y="256"/>
                              </a:cxn>
                              <a:cxn ang="0">
                                <a:pos x="32" y="239"/>
                              </a:cxn>
                              <a:cxn ang="0">
                                <a:pos x="18" y="218"/>
                              </a:cxn>
                              <a:cxn ang="0">
                                <a:pos x="8" y="197"/>
                              </a:cxn>
                              <a:cxn ang="0">
                                <a:pos x="1" y="177"/>
                              </a:cxn>
                              <a:cxn ang="0">
                                <a:pos x="0" y="162"/>
                              </a:cxn>
                              <a:cxn ang="0">
                                <a:pos x="2" y="150"/>
                              </a:cxn>
                              <a:cxn ang="0">
                                <a:pos x="5" y="123"/>
                              </a:cxn>
                              <a:cxn ang="0">
                                <a:pos x="10" y="93"/>
                              </a:cxn>
                              <a:cxn ang="0">
                                <a:pos x="19" y="70"/>
                              </a:cxn>
                              <a:cxn ang="0">
                                <a:pos x="31" y="54"/>
                              </a:cxn>
                              <a:cxn ang="0">
                                <a:pos x="43" y="39"/>
                              </a:cxn>
                            </a:cxnLst>
                            <a:rect l="0" t="0" r="r" b="b"/>
                            <a:pathLst>
                              <a:path w="294" h="287">
                                <a:moveTo>
                                  <a:pt x="43" y="39"/>
                                </a:moveTo>
                                <a:lnTo>
                                  <a:pt x="57" y="27"/>
                                </a:lnTo>
                                <a:lnTo>
                                  <a:pt x="71" y="17"/>
                                </a:lnTo>
                                <a:lnTo>
                                  <a:pt x="88" y="9"/>
                                </a:lnTo>
                                <a:lnTo>
                                  <a:pt x="105" y="3"/>
                                </a:lnTo>
                                <a:lnTo>
                                  <a:pt x="121" y="0"/>
                                </a:lnTo>
                                <a:lnTo>
                                  <a:pt x="140" y="0"/>
                                </a:lnTo>
                                <a:lnTo>
                                  <a:pt x="166" y="2"/>
                                </a:lnTo>
                                <a:lnTo>
                                  <a:pt x="192" y="8"/>
                                </a:lnTo>
                                <a:lnTo>
                                  <a:pt x="209" y="18"/>
                                </a:lnTo>
                                <a:lnTo>
                                  <a:pt x="221" y="35"/>
                                </a:lnTo>
                                <a:lnTo>
                                  <a:pt x="232" y="54"/>
                                </a:lnTo>
                                <a:lnTo>
                                  <a:pt x="243" y="72"/>
                                </a:lnTo>
                                <a:lnTo>
                                  <a:pt x="257" y="88"/>
                                </a:lnTo>
                                <a:lnTo>
                                  <a:pt x="270" y="100"/>
                                </a:lnTo>
                                <a:lnTo>
                                  <a:pt x="285" y="119"/>
                                </a:lnTo>
                                <a:lnTo>
                                  <a:pt x="292" y="136"/>
                                </a:lnTo>
                                <a:lnTo>
                                  <a:pt x="293" y="149"/>
                                </a:lnTo>
                                <a:lnTo>
                                  <a:pt x="292" y="157"/>
                                </a:lnTo>
                                <a:lnTo>
                                  <a:pt x="288" y="169"/>
                                </a:lnTo>
                                <a:lnTo>
                                  <a:pt x="280" y="181"/>
                                </a:lnTo>
                                <a:lnTo>
                                  <a:pt x="272" y="195"/>
                                </a:lnTo>
                                <a:lnTo>
                                  <a:pt x="258" y="211"/>
                                </a:lnTo>
                                <a:lnTo>
                                  <a:pt x="248" y="223"/>
                                </a:lnTo>
                                <a:lnTo>
                                  <a:pt x="239" y="237"/>
                                </a:lnTo>
                                <a:lnTo>
                                  <a:pt x="236" y="245"/>
                                </a:lnTo>
                                <a:lnTo>
                                  <a:pt x="235" y="250"/>
                                </a:lnTo>
                                <a:lnTo>
                                  <a:pt x="238" y="254"/>
                                </a:lnTo>
                                <a:lnTo>
                                  <a:pt x="241" y="257"/>
                                </a:lnTo>
                                <a:lnTo>
                                  <a:pt x="221" y="281"/>
                                </a:lnTo>
                                <a:lnTo>
                                  <a:pt x="218" y="276"/>
                                </a:lnTo>
                                <a:lnTo>
                                  <a:pt x="206" y="270"/>
                                </a:lnTo>
                                <a:lnTo>
                                  <a:pt x="193" y="268"/>
                                </a:lnTo>
                                <a:lnTo>
                                  <a:pt x="179" y="266"/>
                                </a:lnTo>
                                <a:lnTo>
                                  <a:pt x="165" y="268"/>
                                </a:lnTo>
                                <a:lnTo>
                                  <a:pt x="149" y="273"/>
                                </a:lnTo>
                                <a:lnTo>
                                  <a:pt x="128" y="280"/>
                                </a:lnTo>
                                <a:lnTo>
                                  <a:pt x="113" y="284"/>
                                </a:lnTo>
                                <a:lnTo>
                                  <a:pt x="100" y="286"/>
                                </a:lnTo>
                                <a:lnTo>
                                  <a:pt x="89" y="285"/>
                                </a:lnTo>
                                <a:lnTo>
                                  <a:pt x="77" y="281"/>
                                </a:lnTo>
                                <a:lnTo>
                                  <a:pt x="64" y="274"/>
                                </a:lnTo>
                                <a:lnTo>
                                  <a:pt x="55" y="267"/>
                                </a:lnTo>
                                <a:lnTo>
                                  <a:pt x="45" y="256"/>
                                </a:lnTo>
                                <a:lnTo>
                                  <a:pt x="32" y="239"/>
                                </a:lnTo>
                                <a:lnTo>
                                  <a:pt x="18" y="218"/>
                                </a:lnTo>
                                <a:lnTo>
                                  <a:pt x="8" y="197"/>
                                </a:lnTo>
                                <a:lnTo>
                                  <a:pt x="1" y="177"/>
                                </a:lnTo>
                                <a:lnTo>
                                  <a:pt x="0" y="162"/>
                                </a:lnTo>
                                <a:lnTo>
                                  <a:pt x="2" y="150"/>
                                </a:lnTo>
                                <a:lnTo>
                                  <a:pt x="5" y="123"/>
                                </a:lnTo>
                                <a:lnTo>
                                  <a:pt x="10" y="93"/>
                                </a:lnTo>
                                <a:lnTo>
                                  <a:pt x="19" y="70"/>
                                </a:lnTo>
                                <a:lnTo>
                                  <a:pt x="31" y="54"/>
                                </a:lnTo>
                                <a:lnTo>
                                  <a:pt x="43" y="39"/>
                                </a:lnTo>
                              </a:path>
                            </a:pathLst>
                          </a:custGeom>
                          <a:solidFill>
                            <a:srgbClr val="FF0000"/>
                          </a:solidFill>
                          <a:ln w="12700" cap="rnd" cmpd="sng">
                            <a:noFill/>
                            <a:prstDash val="solid"/>
                            <a:round/>
                            <a:headEnd type="none" w="med" len="med"/>
                            <a:tailEnd type="none" w="med" len="med"/>
                          </a:ln>
                          <a:effectLst/>
                        </p:spPr>
                        <p:txBody>
                          <a:bodyPr/>
                          <a:lstStyle/>
                          <a:p>
                            <a:endParaRPr lang="en-US"/>
                          </a:p>
                        </p:txBody>
                      </p:sp>
                      <p:sp>
                        <p:nvSpPr>
                          <p:cNvPr id="2180" name="Freeform 132"/>
                          <p:cNvSpPr>
                            <a:spLocks/>
                          </p:cNvSpPr>
                          <p:nvPr/>
                        </p:nvSpPr>
                        <p:spPr bwMode="auto">
                          <a:xfrm>
                            <a:off x="5114" y="3538"/>
                            <a:ext cx="244" cy="239"/>
                          </a:xfrm>
                          <a:custGeom>
                            <a:avLst/>
                            <a:gdLst/>
                            <a:ahLst/>
                            <a:cxnLst>
                              <a:cxn ang="0">
                                <a:pos x="36" y="32"/>
                              </a:cxn>
                              <a:cxn ang="0">
                                <a:pos x="47" y="22"/>
                              </a:cxn>
                              <a:cxn ang="0">
                                <a:pos x="59" y="14"/>
                              </a:cxn>
                              <a:cxn ang="0">
                                <a:pos x="72" y="6"/>
                              </a:cxn>
                              <a:cxn ang="0">
                                <a:pos x="87" y="2"/>
                              </a:cxn>
                              <a:cxn ang="0">
                                <a:pos x="101" y="0"/>
                              </a:cxn>
                              <a:cxn ang="0">
                                <a:pos x="116" y="0"/>
                              </a:cxn>
                              <a:cxn ang="0">
                                <a:pos x="137" y="1"/>
                              </a:cxn>
                              <a:cxn ang="0">
                                <a:pos x="160" y="6"/>
                              </a:cxn>
                              <a:cxn ang="0">
                                <a:pos x="174" y="15"/>
                              </a:cxn>
                              <a:cxn ang="0">
                                <a:pos x="183" y="29"/>
                              </a:cxn>
                              <a:cxn ang="0">
                                <a:pos x="192" y="45"/>
                              </a:cxn>
                              <a:cxn ang="0">
                                <a:pos x="202" y="60"/>
                              </a:cxn>
                              <a:cxn ang="0">
                                <a:pos x="213" y="73"/>
                              </a:cxn>
                              <a:cxn ang="0">
                                <a:pos x="224" y="83"/>
                              </a:cxn>
                              <a:cxn ang="0">
                                <a:pos x="237" y="99"/>
                              </a:cxn>
                              <a:cxn ang="0">
                                <a:pos x="243" y="113"/>
                              </a:cxn>
                              <a:cxn ang="0">
                                <a:pos x="243" y="124"/>
                              </a:cxn>
                              <a:cxn ang="0">
                                <a:pos x="243" y="131"/>
                              </a:cxn>
                              <a:cxn ang="0">
                                <a:pos x="239" y="141"/>
                              </a:cxn>
                              <a:cxn ang="0">
                                <a:pos x="233" y="151"/>
                              </a:cxn>
                              <a:cxn ang="0">
                                <a:pos x="226" y="162"/>
                              </a:cxn>
                              <a:cxn ang="0">
                                <a:pos x="215" y="175"/>
                              </a:cxn>
                              <a:cxn ang="0">
                                <a:pos x="206" y="186"/>
                              </a:cxn>
                              <a:cxn ang="0">
                                <a:pos x="198" y="197"/>
                              </a:cxn>
                              <a:cxn ang="0">
                                <a:pos x="196" y="204"/>
                              </a:cxn>
                              <a:cxn ang="0">
                                <a:pos x="195" y="209"/>
                              </a:cxn>
                              <a:cxn ang="0">
                                <a:pos x="197" y="212"/>
                              </a:cxn>
                              <a:cxn ang="0">
                                <a:pos x="200" y="215"/>
                              </a:cxn>
                              <a:cxn ang="0">
                                <a:pos x="183" y="235"/>
                              </a:cxn>
                              <a:cxn ang="0">
                                <a:pos x="181" y="231"/>
                              </a:cxn>
                              <a:cxn ang="0">
                                <a:pos x="171" y="225"/>
                              </a:cxn>
                              <a:cxn ang="0">
                                <a:pos x="161" y="223"/>
                              </a:cxn>
                              <a:cxn ang="0">
                                <a:pos x="149" y="222"/>
                              </a:cxn>
                              <a:cxn ang="0">
                                <a:pos x="137" y="223"/>
                              </a:cxn>
                              <a:cxn ang="0">
                                <a:pos x="123" y="227"/>
                              </a:cxn>
                              <a:cxn ang="0">
                                <a:pos x="106" y="233"/>
                              </a:cxn>
                              <a:cxn ang="0">
                                <a:pos x="93" y="237"/>
                              </a:cxn>
                              <a:cxn ang="0">
                                <a:pos x="83" y="238"/>
                              </a:cxn>
                              <a:cxn ang="0">
                                <a:pos x="73" y="238"/>
                              </a:cxn>
                              <a:cxn ang="0">
                                <a:pos x="63" y="235"/>
                              </a:cxn>
                              <a:cxn ang="0">
                                <a:pos x="53" y="229"/>
                              </a:cxn>
                              <a:cxn ang="0">
                                <a:pos x="46" y="222"/>
                              </a:cxn>
                              <a:cxn ang="0">
                                <a:pos x="37" y="213"/>
                              </a:cxn>
                              <a:cxn ang="0">
                                <a:pos x="26" y="199"/>
                              </a:cxn>
                              <a:cxn ang="0">
                                <a:pos x="15" y="181"/>
                              </a:cxn>
                              <a:cxn ang="0">
                                <a:pos x="7" y="164"/>
                              </a:cxn>
                              <a:cxn ang="0">
                                <a:pos x="0" y="147"/>
                              </a:cxn>
                              <a:cxn ang="0">
                                <a:pos x="0" y="135"/>
                              </a:cxn>
                              <a:cxn ang="0">
                                <a:pos x="1" y="124"/>
                              </a:cxn>
                              <a:cxn ang="0">
                                <a:pos x="4" y="102"/>
                              </a:cxn>
                              <a:cxn ang="0">
                                <a:pos x="8" y="77"/>
                              </a:cxn>
                              <a:cxn ang="0">
                                <a:pos x="15" y="58"/>
                              </a:cxn>
                              <a:cxn ang="0">
                                <a:pos x="25" y="44"/>
                              </a:cxn>
                              <a:cxn ang="0">
                                <a:pos x="36" y="32"/>
                              </a:cxn>
                            </a:cxnLst>
                            <a:rect l="0" t="0" r="r" b="b"/>
                            <a:pathLst>
                              <a:path w="244" h="239">
                                <a:moveTo>
                                  <a:pt x="36" y="32"/>
                                </a:moveTo>
                                <a:lnTo>
                                  <a:pt x="47" y="22"/>
                                </a:lnTo>
                                <a:lnTo>
                                  <a:pt x="59" y="14"/>
                                </a:lnTo>
                                <a:lnTo>
                                  <a:pt x="72" y="6"/>
                                </a:lnTo>
                                <a:lnTo>
                                  <a:pt x="87" y="2"/>
                                </a:lnTo>
                                <a:lnTo>
                                  <a:pt x="101" y="0"/>
                                </a:lnTo>
                                <a:lnTo>
                                  <a:pt x="116" y="0"/>
                                </a:lnTo>
                                <a:lnTo>
                                  <a:pt x="137" y="1"/>
                                </a:lnTo>
                                <a:lnTo>
                                  <a:pt x="160" y="6"/>
                                </a:lnTo>
                                <a:lnTo>
                                  <a:pt x="174" y="15"/>
                                </a:lnTo>
                                <a:lnTo>
                                  <a:pt x="183" y="29"/>
                                </a:lnTo>
                                <a:lnTo>
                                  <a:pt x="192" y="45"/>
                                </a:lnTo>
                                <a:lnTo>
                                  <a:pt x="202" y="60"/>
                                </a:lnTo>
                                <a:lnTo>
                                  <a:pt x="213" y="73"/>
                                </a:lnTo>
                                <a:lnTo>
                                  <a:pt x="224" y="83"/>
                                </a:lnTo>
                                <a:lnTo>
                                  <a:pt x="237" y="99"/>
                                </a:lnTo>
                                <a:lnTo>
                                  <a:pt x="243" y="113"/>
                                </a:lnTo>
                                <a:lnTo>
                                  <a:pt x="243" y="124"/>
                                </a:lnTo>
                                <a:lnTo>
                                  <a:pt x="243" y="131"/>
                                </a:lnTo>
                                <a:lnTo>
                                  <a:pt x="239" y="141"/>
                                </a:lnTo>
                                <a:lnTo>
                                  <a:pt x="233" y="151"/>
                                </a:lnTo>
                                <a:lnTo>
                                  <a:pt x="226" y="162"/>
                                </a:lnTo>
                                <a:lnTo>
                                  <a:pt x="215" y="175"/>
                                </a:lnTo>
                                <a:lnTo>
                                  <a:pt x="206" y="186"/>
                                </a:lnTo>
                                <a:lnTo>
                                  <a:pt x="198" y="197"/>
                                </a:lnTo>
                                <a:lnTo>
                                  <a:pt x="196" y="204"/>
                                </a:lnTo>
                                <a:lnTo>
                                  <a:pt x="195" y="209"/>
                                </a:lnTo>
                                <a:lnTo>
                                  <a:pt x="197" y="212"/>
                                </a:lnTo>
                                <a:lnTo>
                                  <a:pt x="200" y="215"/>
                                </a:lnTo>
                                <a:lnTo>
                                  <a:pt x="183" y="235"/>
                                </a:lnTo>
                                <a:lnTo>
                                  <a:pt x="181" y="231"/>
                                </a:lnTo>
                                <a:lnTo>
                                  <a:pt x="171" y="225"/>
                                </a:lnTo>
                                <a:lnTo>
                                  <a:pt x="161" y="223"/>
                                </a:lnTo>
                                <a:lnTo>
                                  <a:pt x="149" y="222"/>
                                </a:lnTo>
                                <a:lnTo>
                                  <a:pt x="137" y="223"/>
                                </a:lnTo>
                                <a:lnTo>
                                  <a:pt x="123" y="227"/>
                                </a:lnTo>
                                <a:lnTo>
                                  <a:pt x="106" y="233"/>
                                </a:lnTo>
                                <a:lnTo>
                                  <a:pt x="93" y="237"/>
                                </a:lnTo>
                                <a:lnTo>
                                  <a:pt x="83" y="238"/>
                                </a:lnTo>
                                <a:lnTo>
                                  <a:pt x="73" y="238"/>
                                </a:lnTo>
                                <a:lnTo>
                                  <a:pt x="63" y="235"/>
                                </a:lnTo>
                                <a:lnTo>
                                  <a:pt x="53" y="229"/>
                                </a:lnTo>
                                <a:lnTo>
                                  <a:pt x="46" y="222"/>
                                </a:lnTo>
                                <a:lnTo>
                                  <a:pt x="37" y="213"/>
                                </a:lnTo>
                                <a:lnTo>
                                  <a:pt x="26" y="199"/>
                                </a:lnTo>
                                <a:lnTo>
                                  <a:pt x="15" y="181"/>
                                </a:lnTo>
                                <a:lnTo>
                                  <a:pt x="7" y="164"/>
                                </a:lnTo>
                                <a:lnTo>
                                  <a:pt x="0" y="147"/>
                                </a:lnTo>
                                <a:lnTo>
                                  <a:pt x="0" y="135"/>
                                </a:lnTo>
                                <a:lnTo>
                                  <a:pt x="1" y="124"/>
                                </a:lnTo>
                                <a:lnTo>
                                  <a:pt x="4" y="102"/>
                                </a:lnTo>
                                <a:lnTo>
                                  <a:pt x="8" y="77"/>
                                </a:lnTo>
                                <a:lnTo>
                                  <a:pt x="15" y="58"/>
                                </a:lnTo>
                                <a:lnTo>
                                  <a:pt x="25" y="44"/>
                                </a:lnTo>
                                <a:lnTo>
                                  <a:pt x="36" y="32"/>
                                </a:lnTo>
                              </a:path>
                            </a:pathLst>
                          </a:custGeom>
                          <a:solidFill>
                            <a:srgbClr val="E00000"/>
                          </a:solidFill>
                          <a:ln w="12700" cap="rnd" cmpd="sng">
                            <a:noFill/>
                            <a:prstDash val="solid"/>
                            <a:round/>
                            <a:headEnd type="none" w="med" len="med"/>
                            <a:tailEnd type="none" w="med" len="med"/>
                          </a:ln>
                          <a:effectLst/>
                        </p:spPr>
                        <p:txBody>
                          <a:bodyPr/>
                          <a:lstStyle/>
                          <a:p>
                            <a:endParaRPr lang="en-US"/>
                          </a:p>
                        </p:txBody>
                      </p:sp>
                      <p:sp>
                        <p:nvSpPr>
                          <p:cNvPr id="2181" name="Freeform 133"/>
                          <p:cNvSpPr>
                            <a:spLocks/>
                          </p:cNvSpPr>
                          <p:nvPr/>
                        </p:nvSpPr>
                        <p:spPr bwMode="auto">
                          <a:xfrm>
                            <a:off x="5130" y="3562"/>
                            <a:ext cx="223" cy="218"/>
                          </a:xfrm>
                          <a:custGeom>
                            <a:avLst/>
                            <a:gdLst/>
                            <a:ahLst/>
                            <a:cxnLst>
                              <a:cxn ang="0">
                                <a:pos x="32" y="29"/>
                              </a:cxn>
                              <a:cxn ang="0">
                                <a:pos x="43" y="20"/>
                              </a:cxn>
                              <a:cxn ang="0">
                                <a:pos x="54" y="12"/>
                              </a:cxn>
                              <a:cxn ang="0">
                                <a:pos x="66" y="6"/>
                              </a:cxn>
                              <a:cxn ang="0">
                                <a:pos x="79" y="1"/>
                              </a:cxn>
                              <a:cxn ang="0">
                                <a:pos x="92" y="0"/>
                              </a:cxn>
                              <a:cxn ang="0">
                                <a:pos x="106" y="0"/>
                              </a:cxn>
                              <a:cxn ang="0">
                                <a:pos x="125" y="0"/>
                              </a:cxn>
                              <a:cxn ang="0">
                                <a:pos x="146" y="6"/>
                              </a:cxn>
                              <a:cxn ang="0">
                                <a:pos x="159" y="14"/>
                              </a:cxn>
                              <a:cxn ang="0">
                                <a:pos x="167" y="26"/>
                              </a:cxn>
                              <a:cxn ang="0">
                                <a:pos x="176" y="41"/>
                              </a:cxn>
                              <a:cxn ang="0">
                                <a:pos x="185" y="54"/>
                              </a:cxn>
                              <a:cxn ang="0">
                                <a:pos x="195" y="66"/>
                              </a:cxn>
                              <a:cxn ang="0">
                                <a:pos x="205" y="76"/>
                              </a:cxn>
                              <a:cxn ang="0">
                                <a:pos x="216" y="90"/>
                              </a:cxn>
                              <a:cxn ang="0">
                                <a:pos x="222" y="103"/>
                              </a:cxn>
                              <a:cxn ang="0">
                                <a:pos x="222" y="114"/>
                              </a:cxn>
                              <a:cxn ang="0">
                                <a:pos x="222" y="120"/>
                              </a:cxn>
                              <a:cxn ang="0">
                                <a:pos x="219" y="129"/>
                              </a:cxn>
                              <a:cxn ang="0">
                                <a:pos x="213" y="138"/>
                              </a:cxn>
                              <a:cxn ang="0">
                                <a:pos x="206" y="148"/>
                              </a:cxn>
                              <a:cxn ang="0">
                                <a:pos x="196" y="160"/>
                              </a:cxn>
                              <a:cxn ang="0">
                                <a:pos x="188" y="170"/>
                              </a:cxn>
                              <a:cxn ang="0">
                                <a:pos x="181" y="180"/>
                              </a:cxn>
                              <a:cxn ang="0">
                                <a:pos x="179" y="187"/>
                              </a:cxn>
                              <a:cxn ang="0">
                                <a:pos x="178" y="191"/>
                              </a:cxn>
                              <a:cxn ang="0">
                                <a:pos x="180" y="194"/>
                              </a:cxn>
                              <a:cxn ang="0">
                                <a:pos x="183" y="196"/>
                              </a:cxn>
                              <a:cxn ang="0">
                                <a:pos x="167" y="215"/>
                              </a:cxn>
                              <a:cxn ang="0">
                                <a:pos x="165" y="211"/>
                              </a:cxn>
                              <a:cxn ang="0">
                                <a:pos x="156" y="205"/>
                              </a:cxn>
                              <a:cxn ang="0">
                                <a:pos x="146" y="203"/>
                              </a:cxn>
                              <a:cxn ang="0">
                                <a:pos x="136" y="203"/>
                              </a:cxn>
                              <a:cxn ang="0">
                                <a:pos x="125" y="204"/>
                              </a:cxn>
                              <a:cxn ang="0">
                                <a:pos x="113" y="208"/>
                              </a:cxn>
                              <a:cxn ang="0">
                                <a:pos x="97" y="213"/>
                              </a:cxn>
                              <a:cxn ang="0">
                                <a:pos x="85" y="217"/>
                              </a:cxn>
                              <a:cxn ang="0">
                                <a:pos x="75" y="217"/>
                              </a:cxn>
                              <a:cxn ang="0">
                                <a:pos x="66" y="217"/>
                              </a:cxn>
                              <a:cxn ang="0">
                                <a:pos x="57" y="215"/>
                              </a:cxn>
                              <a:cxn ang="0">
                                <a:pos x="48" y="209"/>
                              </a:cxn>
                              <a:cxn ang="0">
                                <a:pos x="42" y="203"/>
                              </a:cxn>
                              <a:cxn ang="0">
                                <a:pos x="34" y="195"/>
                              </a:cxn>
                              <a:cxn ang="0">
                                <a:pos x="23" y="182"/>
                              </a:cxn>
                              <a:cxn ang="0">
                                <a:pos x="14" y="166"/>
                              </a:cxn>
                              <a:cxn ang="0">
                                <a:pos x="6" y="149"/>
                              </a:cxn>
                              <a:cxn ang="0">
                                <a:pos x="0" y="134"/>
                              </a:cxn>
                              <a:cxn ang="0">
                                <a:pos x="0" y="123"/>
                              </a:cxn>
                              <a:cxn ang="0">
                                <a:pos x="0" y="114"/>
                              </a:cxn>
                              <a:cxn ang="0">
                                <a:pos x="3" y="94"/>
                              </a:cxn>
                              <a:cxn ang="0">
                                <a:pos x="7" y="70"/>
                              </a:cxn>
                              <a:cxn ang="0">
                                <a:pos x="14" y="52"/>
                              </a:cxn>
                              <a:cxn ang="0">
                                <a:pos x="23" y="40"/>
                              </a:cxn>
                              <a:cxn ang="0">
                                <a:pos x="32" y="29"/>
                              </a:cxn>
                            </a:cxnLst>
                            <a:rect l="0" t="0" r="r" b="b"/>
                            <a:pathLst>
                              <a:path w="223" h="218">
                                <a:moveTo>
                                  <a:pt x="32" y="29"/>
                                </a:moveTo>
                                <a:lnTo>
                                  <a:pt x="43" y="20"/>
                                </a:lnTo>
                                <a:lnTo>
                                  <a:pt x="54" y="12"/>
                                </a:lnTo>
                                <a:lnTo>
                                  <a:pt x="66" y="6"/>
                                </a:lnTo>
                                <a:lnTo>
                                  <a:pt x="79" y="1"/>
                                </a:lnTo>
                                <a:lnTo>
                                  <a:pt x="92" y="0"/>
                                </a:lnTo>
                                <a:lnTo>
                                  <a:pt x="106" y="0"/>
                                </a:lnTo>
                                <a:lnTo>
                                  <a:pt x="125" y="0"/>
                                </a:lnTo>
                                <a:lnTo>
                                  <a:pt x="146" y="6"/>
                                </a:lnTo>
                                <a:lnTo>
                                  <a:pt x="159" y="14"/>
                                </a:lnTo>
                                <a:lnTo>
                                  <a:pt x="167" y="26"/>
                                </a:lnTo>
                                <a:lnTo>
                                  <a:pt x="176" y="41"/>
                                </a:lnTo>
                                <a:lnTo>
                                  <a:pt x="185" y="54"/>
                                </a:lnTo>
                                <a:lnTo>
                                  <a:pt x="195" y="66"/>
                                </a:lnTo>
                                <a:lnTo>
                                  <a:pt x="205" y="76"/>
                                </a:lnTo>
                                <a:lnTo>
                                  <a:pt x="216" y="90"/>
                                </a:lnTo>
                                <a:lnTo>
                                  <a:pt x="222" y="103"/>
                                </a:lnTo>
                                <a:lnTo>
                                  <a:pt x="222" y="114"/>
                                </a:lnTo>
                                <a:lnTo>
                                  <a:pt x="222" y="120"/>
                                </a:lnTo>
                                <a:lnTo>
                                  <a:pt x="219" y="129"/>
                                </a:lnTo>
                                <a:lnTo>
                                  <a:pt x="213" y="138"/>
                                </a:lnTo>
                                <a:lnTo>
                                  <a:pt x="206" y="148"/>
                                </a:lnTo>
                                <a:lnTo>
                                  <a:pt x="196" y="160"/>
                                </a:lnTo>
                                <a:lnTo>
                                  <a:pt x="188" y="170"/>
                                </a:lnTo>
                                <a:lnTo>
                                  <a:pt x="181" y="180"/>
                                </a:lnTo>
                                <a:lnTo>
                                  <a:pt x="179" y="187"/>
                                </a:lnTo>
                                <a:lnTo>
                                  <a:pt x="178" y="191"/>
                                </a:lnTo>
                                <a:lnTo>
                                  <a:pt x="180" y="194"/>
                                </a:lnTo>
                                <a:lnTo>
                                  <a:pt x="183" y="196"/>
                                </a:lnTo>
                                <a:lnTo>
                                  <a:pt x="167" y="215"/>
                                </a:lnTo>
                                <a:lnTo>
                                  <a:pt x="165" y="211"/>
                                </a:lnTo>
                                <a:lnTo>
                                  <a:pt x="156" y="205"/>
                                </a:lnTo>
                                <a:lnTo>
                                  <a:pt x="146" y="203"/>
                                </a:lnTo>
                                <a:lnTo>
                                  <a:pt x="136" y="203"/>
                                </a:lnTo>
                                <a:lnTo>
                                  <a:pt x="125" y="204"/>
                                </a:lnTo>
                                <a:lnTo>
                                  <a:pt x="113" y="208"/>
                                </a:lnTo>
                                <a:lnTo>
                                  <a:pt x="97" y="213"/>
                                </a:lnTo>
                                <a:lnTo>
                                  <a:pt x="85" y="217"/>
                                </a:lnTo>
                                <a:lnTo>
                                  <a:pt x="75" y="217"/>
                                </a:lnTo>
                                <a:lnTo>
                                  <a:pt x="66" y="217"/>
                                </a:lnTo>
                                <a:lnTo>
                                  <a:pt x="57" y="215"/>
                                </a:lnTo>
                                <a:lnTo>
                                  <a:pt x="48" y="209"/>
                                </a:lnTo>
                                <a:lnTo>
                                  <a:pt x="42" y="203"/>
                                </a:lnTo>
                                <a:lnTo>
                                  <a:pt x="34" y="195"/>
                                </a:lnTo>
                                <a:lnTo>
                                  <a:pt x="23" y="182"/>
                                </a:lnTo>
                                <a:lnTo>
                                  <a:pt x="14" y="166"/>
                                </a:lnTo>
                                <a:lnTo>
                                  <a:pt x="6" y="149"/>
                                </a:lnTo>
                                <a:lnTo>
                                  <a:pt x="0" y="134"/>
                                </a:lnTo>
                                <a:lnTo>
                                  <a:pt x="0" y="123"/>
                                </a:lnTo>
                                <a:lnTo>
                                  <a:pt x="0" y="114"/>
                                </a:lnTo>
                                <a:lnTo>
                                  <a:pt x="3" y="94"/>
                                </a:lnTo>
                                <a:lnTo>
                                  <a:pt x="7" y="70"/>
                                </a:lnTo>
                                <a:lnTo>
                                  <a:pt x="14" y="52"/>
                                </a:lnTo>
                                <a:lnTo>
                                  <a:pt x="23" y="40"/>
                                </a:lnTo>
                                <a:lnTo>
                                  <a:pt x="32" y="29"/>
                                </a:lnTo>
                              </a:path>
                            </a:pathLst>
                          </a:custGeom>
                          <a:solidFill>
                            <a:srgbClr val="C00000"/>
                          </a:solidFill>
                          <a:ln w="12700" cap="rnd" cmpd="sng">
                            <a:noFill/>
                            <a:prstDash val="solid"/>
                            <a:round/>
                            <a:headEnd type="none" w="med" len="med"/>
                            <a:tailEnd type="none" w="med" len="med"/>
                          </a:ln>
                          <a:effectLst/>
                        </p:spPr>
                        <p:txBody>
                          <a:bodyPr/>
                          <a:lstStyle/>
                          <a:p>
                            <a:endParaRPr lang="en-US"/>
                          </a:p>
                        </p:txBody>
                      </p:sp>
                    </p:grpSp>
                  </p:grpSp>
                  <p:grpSp>
                    <p:nvGrpSpPr>
                      <p:cNvPr id="2182" name="Group 134"/>
                      <p:cNvGrpSpPr>
                        <a:grpSpLocks/>
                      </p:cNvGrpSpPr>
                      <p:nvPr/>
                    </p:nvGrpSpPr>
                    <p:grpSpPr bwMode="auto">
                      <a:xfrm>
                        <a:off x="5060" y="3510"/>
                        <a:ext cx="108" cy="297"/>
                        <a:chOff x="5060" y="3510"/>
                        <a:chExt cx="108" cy="297"/>
                      </a:xfrm>
                    </p:grpSpPr>
                    <p:grpSp>
                      <p:nvGrpSpPr>
                        <p:cNvPr id="2183" name="Group 135"/>
                        <p:cNvGrpSpPr>
                          <a:grpSpLocks/>
                        </p:cNvGrpSpPr>
                        <p:nvPr/>
                      </p:nvGrpSpPr>
                      <p:grpSpPr bwMode="auto">
                        <a:xfrm>
                          <a:off x="5084" y="3510"/>
                          <a:ext cx="59" cy="65"/>
                          <a:chOff x="5084" y="3510"/>
                          <a:chExt cx="59" cy="65"/>
                        </a:xfrm>
                      </p:grpSpPr>
                      <p:sp>
                        <p:nvSpPr>
                          <p:cNvPr id="2184" name="Freeform 136"/>
                          <p:cNvSpPr>
                            <a:spLocks/>
                          </p:cNvSpPr>
                          <p:nvPr/>
                        </p:nvSpPr>
                        <p:spPr bwMode="auto">
                          <a:xfrm>
                            <a:off x="5084" y="3510"/>
                            <a:ext cx="59" cy="65"/>
                          </a:xfrm>
                          <a:custGeom>
                            <a:avLst/>
                            <a:gdLst/>
                            <a:ahLst/>
                            <a:cxnLst>
                              <a:cxn ang="0">
                                <a:pos x="10" y="20"/>
                              </a:cxn>
                              <a:cxn ang="0">
                                <a:pos x="15" y="13"/>
                              </a:cxn>
                              <a:cxn ang="0">
                                <a:pos x="21" y="9"/>
                              </a:cxn>
                              <a:cxn ang="0">
                                <a:pos x="28" y="4"/>
                              </a:cxn>
                              <a:cxn ang="0">
                                <a:pos x="37" y="1"/>
                              </a:cxn>
                              <a:cxn ang="0">
                                <a:pos x="43" y="0"/>
                              </a:cxn>
                              <a:cxn ang="0">
                                <a:pos x="49" y="2"/>
                              </a:cxn>
                              <a:cxn ang="0">
                                <a:pos x="54" y="6"/>
                              </a:cxn>
                              <a:cxn ang="0">
                                <a:pos x="56" y="12"/>
                              </a:cxn>
                              <a:cxn ang="0">
                                <a:pos x="58" y="19"/>
                              </a:cxn>
                              <a:cxn ang="0">
                                <a:pos x="56" y="28"/>
                              </a:cxn>
                              <a:cxn ang="0">
                                <a:pos x="53" y="36"/>
                              </a:cxn>
                              <a:cxn ang="0">
                                <a:pos x="47" y="43"/>
                              </a:cxn>
                              <a:cxn ang="0">
                                <a:pos x="42" y="50"/>
                              </a:cxn>
                              <a:cxn ang="0">
                                <a:pos x="36" y="55"/>
                              </a:cxn>
                              <a:cxn ang="0">
                                <a:pos x="29" y="60"/>
                              </a:cxn>
                              <a:cxn ang="0">
                                <a:pos x="21" y="63"/>
                              </a:cxn>
                              <a:cxn ang="0">
                                <a:pos x="14" y="64"/>
                              </a:cxn>
                              <a:cxn ang="0">
                                <a:pos x="8" y="61"/>
                              </a:cxn>
                              <a:cxn ang="0">
                                <a:pos x="4" y="56"/>
                              </a:cxn>
                              <a:cxn ang="0">
                                <a:pos x="1" y="51"/>
                              </a:cxn>
                              <a:cxn ang="0">
                                <a:pos x="0" y="43"/>
                              </a:cxn>
                              <a:cxn ang="0">
                                <a:pos x="2" y="35"/>
                              </a:cxn>
                              <a:cxn ang="0">
                                <a:pos x="4" y="28"/>
                              </a:cxn>
                              <a:cxn ang="0">
                                <a:pos x="10" y="20"/>
                              </a:cxn>
                            </a:cxnLst>
                            <a:rect l="0" t="0" r="r" b="b"/>
                            <a:pathLst>
                              <a:path w="59" h="65">
                                <a:moveTo>
                                  <a:pt x="10" y="20"/>
                                </a:moveTo>
                                <a:lnTo>
                                  <a:pt x="15" y="13"/>
                                </a:lnTo>
                                <a:lnTo>
                                  <a:pt x="21" y="9"/>
                                </a:lnTo>
                                <a:lnTo>
                                  <a:pt x="28" y="4"/>
                                </a:lnTo>
                                <a:lnTo>
                                  <a:pt x="37" y="1"/>
                                </a:lnTo>
                                <a:lnTo>
                                  <a:pt x="43" y="0"/>
                                </a:lnTo>
                                <a:lnTo>
                                  <a:pt x="49" y="2"/>
                                </a:lnTo>
                                <a:lnTo>
                                  <a:pt x="54" y="6"/>
                                </a:lnTo>
                                <a:lnTo>
                                  <a:pt x="56" y="12"/>
                                </a:lnTo>
                                <a:lnTo>
                                  <a:pt x="58" y="19"/>
                                </a:lnTo>
                                <a:lnTo>
                                  <a:pt x="56" y="28"/>
                                </a:lnTo>
                                <a:lnTo>
                                  <a:pt x="53" y="36"/>
                                </a:lnTo>
                                <a:lnTo>
                                  <a:pt x="47" y="43"/>
                                </a:lnTo>
                                <a:lnTo>
                                  <a:pt x="42" y="50"/>
                                </a:lnTo>
                                <a:lnTo>
                                  <a:pt x="36" y="55"/>
                                </a:lnTo>
                                <a:lnTo>
                                  <a:pt x="29" y="60"/>
                                </a:lnTo>
                                <a:lnTo>
                                  <a:pt x="21" y="63"/>
                                </a:lnTo>
                                <a:lnTo>
                                  <a:pt x="14" y="64"/>
                                </a:lnTo>
                                <a:lnTo>
                                  <a:pt x="8" y="61"/>
                                </a:lnTo>
                                <a:lnTo>
                                  <a:pt x="4" y="56"/>
                                </a:lnTo>
                                <a:lnTo>
                                  <a:pt x="1" y="51"/>
                                </a:lnTo>
                                <a:lnTo>
                                  <a:pt x="0" y="43"/>
                                </a:lnTo>
                                <a:lnTo>
                                  <a:pt x="2" y="35"/>
                                </a:lnTo>
                                <a:lnTo>
                                  <a:pt x="4" y="28"/>
                                </a:lnTo>
                                <a:lnTo>
                                  <a:pt x="10" y="20"/>
                                </a:lnTo>
                              </a:path>
                            </a:pathLst>
                          </a:custGeom>
                          <a:solidFill>
                            <a:srgbClr val="8080FF"/>
                          </a:solidFill>
                          <a:ln w="12700" cap="rnd" cmpd="sng">
                            <a:noFill/>
                            <a:prstDash val="solid"/>
                            <a:round/>
                            <a:headEnd type="none" w="med" len="med"/>
                            <a:tailEnd type="none" w="med" len="med"/>
                          </a:ln>
                          <a:effectLst/>
                        </p:spPr>
                        <p:txBody>
                          <a:bodyPr/>
                          <a:lstStyle/>
                          <a:p>
                            <a:endParaRPr lang="en-US"/>
                          </a:p>
                        </p:txBody>
                      </p:sp>
                      <p:sp>
                        <p:nvSpPr>
                          <p:cNvPr id="2185" name="Freeform 137"/>
                          <p:cNvSpPr>
                            <a:spLocks/>
                          </p:cNvSpPr>
                          <p:nvPr/>
                        </p:nvSpPr>
                        <p:spPr bwMode="auto">
                          <a:xfrm>
                            <a:off x="5099" y="3525"/>
                            <a:ext cx="28" cy="33"/>
                          </a:xfrm>
                          <a:custGeom>
                            <a:avLst/>
                            <a:gdLst/>
                            <a:ahLst/>
                            <a:cxnLst>
                              <a:cxn ang="0">
                                <a:pos x="5" y="10"/>
                              </a:cxn>
                              <a:cxn ang="0">
                                <a:pos x="7" y="7"/>
                              </a:cxn>
                              <a:cxn ang="0">
                                <a:pos x="10" y="4"/>
                              </a:cxn>
                              <a:cxn ang="0">
                                <a:pos x="13" y="2"/>
                              </a:cxn>
                              <a:cxn ang="0">
                                <a:pos x="17" y="1"/>
                              </a:cxn>
                              <a:cxn ang="0">
                                <a:pos x="20" y="0"/>
                              </a:cxn>
                              <a:cxn ang="0">
                                <a:pos x="22" y="1"/>
                              </a:cxn>
                              <a:cxn ang="0">
                                <a:pos x="25" y="3"/>
                              </a:cxn>
                              <a:cxn ang="0">
                                <a:pos x="26" y="6"/>
                              </a:cxn>
                              <a:cxn ang="0">
                                <a:pos x="27" y="10"/>
                              </a:cxn>
                              <a:cxn ang="0">
                                <a:pos x="26" y="14"/>
                              </a:cxn>
                              <a:cxn ang="0">
                                <a:pos x="25" y="18"/>
                              </a:cxn>
                              <a:cxn ang="0">
                                <a:pos x="22" y="22"/>
                              </a:cxn>
                              <a:cxn ang="0">
                                <a:pos x="20" y="25"/>
                              </a:cxn>
                              <a:cxn ang="0">
                                <a:pos x="17" y="28"/>
                              </a:cxn>
                              <a:cxn ang="0">
                                <a:pos x="14" y="30"/>
                              </a:cxn>
                              <a:cxn ang="0">
                                <a:pos x="10" y="32"/>
                              </a:cxn>
                              <a:cxn ang="0">
                                <a:pos x="7" y="32"/>
                              </a:cxn>
                              <a:cxn ang="0">
                                <a:pos x="4" y="31"/>
                              </a:cxn>
                              <a:cxn ang="0">
                                <a:pos x="2" y="28"/>
                              </a:cxn>
                              <a:cxn ang="0">
                                <a:pos x="0" y="25"/>
                              </a:cxn>
                              <a:cxn ang="0">
                                <a:pos x="0" y="22"/>
                              </a:cxn>
                              <a:cxn ang="0">
                                <a:pos x="1" y="18"/>
                              </a:cxn>
                              <a:cxn ang="0">
                                <a:pos x="2" y="14"/>
                              </a:cxn>
                              <a:cxn ang="0">
                                <a:pos x="5" y="10"/>
                              </a:cxn>
                            </a:cxnLst>
                            <a:rect l="0" t="0" r="r" b="b"/>
                            <a:pathLst>
                              <a:path w="28" h="33">
                                <a:moveTo>
                                  <a:pt x="5" y="10"/>
                                </a:moveTo>
                                <a:lnTo>
                                  <a:pt x="7" y="7"/>
                                </a:lnTo>
                                <a:lnTo>
                                  <a:pt x="10" y="4"/>
                                </a:lnTo>
                                <a:lnTo>
                                  <a:pt x="13" y="2"/>
                                </a:lnTo>
                                <a:lnTo>
                                  <a:pt x="17" y="1"/>
                                </a:lnTo>
                                <a:lnTo>
                                  <a:pt x="20" y="0"/>
                                </a:lnTo>
                                <a:lnTo>
                                  <a:pt x="22" y="1"/>
                                </a:lnTo>
                                <a:lnTo>
                                  <a:pt x="25" y="3"/>
                                </a:lnTo>
                                <a:lnTo>
                                  <a:pt x="26" y="6"/>
                                </a:lnTo>
                                <a:lnTo>
                                  <a:pt x="27" y="10"/>
                                </a:lnTo>
                                <a:lnTo>
                                  <a:pt x="26" y="14"/>
                                </a:lnTo>
                                <a:lnTo>
                                  <a:pt x="25" y="18"/>
                                </a:lnTo>
                                <a:lnTo>
                                  <a:pt x="22" y="22"/>
                                </a:lnTo>
                                <a:lnTo>
                                  <a:pt x="20" y="25"/>
                                </a:lnTo>
                                <a:lnTo>
                                  <a:pt x="17" y="28"/>
                                </a:lnTo>
                                <a:lnTo>
                                  <a:pt x="14" y="30"/>
                                </a:lnTo>
                                <a:lnTo>
                                  <a:pt x="10" y="32"/>
                                </a:lnTo>
                                <a:lnTo>
                                  <a:pt x="7" y="32"/>
                                </a:lnTo>
                                <a:lnTo>
                                  <a:pt x="4" y="31"/>
                                </a:lnTo>
                                <a:lnTo>
                                  <a:pt x="2" y="28"/>
                                </a:lnTo>
                                <a:lnTo>
                                  <a:pt x="0" y="25"/>
                                </a:lnTo>
                                <a:lnTo>
                                  <a:pt x="0" y="22"/>
                                </a:lnTo>
                                <a:lnTo>
                                  <a:pt x="1" y="18"/>
                                </a:lnTo>
                                <a:lnTo>
                                  <a:pt x="2" y="14"/>
                                </a:lnTo>
                                <a:lnTo>
                                  <a:pt x="5" y="10"/>
                                </a:lnTo>
                              </a:path>
                            </a:pathLst>
                          </a:custGeom>
                          <a:solidFill>
                            <a:srgbClr val="600060"/>
                          </a:solidFill>
                          <a:ln w="12700" cap="rnd" cmpd="sng">
                            <a:noFill/>
                            <a:prstDash val="solid"/>
                            <a:round/>
                            <a:headEnd type="none" w="med" len="med"/>
                            <a:tailEnd type="none" w="med" len="med"/>
                          </a:ln>
                          <a:effectLst/>
                        </p:spPr>
                        <p:txBody>
                          <a:bodyPr/>
                          <a:lstStyle/>
                          <a:p>
                            <a:endParaRPr lang="en-US"/>
                          </a:p>
                        </p:txBody>
                      </p:sp>
                    </p:grpSp>
                    <p:sp>
                      <p:nvSpPr>
                        <p:cNvPr id="2186" name="Freeform 138"/>
                        <p:cNvSpPr>
                          <a:spLocks/>
                        </p:cNvSpPr>
                        <p:nvPr/>
                      </p:nvSpPr>
                      <p:spPr bwMode="auto">
                        <a:xfrm>
                          <a:off x="5060" y="3657"/>
                          <a:ext cx="58" cy="64"/>
                        </a:xfrm>
                        <a:custGeom>
                          <a:avLst/>
                          <a:gdLst/>
                          <a:ahLst/>
                          <a:cxnLst>
                            <a:cxn ang="0">
                              <a:pos x="48" y="20"/>
                            </a:cxn>
                            <a:cxn ang="0">
                              <a:pos x="42" y="13"/>
                            </a:cxn>
                            <a:cxn ang="0">
                              <a:pos x="36" y="8"/>
                            </a:cxn>
                            <a:cxn ang="0">
                              <a:pos x="29" y="4"/>
                            </a:cxn>
                            <a:cxn ang="0">
                              <a:pos x="21" y="1"/>
                            </a:cxn>
                            <a:cxn ang="0">
                              <a:pos x="14" y="0"/>
                            </a:cxn>
                            <a:cxn ang="0">
                              <a:pos x="9" y="2"/>
                            </a:cxn>
                            <a:cxn ang="0">
                              <a:pos x="4" y="5"/>
                            </a:cxn>
                            <a:cxn ang="0">
                              <a:pos x="1" y="12"/>
                            </a:cxn>
                            <a:cxn ang="0">
                              <a:pos x="0" y="19"/>
                            </a:cxn>
                            <a:cxn ang="0">
                              <a:pos x="2" y="28"/>
                            </a:cxn>
                            <a:cxn ang="0">
                              <a:pos x="5" y="35"/>
                            </a:cxn>
                            <a:cxn ang="0">
                              <a:pos x="10" y="43"/>
                            </a:cxn>
                            <a:cxn ang="0">
                              <a:pos x="15" y="48"/>
                            </a:cxn>
                            <a:cxn ang="0">
                              <a:pos x="21" y="54"/>
                            </a:cxn>
                            <a:cxn ang="0">
                              <a:pos x="29" y="59"/>
                            </a:cxn>
                            <a:cxn ang="0">
                              <a:pos x="36" y="62"/>
                            </a:cxn>
                            <a:cxn ang="0">
                              <a:pos x="43" y="63"/>
                            </a:cxn>
                            <a:cxn ang="0">
                              <a:pos x="50" y="60"/>
                            </a:cxn>
                            <a:cxn ang="0">
                              <a:pos x="53" y="55"/>
                            </a:cxn>
                            <a:cxn ang="0">
                              <a:pos x="56" y="50"/>
                            </a:cxn>
                            <a:cxn ang="0">
                              <a:pos x="57" y="43"/>
                            </a:cxn>
                            <a:cxn ang="0">
                              <a:pos x="55" y="35"/>
                            </a:cxn>
                            <a:cxn ang="0">
                              <a:pos x="53" y="28"/>
                            </a:cxn>
                            <a:cxn ang="0">
                              <a:pos x="48" y="20"/>
                            </a:cxn>
                          </a:cxnLst>
                          <a:rect l="0" t="0" r="r" b="b"/>
                          <a:pathLst>
                            <a:path w="58" h="64">
                              <a:moveTo>
                                <a:pt x="48" y="20"/>
                              </a:moveTo>
                              <a:lnTo>
                                <a:pt x="42" y="13"/>
                              </a:lnTo>
                              <a:lnTo>
                                <a:pt x="36" y="8"/>
                              </a:lnTo>
                              <a:lnTo>
                                <a:pt x="29" y="4"/>
                              </a:lnTo>
                              <a:lnTo>
                                <a:pt x="21" y="1"/>
                              </a:lnTo>
                              <a:lnTo>
                                <a:pt x="14" y="0"/>
                              </a:lnTo>
                              <a:lnTo>
                                <a:pt x="9" y="2"/>
                              </a:lnTo>
                              <a:lnTo>
                                <a:pt x="4" y="5"/>
                              </a:lnTo>
                              <a:lnTo>
                                <a:pt x="1" y="12"/>
                              </a:lnTo>
                              <a:lnTo>
                                <a:pt x="0" y="19"/>
                              </a:lnTo>
                              <a:lnTo>
                                <a:pt x="2" y="28"/>
                              </a:lnTo>
                              <a:lnTo>
                                <a:pt x="5" y="35"/>
                              </a:lnTo>
                              <a:lnTo>
                                <a:pt x="10" y="43"/>
                              </a:lnTo>
                              <a:lnTo>
                                <a:pt x="15" y="48"/>
                              </a:lnTo>
                              <a:lnTo>
                                <a:pt x="21" y="54"/>
                              </a:lnTo>
                              <a:lnTo>
                                <a:pt x="29" y="59"/>
                              </a:lnTo>
                              <a:lnTo>
                                <a:pt x="36" y="62"/>
                              </a:lnTo>
                              <a:lnTo>
                                <a:pt x="43" y="63"/>
                              </a:lnTo>
                              <a:lnTo>
                                <a:pt x="50" y="60"/>
                              </a:lnTo>
                              <a:lnTo>
                                <a:pt x="53" y="55"/>
                              </a:lnTo>
                              <a:lnTo>
                                <a:pt x="56" y="50"/>
                              </a:lnTo>
                              <a:lnTo>
                                <a:pt x="57" y="43"/>
                              </a:lnTo>
                              <a:lnTo>
                                <a:pt x="55" y="35"/>
                              </a:lnTo>
                              <a:lnTo>
                                <a:pt x="53" y="28"/>
                              </a:lnTo>
                              <a:lnTo>
                                <a:pt x="48" y="20"/>
                              </a:lnTo>
                            </a:path>
                          </a:pathLst>
                        </a:custGeom>
                        <a:solidFill>
                          <a:srgbClr val="A000A0"/>
                        </a:solidFill>
                        <a:ln w="12700" cap="rnd" cmpd="sng">
                          <a:noFill/>
                          <a:prstDash val="solid"/>
                          <a:round/>
                          <a:headEnd type="none" w="med" len="med"/>
                          <a:tailEnd type="none" w="med" len="med"/>
                        </a:ln>
                        <a:effectLst/>
                      </p:spPr>
                      <p:txBody>
                        <a:bodyPr/>
                        <a:lstStyle/>
                        <a:p>
                          <a:endParaRPr lang="en-US"/>
                        </a:p>
                      </p:txBody>
                    </p:sp>
                    <p:sp>
                      <p:nvSpPr>
                        <p:cNvPr id="2187" name="Freeform 139"/>
                        <p:cNvSpPr>
                          <a:spLocks/>
                        </p:cNvSpPr>
                        <p:nvPr/>
                      </p:nvSpPr>
                      <p:spPr bwMode="auto">
                        <a:xfrm>
                          <a:off x="5116" y="3740"/>
                          <a:ext cx="52" cy="67"/>
                        </a:xfrm>
                        <a:custGeom>
                          <a:avLst/>
                          <a:gdLst/>
                          <a:ahLst/>
                          <a:cxnLst>
                            <a:cxn ang="0">
                              <a:pos x="44" y="21"/>
                            </a:cxn>
                            <a:cxn ang="0">
                              <a:pos x="39" y="13"/>
                            </a:cxn>
                            <a:cxn ang="0">
                              <a:pos x="35" y="7"/>
                            </a:cxn>
                            <a:cxn ang="0">
                              <a:pos x="29" y="3"/>
                            </a:cxn>
                            <a:cxn ang="0">
                              <a:pos x="21" y="0"/>
                            </a:cxn>
                            <a:cxn ang="0">
                              <a:pos x="15" y="2"/>
                            </a:cxn>
                            <a:cxn ang="0">
                              <a:pos x="10" y="6"/>
                            </a:cxn>
                            <a:cxn ang="0">
                              <a:pos x="4" y="11"/>
                            </a:cxn>
                            <a:cxn ang="0">
                              <a:pos x="1" y="17"/>
                            </a:cxn>
                            <a:cxn ang="0">
                              <a:pos x="0" y="22"/>
                            </a:cxn>
                            <a:cxn ang="0">
                              <a:pos x="1" y="28"/>
                            </a:cxn>
                            <a:cxn ang="0">
                              <a:pos x="2" y="36"/>
                            </a:cxn>
                            <a:cxn ang="0">
                              <a:pos x="6" y="45"/>
                            </a:cxn>
                            <a:cxn ang="0">
                              <a:pos x="10" y="51"/>
                            </a:cxn>
                            <a:cxn ang="0">
                              <a:pos x="16" y="57"/>
                            </a:cxn>
                            <a:cxn ang="0">
                              <a:pos x="22" y="62"/>
                            </a:cxn>
                            <a:cxn ang="0">
                              <a:pos x="30" y="65"/>
                            </a:cxn>
                            <a:cxn ang="0">
                              <a:pos x="37" y="66"/>
                            </a:cxn>
                            <a:cxn ang="0">
                              <a:pos x="43" y="63"/>
                            </a:cxn>
                            <a:cxn ang="0">
                              <a:pos x="48" y="58"/>
                            </a:cxn>
                            <a:cxn ang="0">
                              <a:pos x="50" y="52"/>
                            </a:cxn>
                            <a:cxn ang="0">
                              <a:pos x="51" y="45"/>
                            </a:cxn>
                            <a:cxn ang="0">
                              <a:pos x="49" y="37"/>
                            </a:cxn>
                            <a:cxn ang="0">
                              <a:pos x="48" y="29"/>
                            </a:cxn>
                            <a:cxn ang="0">
                              <a:pos x="44" y="21"/>
                            </a:cxn>
                          </a:cxnLst>
                          <a:rect l="0" t="0" r="r" b="b"/>
                          <a:pathLst>
                            <a:path w="52" h="67">
                              <a:moveTo>
                                <a:pt x="44" y="21"/>
                              </a:moveTo>
                              <a:lnTo>
                                <a:pt x="39" y="13"/>
                              </a:lnTo>
                              <a:lnTo>
                                <a:pt x="35" y="7"/>
                              </a:lnTo>
                              <a:lnTo>
                                <a:pt x="29" y="3"/>
                              </a:lnTo>
                              <a:lnTo>
                                <a:pt x="21" y="0"/>
                              </a:lnTo>
                              <a:lnTo>
                                <a:pt x="15" y="2"/>
                              </a:lnTo>
                              <a:lnTo>
                                <a:pt x="10" y="6"/>
                              </a:lnTo>
                              <a:lnTo>
                                <a:pt x="4" y="11"/>
                              </a:lnTo>
                              <a:lnTo>
                                <a:pt x="1" y="17"/>
                              </a:lnTo>
                              <a:lnTo>
                                <a:pt x="0" y="22"/>
                              </a:lnTo>
                              <a:lnTo>
                                <a:pt x="1" y="28"/>
                              </a:lnTo>
                              <a:lnTo>
                                <a:pt x="2" y="36"/>
                              </a:lnTo>
                              <a:lnTo>
                                <a:pt x="6" y="45"/>
                              </a:lnTo>
                              <a:lnTo>
                                <a:pt x="10" y="51"/>
                              </a:lnTo>
                              <a:lnTo>
                                <a:pt x="16" y="57"/>
                              </a:lnTo>
                              <a:lnTo>
                                <a:pt x="22" y="62"/>
                              </a:lnTo>
                              <a:lnTo>
                                <a:pt x="30" y="65"/>
                              </a:lnTo>
                              <a:lnTo>
                                <a:pt x="37" y="66"/>
                              </a:lnTo>
                              <a:lnTo>
                                <a:pt x="43" y="63"/>
                              </a:lnTo>
                              <a:lnTo>
                                <a:pt x="48" y="58"/>
                              </a:lnTo>
                              <a:lnTo>
                                <a:pt x="50" y="52"/>
                              </a:lnTo>
                              <a:lnTo>
                                <a:pt x="51" y="45"/>
                              </a:lnTo>
                              <a:lnTo>
                                <a:pt x="49" y="37"/>
                              </a:lnTo>
                              <a:lnTo>
                                <a:pt x="48" y="29"/>
                              </a:lnTo>
                              <a:lnTo>
                                <a:pt x="44" y="21"/>
                              </a:lnTo>
                            </a:path>
                          </a:pathLst>
                        </a:custGeom>
                        <a:solidFill>
                          <a:srgbClr val="A000A0"/>
                        </a:solidFill>
                        <a:ln w="12700" cap="rnd" cmpd="sng">
                          <a:noFill/>
                          <a:prstDash val="solid"/>
                          <a:round/>
                          <a:headEnd type="none" w="med" len="med"/>
                          <a:tailEnd type="none" w="med" len="med"/>
                        </a:ln>
                        <a:effectLst/>
                      </p:spPr>
                      <p:txBody>
                        <a:bodyPr/>
                        <a:lstStyle/>
                        <a:p>
                          <a:endParaRPr lang="en-US"/>
                        </a:p>
                      </p:txBody>
                    </p:sp>
                  </p:grpSp>
                </p:grpSp>
                <p:grpSp>
                  <p:nvGrpSpPr>
                    <p:cNvPr id="2188" name="Group 140"/>
                    <p:cNvGrpSpPr>
                      <a:grpSpLocks/>
                    </p:cNvGrpSpPr>
                    <p:nvPr/>
                  </p:nvGrpSpPr>
                  <p:grpSpPr bwMode="auto">
                    <a:xfrm>
                      <a:off x="5264" y="3662"/>
                      <a:ext cx="420" cy="388"/>
                      <a:chOff x="5264" y="3662"/>
                      <a:chExt cx="420" cy="388"/>
                    </a:xfrm>
                  </p:grpSpPr>
                  <p:sp>
                    <p:nvSpPr>
                      <p:cNvPr id="2189" name="Freeform 141"/>
                      <p:cNvSpPr>
                        <a:spLocks/>
                      </p:cNvSpPr>
                      <p:nvPr/>
                    </p:nvSpPr>
                    <p:spPr bwMode="auto">
                      <a:xfrm>
                        <a:off x="5361" y="3755"/>
                        <a:ext cx="245" cy="208"/>
                      </a:xfrm>
                      <a:custGeom>
                        <a:avLst/>
                        <a:gdLst/>
                        <a:ahLst/>
                        <a:cxnLst>
                          <a:cxn ang="0">
                            <a:pos x="6" y="0"/>
                          </a:cxn>
                          <a:cxn ang="0">
                            <a:pos x="2" y="22"/>
                          </a:cxn>
                          <a:cxn ang="0">
                            <a:pos x="0" y="39"/>
                          </a:cxn>
                          <a:cxn ang="0">
                            <a:pos x="3" y="59"/>
                          </a:cxn>
                          <a:cxn ang="0">
                            <a:pos x="11" y="73"/>
                          </a:cxn>
                          <a:cxn ang="0">
                            <a:pos x="21" y="82"/>
                          </a:cxn>
                          <a:cxn ang="0">
                            <a:pos x="37" y="95"/>
                          </a:cxn>
                          <a:cxn ang="0">
                            <a:pos x="54" y="105"/>
                          </a:cxn>
                          <a:cxn ang="0">
                            <a:pos x="77" y="115"/>
                          </a:cxn>
                          <a:cxn ang="0">
                            <a:pos x="103" y="125"/>
                          </a:cxn>
                          <a:cxn ang="0">
                            <a:pos x="128" y="132"/>
                          </a:cxn>
                          <a:cxn ang="0">
                            <a:pos x="153" y="141"/>
                          </a:cxn>
                          <a:cxn ang="0">
                            <a:pos x="172" y="150"/>
                          </a:cxn>
                          <a:cxn ang="0">
                            <a:pos x="193" y="162"/>
                          </a:cxn>
                          <a:cxn ang="0">
                            <a:pos x="212" y="175"/>
                          </a:cxn>
                          <a:cxn ang="0">
                            <a:pos x="229" y="190"/>
                          </a:cxn>
                          <a:cxn ang="0">
                            <a:pos x="244" y="207"/>
                          </a:cxn>
                        </a:cxnLst>
                        <a:rect l="0" t="0" r="r" b="b"/>
                        <a:pathLst>
                          <a:path w="245" h="208">
                            <a:moveTo>
                              <a:pt x="6" y="0"/>
                            </a:moveTo>
                            <a:lnTo>
                              <a:pt x="2" y="22"/>
                            </a:lnTo>
                            <a:lnTo>
                              <a:pt x="0" y="39"/>
                            </a:lnTo>
                            <a:lnTo>
                              <a:pt x="3" y="59"/>
                            </a:lnTo>
                            <a:lnTo>
                              <a:pt x="11" y="73"/>
                            </a:lnTo>
                            <a:lnTo>
                              <a:pt x="21" y="82"/>
                            </a:lnTo>
                            <a:lnTo>
                              <a:pt x="37" y="95"/>
                            </a:lnTo>
                            <a:lnTo>
                              <a:pt x="54" y="105"/>
                            </a:lnTo>
                            <a:lnTo>
                              <a:pt x="77" y="115"/>
                            </a:lnTo>
                            <a:lnTo>
                              <a:pt x="103" y="125"/>
                            </a:lnTo>
                            <a:lnTo>
                              <a:pt x="128" y="132"/>
                            </a:lnTo>
                            <a:lnTo>
                              <a:pt x="153" y="141"/>
                            </a:lnTo>
                            <a:lnTo>
                              <a:pt x="172" y="150"/>
                            </a:lnTo>
                            <a:lnTo>
                              <a:pt x="193" y="162"/>
                            </a:lnTo>
                            <a:lnTo>
                              <a:pt x="212" y="175"/>
                            </a:lnTo>
                            <a:lnTo>
                              <a:pt x="229" y="190"/>
                            </a:lnTo>
                            <a:lnTo>
                              <a:pt x="244" y="207"/>
                            </a:lnTo>
                          </a:path>
                        </a:pathLst>
                      </a:custGeom>
                      <a:noFill/>
                      <a:ln w="12700" cap="rnd" cmpd="sng">
                        <a:solidFill>
                          <a:srgbClr val="FFC0C0"/>
                        </a:solidFill>
                        <a:prstDash val="solid"/>
                        <a:round/>
                        <a:headEnd type="none" w="med" len="med"/>
                        <a:tailEnd type="none" w="med" len="med"/>
                      </a:ln>
                      <a:effectLst/>
                    </p:spPr>
                    <p:txBody>
                      <a:bodyPr/>
                      <a:lstStyle/>
                      <a:p>
                        <a:endParaRPr lang="en-US"/>
                      </a:p>
                    </p:txBody>
                  </p:sp>
                  <p:sp>
                    <p:nvSpPr>
                      <p:cNvPr id="2190" name="Freeform 142"/>
                      <p:cNvSpPr>
                        <a:spLocks/>
                      </p:cNvSpPr>
                      <p:nvPr/>
                    </p:nvSpPr>
                    <p:spPr bwMode="auto">
                      <a:xfrm>
                        <a:off x="5264" y="3795"/>
                        <a:ext cx="286" cy="254"/>
                      </a:xfrm>
                      <a:custGeom>
                        <a:avLst/>
                        <a:gdLst/>
                        <a:ahLst/>
                        <a:cxnLst>
                          <a:cxn ang="0">
                            <a:pos x="0" y="0"/>
                          </a:cxn>
                          <a:cxn ang="0">
                            <a:pos x="21" y="5"/>
                          </a:cxn>
                          <a:cxn ang="0">
                            <a:pos x="41" y="11"/>
                          </a:cxn>
                          <a:cxn ang="0">
                            <a:pos x="61" y="19"/>
                          </a:cxn>
                          <a:cxn ang="0">
                            <a:pos x="75" y="28"/>
                          </a:cxn>
                          <a:cxn ang="0">
                            <a:pos x="87" y="42"/>
                          </a:cxn>
                          <a:cxn ang="0">
                            <a:pos x="97" y="59"/>
                          </a:cxn>
                          <a:cxn ang="0">
                            <a:pos x="103" y="75"/>
                          </a:cxn>
                          <a:cxn ang="0">
                            <a:pos x="109" y="95"/>
                          </a:cxn>
                          <a:cxn ang="0">
                            <a:pos x="116" y="118"/>
                          </a:cxn>
                          <a:cxn ang="0">
                            <a:pos x="124" y="137"/>
                          </a:cxn>
                          <a:cxn ang="0">
                            <a:pos x="136" y="156"/>
                          </a:cxn>
                          <a:cxn ang="0">
                            <a:pos x="150" y="176"/>
                          </a:cxn>
                          <a:cxn ang="0">
                            <a:pos x="163" y="189"/>
                          </a:cxn>
                          <a:cxn ang="0">
                            <a:pos x="180" y="203"/>
                          </a:cxn>
                          <a:cxn ang="0">
                            <a:pos x="199" y="215"/>
                          </a:cxn>
                          <a:cxn ang="0">
                            <a:pos x="221" y="225"/>
                          </a:cxn>
                          <a:cxn ang="0">
                            <a:pos x="246" y="236"/>
                          </a:cxn>
                          <a:cxn ang="0">
                            <a:pos x="267" y="245"/>
                          </a:cxn>
                          <a:cxn ang="0">
                            <a:pos x="285" y="253"/>
                          </a:cxn>
                        </a:cxnLst>
                        <a:rect l="0" t="0" r="r" b="b"/>
                        <a:pathLst>
                          <a:path w="286" h="254">
                            <a:moveTo>
                              <a:pt x="0" y="0"/>
                            </a:moveTo>
                            <a:lnTo>
                              <a:pt x="21" y="5"/>
                            </a:lnTo>
                            <a:lnTo>
                              <a:pt x="41" y="11"/>
                            </a:lnTo>
                            <a:lnTo>
                              <a:pt x="61" y="19"/>
                            </a:lnTo>
                            <a:lnTo>
                              <a:pt x="75" y="28"/>
                            </a:lnTo>
                            <a:lnTo>
                              <a:pt x="87" y="42"/>
                            </a:lnTo>
                            <a:lnTo>
                              <a:pt x="97" y="59"/>
                            </a:lnTo>
                            <a:lnTo>
                              <a:pt x="103" y="75"/>
                            </a:lnTo>
                            <a:lnTo>
                              <a:pt x="109" y="95"/>
                            </a:lnTo>
                            <a:lnTo>
                              <a:pt x="116" y="118"/>
                            </a:lnTo>
                            <a:lnTo>
                              <a:pt x="124" y="137"/>
                            </a:lnTo>
                            <a:lnTo>
                              <a:pt x="136" y="156"/>
                            </a:lnTo>
                            <a:lnTo>
                              <a:pt x="150" y="176"/>
                            </a:lnTo>
                            <a:lnTo>
                              <a:pt x="163" y="189"/>
                            </a:lnTo>
                            <a:lnTo>
                              <a:pt x="180" y="203"/>
                            </a:lnTo>
                            <a:lnTo>
                              <a:pt x="199" y="215"/>
                            </a:lnTo>
                            <a:lnTo>
                              <a:pt x="221" y="225"/>
                            </a:lnTo>
                            <a:lnTo>
                              <a:pt x="246" y="236"/>
                            </a:lnTo>
                            <a:lnTo>
                              <a:pt x="267" y="245"/>
                            </a:lnTo>
                            <a:lnTo>
                              <a:pt x="285" y="253"/>
                            </a:lnTo>
                          </a:path>
                        </a:pathLst>
                      </a:custGeom>
                      <a:noFill/>
                      <a:ln w="12700" cap="rnd" cmpd="sng">
                        <a:solidFill>
                          <a:srgbClr val="FFC0C0"/>
                        </a:solidFill>
                        <a:prstDash val="solid"/>
                        <a:round/>
                        <a:headEnd type="none" w="med" len="med"/>
                        <a:tailEnd type="none" w="med" len="med"/>
                      </a:ln>
                      <a:effectLst/>
                    </p:spPr>
                    <p:txBody>
                      <a:bodyPr/>
                      <a:lstStyle/>
                      <a:p>
                        <a:endParaRPr lang="en-US"/>
                      </a:p>
                    </p:txBody>
                  </p:sp>
                  <p:sp>
                    <p:nvSpPr>
                      <p:cNvPr id="2191" name="Freeform 143"/>
                      <p:cNvSpPr>
                        <a:spLocks/>
                      </p:cNvSpPr>
                      <p:nvPr/>
                    </p:nvSpPr>
                    <p:spPr bwMode="auto">
                      <a:xfrm>
                        <a:off x="5285" y="3662"/>
                        <a:ext cx="399" cy="388"/>
                      </a:xfrm>
                      <a:custGeom>
                        <a:avLst/>
                        <a:gdLst/>
                        <a:ahLst/>
                        <a:cxnLst>
                          <a:cxn ang="0">
                            <a:pos x="0" y="0"/>
                          </a:cxn>
                          <a:cxn ang="0">
                            <a:pos x="4" y="26"/>
                          </a:cxn>
                          <a:cxn ang="0">
                            <a:pos x="12" y="53"/>
                          </a:cxn>
                          <a:cxn ang="0">
                            <a:pos x="22" y="82"/>
                          </a:cxn>
                          <a:cxn ang="0">
                            <a:pos x="35" y="105"/>
                          </a:cxn>
                          <a:cxn ang="0">
                            <a:pos x="53" y="130"/>
                          </a:cxn>
                          <a:cxn ang="0">
                            <a:pos x="67" y="152"/>
                          </a:cxn>
                          <a:cxn ang="0">
                            <a:pos x="83" y="180"/>
                          </a:cxn>
                          <a:cxn ang="0">
                            <a:pos x="101" y="211"/>
                          </a:cxn>
                          <a:cxn ang="0">
                            <a:pos x="113" y="229"/>
                          </a:cxn>
                          <a:cxn ang="0">
                            <a:pos x="128" y="247"/>
                          </a:cxn>
                          <a:cxn ang="0">
                            <a:pos x="146" y="266"/>
                          </a:cxn>
                          <a:cxn ang="0">
                            <a:pos x="167" y="286"/>
                          </a:cxn>
                          <a:cxn ang="0">
                            <a:pos x="196" y="310"/>
                          </a:cxn>
                          <a:cxn ang="0">
                            <a:pos x="221" y="329"/>
                          </a:cxn>
                          <a:cxn ang="0">
                            <a:pos x="248" y="345"/>
                          </a:cxn>
                          <a:cxn ang="0">
                            <a:pos x="279" y="359"/>
                          </a:cxn>
                          <a:cxn ang="0">
                            <a:pos x="312" y="371"/>
                          </a:cxn>
                          <a:cxn ang="0">
                            <a:pos x="339" y="379"/>
                          </a:cxn>
                          <a:cxn ang="0">
                            <a:pos x="369" y="384"/>
                          </a:cxn>
                          <a:cxn ang="0">
                            <a:pos x="398" y="387"/>
                          </a:cxn>
                        </a:cxnLst>
                        <a:rect l="0" t="0" r="r" b="b"/>
                        <a:pathLst>
                          <a:path w="399" h="388">
                            <a:moveTo>
                              <a:pt x="0" y="0"/>
                            </a:moveTo>
                            <a:lnTo>
                              <a:pt x="4" y="26"/>
                            </a:lnTo>
                            <a:lnTo>
                              <a:pt x="12" y="53"/>
                            </a:lnTo>
                            <a:lnTo>
                              <a:pt x="22" y="82"/>
                            </a:lnTo>
                            <a:lnTo>
                              <a:pt x="35" y="105"/>
                            </a:lnTo>
                            <a:lnTo>
                              <a:pt x="53" y="130"/>
                            </a:lnTo>
                            <a:lnTo>
                              <a:pt x="67" y="152"/>
                            </a:lnTo>
                            <a:lnTo>
                              <a:pt x="83" y="180"/>
                            </a:lnTo>
                            <a:lnTo>
                              <a:pt x="101" y="211"/>
                            </a:lnTo>
                            <a:lnTo>
                              <a:pt x="113" y="229"/>
                            </a:lnTo>
                            <a:lnTo>
                              <a:pt x="128" y="247"/>
                            </a:lnTo>
                            <a:lnTo>
                              <a:pt x="146" y="266"/>
                            </a:lnTo>
                            <a:lnTo>
                              <a:pt x="167" y="286"/>
                            </a:lnTo>
                            <a:lnTo>
                              <a:pt x="196" y="310"/>
                            </a:lnTo>
                            <a:lnTo>
                              <a:pt x="221" y="329"/>
                            </a:lnTo>
                            <a:lnTo>
                              <a:pt x="248" y="345"/>
                            </a:lnTo>
                            <a:lnTo>
                              <a:pt x="279" y="359"/>
                            </a:lnTo>
                            <a:lnTo>
                              <a:pt x="312" y="371"/>
                            </a:lnTo>
                            <a:lnTo>
                              <a:pt x="339" y="379"/>
                            </a:lnTo>
                            <a:lnTo>
                              <a:pt x="369" y="384"/>
                            </a:lnTo>
                            <a:lnTo>
                              <a:pt x="398" y="387"/>
                            </a:lnTo>
                          </a:path>
                        </a:pathLst>
                      </a:custGeom>
                      <a:noFill/>
                      <a:ln w="12700" cap="rnd" cmpd="sng">
                        <a:solidFill>
                          <a:srgbClr val="FFC0C0"/>
                        </a:solidFill>
                        <a:prstDash val="solid"/>
                        <a:round/>
                        <a:headEnd type="none" w="med" len="med"/>
                        <a:tailEnd type="none" w="med" len="med"/>
                      </a:ln>
                      <a:effectLst/>
                    </p:spPr>
                    <p:txBody>
                      <a:bodyPr/>
                      <a:lstStyle/>
                      <a:p>
                        <a:endParaRPr lang="en-US"/>
                      </a:p>
                    </p:txBody>
                  </p:sp>
                </p:grpSp>
              </p:grpSp>
            </p:grpSp>
          </p:grpSp>
          <p:grpSp>
            <p:nvGrpSpPr>
              <p:cNvPr id="2192" name="Group 144"/>
              <p:cNvGrpSpPr>
                <a:grpSpLocks/>
              </p:cNvGrpSpPr>
              <p:nvPr/>
            </p:nvGrpSpPr>
            <p:grpSpPr bwMode="auto">
              <a:xfrm>
                <a:off x="5377" y="3653"/>
                <a:ext cx="603" cy="491"/>
                <a:chOff x="5377" y="3653"/>
                <a:chExt cx="603" cy="491"/>
              </a:xfrm>
            </p:grpSpPr>
            <p:grpSp>
              <p:nvGrpSpPr>
                <p:cNvPr id="2193" name="Group 145"/>
                <p:cNvGrpSpPr>
                  <a:grpSpLocks/>
                </p:cNvGrpSpPr>
                <p:nvPr/>
              </p:nvGrpSpPr>
              <p:grpSpPr bwMode="auto">
                <a:xfrm>
                  <a:off x="5607" y="3899"/>
                  <a:ext cx="369" cy="245"/>
                  <a:chOff x="5607" y="3899"/>
                  <a:chExt cx="369" cy="245"/>
                </a:xfrm>
              </p:grpSpPr>
              <p:grpSp>
                <p:nvGrpSpPr>
                  <p:cNvPr id="2194" name="Group 146"/>
                  <p:cNvGrpSpPr>
                    <a:grpSpLocks/>
                  </p:cNvGrpSpPr>
                  <p:nvPr/>
                </p:nvGrpSpPr>
                <p:grpSpPr bwMode="auto">
                  <a:xfrm>
                    <a:off x="5829" y="3899"/>
                    <a:ext cx="147" cy="123"/>
                    <a:chOff x="5829" y="3899"/>
                    <a:chExt cx="147" cy="123"/>
                  </a:xfrm>
                </p:grpSpPr>
                <p:sp>
                  <p:nvSpPr>
                    <p:cNvPr id="2195" name="Freeform 147"/>
                    <p:cNvSpPr>
                      <a:spLocks/>
                    </p:cNvSpPr>
                    <p:nvPr/>
                  </p:nvSpPr>
                  <p:spPr bwMode="auto">
                    <a:xfrm>
                      <a:off x="5890" y="3905"/>
                      <a:ext cx="19" cy="67"/>
                    </a:xfrm>
                    <a:custGeom>
                      <a:avLst/>
                      <a:gdLst/>
                      <a:ahLst/>
                      <a:cxnLst>
                        <a:cxn ang="0">
                          <a:pos x="10" y="0"/>
                        </a:cxn>
                        <a:cxn ang="0">
                          <a:pos x="14" y="14"/>
                        </a:cxn>
                        <a:cxn ang="0">
                          <a:pos x="18" y="33"/>
                        </a:cxn>
                        <a:cxn ang="0">
                          <a:pos x="16" y="45"/>
                        </a:cxn>
                        <a:cxn ang="0">
                          <a:pos x="8" y="58"/>
                        </a:cxn>
                        <a:cxn ang="0">
                          <a:pos x="0" y="66"/>
                        </a:cxn>
                      </a:cxnLst>
                      <a:rect l="0" t="0" r="r" b="b"/>
                      <a:pathLst>
                        <a:path w="19" h="67">
                          <a:moveTo>
                            <a:pt x="10" y="0"/>
                          </a:moveTo>
                          <a:lnTo>
                            <a:pt x="14" y="14"/>
                          </a:lnTo>
                          <a:lnTo>
                            <a:pt x="18" y="33"/>
                          </a:lnTo>
                          <a:lnTo>
                            <a:pt x="16" y="45"/>
                          </a:lnTo>
                          <a:lnTo>
                            <a:pt x="8" y="58"/>
                          </a:lnTo>
                          <a:lnTo>
                            <a:pt x="0" y="66"/>
                          </a:lnTo>
                        </a:path>
                      </a:pathLst>
                    </a:custGeom>
                    <a:noFill/>
                    <a:ln w="12700" cap="rnd" cmpd="sng">
                      <a:solidFill>
                        <a:srgbClr val="8080FF"/>
                      </a:solidFill>
                      <a:prstDash val="solid"/>
                      <a:round/>
                      <a:headEnd type="none" w="med" len="med"/>
                      <a:tailEnd type="none" w="med" len="med"/>
                    </a:ln>
                    <a:effectLst/>
                  </p:spPr>
                  <p:txBody>
                    <a:bodyPr/>
                    <a:lstStyle/>
                    <a:p>
                      <a:endParaRPr lang="en-US"/>
                    </a:p>
                  </p:txBody>
                </p:sp>
                <p:sp>
                  <p:nvSpPr>
                    <p:cNvPr id="2196" name="Freeform 148"/>
                    <p:cNvSpPr>
                      <a:spLocks/>
                    </p:cNvSpPr>
                    <p:nvPr/>
                  </p:nvSpPr>
                  <p:spPr bwMode="auto">
                    <a:xfrm>
                      <a:off x="5829" y="3933"/>
                      <a:ext cx="81" cy="89"/>
                    </a:xfrm>
                    <a:custGeom>
                      <a:avLst/>
                      <a:gdLst/>
                      <a:ahLst/>
                      <a:cxnLst>
                        <a:cxn ang="0">
                          <a:pos x="0" y="0"/>
                        </a:cxn>
                        <a:cxn ang="0">
                          <a:pos x="20" y="3"/>
                        </a:cxn>
                        <a:cxn ang="0">
                          <a:pos x="40" y="7"/>
                        </a:cxn>
                        <a:cxn ang="0">
                          <a:pos x="49" y="13"/>
                        </a:cxn>
                        <a:cxn ang="0">
                          <a:pos x="57" y="26"/>
                        </a:cxn>
                        <a:cxn ang="0">
                          <a:pos x="59" y="40"/>
                        </a:cxn>
                        <a:cxn ang="0">
                          <a:pos x="67" y="55"/>
                        </a:cxn>
                        <a:cxn ang="0">
                          <a:pos x="75" y="71"/>
                        </a:cxn>
                        <a:cxn ang="0">
                          <a:pos x="80" y="88"/>
                        </a:cxn>
                      </a:cxnLst>
                      <a:rect l="0" t="0" r="r" b="b"/>
                      <a:pathLst>
                        <a:path w="81" h="89">
                          <a:moveTo>
                            <a:pt x="0" y="0"/>
                          </a:moveTo>
                          <a:lnTo>
                            <a:pt x="20" y="3"/>
                          </a:lnTo>
                          <a:lnTo>
                            <a:pt x="40" y="7"/>
                          </a:lnTo>
                          <a:lnTo>
                            <a:pt x="49" y="13"/>
                          </a:lnTo>
                          <a:lnTo>
                            <a:pt x="57" y="26"/>
                          </a:lnTo>
                          <a:lnTo>
                            <a:pt x="59" y="40"/>
                          </a:lnTo>
                          <a:lnTo>
                            <a:pt x="67" y="55"/>
                          </a:lnTo>
                          <a:lnTo>
                            <a:pt x="75" y="71"/>
                          </a:lnTo>
                          <a:lnTo>
                            <a:pt x="80" y="88"/>
                          </a:lnTo>
                        </a:path>
                      </a:pathLst>
                    </a:custGeom>
                    <a:noFill/>
                    <a:ln w="12700" cap="rnd" cmpd="sng">
                      <a:solidFill>
                        <a:srgbClr val="8080FF"/>
                      </a:solidFill>
                      <a:prstDash val="solid"/>
                      <a:round/>
                      <a:headEnd type="none" w="med" len="med"/>
                      <a:tailEnd type="none" w="med" len="med"/>
                    </a:ln>
                    <a:effectLst/>
                  </p:spPr>
                  <p:txBody>
                    <a:bodyPr/>
                    <a:lstStyle/>
                    <a:p>
                      <a:endParaRPr lang="en-US"/>
                    </a:p>
                  </p:txBody>
                </p:sp>
                <p:sp>
                  <p:nvSpPr>
                    <p:cNvPr id="2197" name="Freeform 149"/>
                    <p:cNvSpPr>
                      <a:spLocks/>
                    </p:cNvSpPr>
                    <p:nvPr/>
                  </p:nvSpPr>
                  <p:spPr bwMode="auto">
                    <a:xfrm>
                      <a:off x="5946" y="3899"/>
                      <a:ext cx="30" cy="106"/>
                    </a:xfrm>
                    <a:custGeom>
                      <a:avLst/>
                      <a:gdLst/>
                      <a:ahLst/>
                      <a:cxnLst>
                        <a:cxn ang="0">
                          <a:pos x="0" y="52"/>
                        </a:cxn>
                        <a:cxn ang="0">
                          <a:pos x="1" y="71"/>
                        </a:cxn>
                        <a:cxn ang="0">
                          <a:pos x="4" y="89"/>
                        </a:cxn>
                        <a:cxn ang="0">
                          <a:pos x="11" y="97"/>
                        </a:cxn>
                        <a:cxn ang="0">
                          <a:pos x="29" y="105"/>
                        </a:cxn>
                        <a:cxn ang="0">
                          <a:pos x="29" y="0"/>
                        </a:cxn>
                      </a:cxnLst>
                      <a:rect l="0" t="0" r="r" b="b"/>
                      <a:pathLst>
                        <a:path w="30" h="106">
                          <a:moveTo>
                            <a:pt x="0" y="52"/>
                          </a:moveTo>
                          <a:lnTo>
                            <a:pt x="1" y="71"/>
                          </a:lnTo>
                          <a:lnTo>
                            <a:pt x="4" y="89"/>
                          </a:lnTo>
                          <a:lnTo>
                            <a:pt x="11" y="97"/>
                          </a:lnTo>
                          <a:lnTo>
                            <a:pt x="29" y="105"/>
                          </a:lnTo>
                          <a:lnTo>
                            <a:pt x="29" y="0"/>
                          </a:lnTo>
                        </a:path>
                      </a:pathLst>
                    </a:custGeom>
                    <a:noFill/>
                    <a:ln w="12700" cap="rnd" cmpd="sng">
                      <a:solidFill>
                        <a:srgbClr val="8080FF"/>
                      </a:solidFill>
                      <a:prstDash val="solid"/>
                      <a:round/>
                      <a:headEnd type="none" w="med" len="med"/>
                      <a:tailEnd type="none" w="med" len="med"/>
                    </a:ln>
                    <a:effectLst/>
                  </p:spPr>
                  <p:txBody>
                    <a:bodyPr/>
                    <a:lstStyle/>
                    <a:p>
                      <a:endParaRPr lang="en-US"/>
                    </a:p>
                  </p:txBody>
                </p:sp>
              </p:grpSp>
              <p:grpSp>
                <p:nvGrpSpPr>
                  <p:cNvPr id="2198" name="Group 150"/>
                  <p:cNvGrpSpPr>
                    <a:grpSpLocks/>
                  </p:cNvGrpSpPr>
                  <p:nvPr/>
                </p:nvGrpSpPr>
                <p:grpSpPr bwMode="auto">
                  <a:xfrm>
                    <a:off x="5607" y="4067"/>
                    <a:ext cx="194" cy="77"/>
                    <a:chOff x="5607" y="4067"/>
                    <a:chExt cx="194" cy="77"/>
                  </a:xfrm>
                </p:grpSpPr>
                <p:sp>
                  <p:nvSpPr>
                    <p:cNvPr id="2199" name="Freeform 151"/>
                    <p:cNvSpPr>
                      <a:spLocks/>
                    </p:cNvSpPr>
                    <p:nvPr/>
                  </p:nvSpPr>
                  <p:spPr bwMode="auto">
                    <a:xfrm>
                      <a:off x="5679" y="4079"/>
                      <a:ext cx="117" cy="16"/>
                    </a:xfrm>
                    <a:custGeom>
                      <a:avLst/>
                      <a:gdLst/>
                      <a:ahLst/>
                      <a:cxnLst>
                        <a:cxn ang="0">
                          <a:pos x="0" y="0"/>
                        </a:cxn>
                        <a:cxn ang="0">
                          <a:pos x="28" y="8"/>
                        </a:cxn>
                        <a:cxn ang="0">
                          <a:pos x="52" y="13"/>
                        </a:cxn>
                        <a:cxn ang="0">
                          <a:pos x="80" y="15"/>
                        </a:cxn>
                        <a:cxn ang="0">
                          <a:pos x="116" y="10"/>
                        </a:cxn>
                      </a:cxnLst>
                      <a:rect l="0" t="0" r="r" b="b"/>
                      <a:pathLst>
                        <a:path w="117" h="16">
                          <a:moveTo>
                            <a:pt x="0" y="0"/>
                          </a:moveTo>
                          <a:lnTo>
                            <a:pt x="28" y="8"/>
                          </a:lnTo>
                          <a:lnTo>
                            <a:pt x="52" y="13"/>
                          </a:lnTo>
                          <a:lnTo>
                            <a:pt x="80" y="15"/>
                          </a:lnTo>
                          <a:lnTo>
                            <a:pt x="116" y="10"/>
                          </a:lnTo>
                        </a:path>
                      </a:pathLst>
                    </a:custGeom>
                    <a:noFill/>
                    <a:ln w="12700" cap="rnd" cmpd="sng">
                      <a:solidFill>
                        <a:srgbClr val="8080FF"/>
                      </a:solidFill>
                      <a:prstDash val="solid"/>
                      <a:round/>
                      <a:headEnd type="none" w="med" len="med"/>
                      <a:tailEnd type="none" w="med" len="med"/>
                    </a:ln>
                    <a:effectLst/>
                  </p:spPr>
                  <p:txBody>
                    <a:bodyPr/>
                    <a:lstStyle/>
                    <a:p>
                      <a:endParaRPr lang="en-US"/>
                    </a:p>
                  </p:txBody>
                </p:sp>
                <p:sp>
                  <p:nvSpPr>
                    <p:cNvPr id="2200" name="Freeform 152"/>
                    <p:cNvSpPr>
                      <a:spLocks/>
                    </p:cNvSpPr>
                    <p:nvPr/>
                  </p:nvSpPr>
                  <p:spPr bwMode="auto">
                    <a:xfrm>
                      <a:off x="5729" y="4067"/>
                      <a:ext cx="23" cy="28"/>
                    </a:xfrm>
                    <a:custGeom>
                      <a:avLst/>
                      <a:gdLst/>
                      <a:ahLst/>
                      <a:cxnLst>
                        <a:cxn ang="0">
                          <a:pos x="0" y="0"/>
                        </a:cxn>
                        <a:cxn ang="0">
                          <a:pos x="14" y="13"/>
                        </a:cxn>
                        <a:cxn ang="0">
                          <a:pos x="22" y="27"/>
                        </a:cxn>
                      </a:cxnLst>
                      <a:rect l="0" t="0" r="r" b="b"/>
                      <a:pathLst>
                        <a:path w="23" h="28">
                          <a:moveTo>
                            <a:pt x="0" y="0"/>
                          </a:moveTo>
                          <a:lnTo>
                            <a:pt x="14" y="13"/>
                          </a:lnTo>
                          <a:lnTo>
                            <a:pt x="22" y="27"/>
                          </a:lnTo>
                        </a:path>
                      </a:pathLst>
                    </a:custGeom>
                    <a:noFill/>
                    <a:ln w="12700" cap="rnd" cmpd="sng">
                      <a:solidFill>
                        <a:srgbClr val="8080FF"/>
                      </a:solidFill>
                      <a:prstDash val="solid"/>
                      <a:round/>
                      <a:headEnd type="none" w="med" len="med"/>
                      <a:tailEnd type="none" w="med" len="med"/>
                    </a:ln>
                    <a:effectLst/>
                  </p:spPr>
                  <p:txBody>
                    <a:bodyPr/>
                    <a:lstStyle/>
                    <a:p>
                      <a:endParaRPr lang="en-US"/>
                    </a:p>
                  </p:txBody>
                </p:sp>
                <p:sp>
                  <p:nvSpPr>
                    <p:cNvPr id="2201" name="Freeform 153"/>
                    <p:cNvSpPr>
                      <a:spLocks/>
                    </p:cNvSpPr>
                    <p:nvPr/>
                  </p:nvSpPr>
                  <p:spPr bwMode="auto">
                    <a:xfrm>
                      <a:off x="5607" y="4121"/>
                      <a:ext cx="143" cy="23"/>
                    </a:xfrm>
                    <a:custGeom>
                      <a:avLst/>
                      <a:gdLst/>
                      <a:ahLst/>
                      <a:cxnLst>
                        <a:cxn ang="0">
                          <a:pos x="0" y="0"/>
                        </a:cxn>
                        <a:cxn ang="0">
                          <a:pos x="37" y="6"/>
                        </a:cxn>
                        <a:cxn ang="0">
                          <a:pos x="74" y="11"/>
                        </a:cxn>
                        <a:cxn ang="0">
                          <a:pos x="108" y="16"/>
                        </a:cxn>
                        <a:cxn ang="0">
                          <a:pos x="142" y="22"/>
                        </a:cxn>
                      </a:cxnLst>
                      <a:rect l="0" t="0" r="r" b="b"/>
                      <a:pathLst>
                        <a:path w="143" h="23">
                          <a:moveTo>
                            <a:pt x="0" y="0"/>
                          </a:moveTo>
                          <a:lnTo>
                            <a:pt x="37" y="6"/>
                          </a:lnTo>
                          <a:lnTo>
                            <a:pt x="74" y="11"/>
                          </a:lnTo>
                          <a:lnTo>
                            <a:pt x="108" y="16"/>
                          </a:lnTo>
                          <a:lnTo>
                            <a:pt x="142" y="22"/>
                          </a:lnTo>
                        </a:path>
                      </a:pathLst>
                    </a:custGeom>
                    <a:noFill/>
                    <a:ln w="12700" cap="rnd" cmpd="sng">
                      <a:solidFill>
                        <a:srgbClr val="8080FF"/>
                      </a:solidFill>
                      <a:prstDash val="solid"/>
                      <a:round/>
                      <a:headEnd type="none" w="med" len="med"/>
                      <a:tailEnd type="none" w="med" len="med"/>
                    </a:ln>
                    <a:effectLst/>
                  </p:spPr>
                  <p:txBody>
                    <a:bodyPr/>
                    <a:lstStyle/>
                    <a:p>
                      <a:endParaRPr lang="en-US"/>
                    </a:p>
                  </p:txBody>
                </p:sp>
                <p:sp>
                  <p:nvSpPr>
                    <p:cNvPr id="2202" name="Freeform 154"/>
                    <p:cNvSpPr>
                      <a:spLocks/>
                    </p:cNvSpPr>
                    <p:nvPr/>
                  </p:nvSpPr>
                  <p:spPr bwMode="auto">
                    <a:xfrm>
                      <a:off x="5731" y="4118"/>
                      <a:ext cx="43" cy="17"/>
                    </a:xfrm>
                    <a:custGeom>
                      <a:avLst/>
                      <a:gdLst/>
                      <a:ahLst/>
                      <a:cxnLst>
                        <a:cxn ang="0">
                          <a:pos x="0" y="0"/>
                        </a:cxn>
                        <a:cxn ang="0">
                          <a:pos x="19" y="1"/>
                        </a:cxn>
                        <a:cxn ang="0">
                          <a:pos x="32" y="5"/>
                        </a:cxn>
                        <a:cxn ang="0">
                          <a:pos x="42" y="16"/>
                        </a:cxn>
                      </a:cxnLst>
                      <a:rect l="0" t="0" r="r" b="b"/>
                      <a:pathLst>
                        <a:path w="43" h="17">
                          <a:moveTo>
                            <a:pt x="0" y="0"/>
                          </a:moveTo>
                          <a:lnTo>
                            <a:pt x="19" y="1"/>
                          </a:lnTo>
                          <a:lnTo>
                            <a:pt x="32" y="5"/>
                          </a:lnTo>
                          <a:lnTo>
                            <a:pt x="42" y="16"/>
                          </a:lnTo>
                        </a:path>
                      </a:pathLst>
                    </a:custGeom>
                    <a:noFill/>
                    <a:ln w="12700" cap="rnd" cmpd="sng">
                      <a:solidFill>
                        <a:srgbClr val="8080FF"/>
                      </a:solidFill>
                      <a:prstDash val="solid"/>
                      <a:round/>
                      <a:headEnd type="none" w="med" len="med"/>
                      <a:tailEnd type="none" w="med" len="med"/>
                    </a:ln>
                    <a:effectLst/>
                  </p:spPr>
                  <p:txBody>
                    <a:bodyPr/>
                    <a:lstStyle/>
                    <a:p>
                      <a:endParaRPr lang="en-US"/>
                    </a:p>
                  </p:txBody>
                </p:sp>
                <p:sp>
                  <p:nvSpPr>
                    <p:cNvPr id="2203" name="Line 155"/>
                    <p:cNvSpPr>
                      <a:spLocks noChangeShapeType="1"/>
                    </p:cNvSpPr>
                    <p:nvPr/>
                  </p:nvSpPr>
                  <p:spPr bwMode="auto">
                    <a:xfrm>
                      <a:off x="5793" y="4114"/>
                      <a:ext cx="8" cy="23"/>
                    </a:xfrm>
                    <a:prstGeom prst="line">
                      <a:avLst/>
                    </a:prstGeom>
                    <a:noFill/>
                    <a:ln w="12700">
                      <a:solidFill>
                        <a:srgbClr val="8080FF"/>
                      </a:solidFill>
                      <a:round/>
                      <a:headEnd/>
                      <a:tailEnd/>
                    </a:ln>
                    <a:effectLst/>
                  </p:spPr>
                  <p:txBody>
                    <a:bodyPr wrap="none" anchor="ctr"/>
                    <a:lstStyle/>
                    <a:p>
                      <a:endParaRPr lang="en-US"/>
                    </a:p>
                  </p:txBody>
                </p:sp>
              </p:grpSp>
            </p:grpSp>
            <p:grpSp>
              <p:nvGrpSpPr>
                <p:cNvPr id="2204" name="Group 156"/>
                <p:cNvGrpSpPr>
                  <a:grpSpLocks/>
                </p:cNvGrpSpPr>
                <p:nvPr/>
              </p:nvGrpSpPr>
              <p:grpSpPr bwMode="auto">
                <a:xfrm>
                  <a:off x="5377" y="3653"/>
                  <a:ext cx="603" cy="491"/>
                  <a:chOff x="5377" y="3653"/>
                  <a:chExt cx="603" cy="491"/>
                </a:xfrm>
              </p:grpSpPr>
              <p:grpSp>
                <p:nvGrpSpPr>
                  <p:cNvPr id="2205" name="Group 157"/>
                  <p:cNvGrpSpPr>
                    <a:grpSpLocks/>
                  </p:cNvGrpSpPr>
                  <p:nvPr/>
                </p:nvGrpSpPr>
                <p:grpSpPr bwMode="auto">
                  <a:xfrm>
                    <a:off x="5414" y="3683"/>
                    <a:ext cx="566" cy="461"/>
                    <a:chOff x="5414" y="3683"/>
                    <a:chExt cx="566" cy="461"/>
                  </a:xfrm>
                </p:grpSpPr>
                <p:sp>
                  <p:nvSpPr>
                    <p:cNvPr id="2206" name="Freeform 158"/>
                    <p:cNvSpPr>
                      <a:spLocks/>
                    </p:cNvSpPr>
                    <p:nvPr/>
                  </p:nvSpPr>
                  <p:spPr bwMode="auto">
                    <a:xfrm>
                      <a:off x="5414" y="3683"/>
                      <a:ext cx="566" cy="366"/>
                    </a:xfrm>
                    <a:custGeom>
                      <a:avLst/>
                      <a:gdLst/>
                      <a:ahLst/>
                      <a:cxnLst>
                        <a:cxn ang="0">
                          <a:pos x="0" y="0"/>
                        </a:cxn>
                        <a:cxn ang="0">
                          <a:pos x="23" y="10"/>
                        </a:cxn>
                        <a:cxn ang="0">
                          <a:pos x="44" y="16"/>
                        </a:cxn>
                        <a:cxn ang="0">
                          <a:pos x="70" y="20"/>
                        </a:cxn>
                        <a:cxn ang="0">
                          <a:pos x="92" y="20"/>
                        </a:cxn>
                        <a:cxn ang="0">
                          <a:pos x="119" y="22"/>
                        </a:cxn>
                        <a:cxn ang="0">
                          <a:pos x="139" y="28"/>
                        </a:cxn>
                        <a:cxn ang="0">
                          <a:pos x="157" y="35"/>
                        </a:cxn>
                        <a:cxn ang="0">
                          <a:pos x="178" y="49"/>
                        </a:cxn>
                        <a:cxn ang="0">
                          <a:pos x="199" y="66"/>
                        </a:cxn>
                        <a:cxn ang="0">
                          <a:pos x="226" y="90"/>
                        </a:cxn>
                        <a:cxn ang="0">
                          <a:pos x="245" y="108"/>
                        </a:cxn>
                        <a:cxn ang="0">
                          <a:pos x="276" y="140"/>
                        </a:cxn>
                        <a:cxn ang="0">
                          <a:pos x="310" y="171"/>
                        </a:cxn>
                        <a:cxn ang="0">
                          <a:pos x="338" y="201"/>
                        </a:cxn>
                        <a:cxn ang="0">
                          <a:pos x="368" y="234"/>
                        </a:cxn>
                        <a:cxn ang="0">
                          <a:pos x="400" y="269"/>
                        </a:cxn>
                        <a:cxn ang="0">
                          <a:pos x="428" y="295"/>
                        </a:cxn>
                        <a:cxn ang="0">
                          <a:pos x="456" y="319"/>
                        </a:cxn>
                        <a:cxn ang="0">
                          <a:pos x="480" y="334"/>
                        </a:cxn>
                        <a:cxn ang="0">
                          <a:pos x="504" y="347"/>
                        </a:cxn>
                        <a:cxn ang="0">
                          <a:pos x="524" y="360"/>
                        </a:cxn>
                        <a:cxn ang="0">
                          <a:pos x="537" y="365"/>
                        </a:cxn>
                        <a:cxn ang="0">
                          <a:pos x="549" y="362"/>
                        </a:cxn>
                        <a:cxn ang="0">
                          <a:pos x="559" y="355"/>
                        </a:cxn>
                        <a:cxn ang="0">
                          <a:pos x="565" y="342"/>
                        </a:cxn>
                        <a:cxn ang="0">
                          <a:pos x="565" y="317"/>
                        </a:cxn>
                        <a:cxn ang="0">
                          <a:pos x="563" y="291"/>
                        </a:cxn>
                      </a:cxnLst>
                      <a:rect l="0" t="0" r="r" b="b"/>
                      <a:pathLst>
                        <a:path w="566" h="366">
                          <a:moveTo>
                            <a:pt x="0" y="0"/>
                          </a:moveTo>
                          <a:lnTo>
                            <a:pt x="23" y="10"/>
                          </a:lnTo>
                          <a:lnTo>
                            <a:pt x="44" y="16"/>
                          </a:lnTo>
                          <a:lnTo>
                            <a:pt x="70" y="20"/>
                          </a:lnTo>
                          <a:lnTo>
                            <a:pt x="92" y="20"/>
                          </a:lnTo>
                          <a:lnTo>
                            <a:pt x="119" y="22"/>
                          </a:lnTo>
                          <a:lnTo>
                            <a:pt x="139" y="28"/>
                          </a:lnTo>
                          <a:lnTo>
                            <a:pt x="157" y="35"/>
                          </a:lnTo>
                          <a:lnTo>
                            <a:pt x="178" y="49"/>
                          </a:lnTo>
                          <a:lnTo>
                            <a:pt x="199" y="66"/>
                          </a:lnTo>
                          <a:lnTo>
                            <a:pt x="226" y="90"/>
                          </a:lnTo>
                          <a:lnTo>
                            <a:pt x="245" y="108"/>
                          </a:lnTo>
                          <a:lnTo>
                            <a:pt x="276" y="140"/>
                          </a:lnTo>
                          <a:lnTo>
                            <a:pt x="310" y="171"/>
                          </a:lnTo>
                          <a:lnTo>
                            <a:pt x="338" y="201"/>
                          </a:lnTo>
                          <a:lnTo>
                            <a:pt x="368" y="234"/>
                          </a:lnTo>
                          <a:lnTo>
                            <a:pt x="400" y="269"/>
                          </a:lnTo>
                          <a:lnTo>
                            <a:pt x="428" y="295"/>
                          </a:lnTo>
                          <a:lnTo>
                            <a:pt x="456" y="319"/>
                          </a:lnTo>
                          <a:lnTo>
                            <a:pt x="480" y="334"/>
                          </a:lnTo>
                          <a:lnTo>
                            <a:pt x="504" y="347"/>
                          </a:lnTo>
                          <a:lnTo>
                            <a:pt x="524" y="360"/>
                          </a:lnTo>
                          <a:lnTo>
                            <a:pt x="537" y="365"/>
                          </a:lnTo>
                          <a:lnTo>
                            <a:pt x="549" y="362"/>
                          </a:lnTo>
                          <a:lnTo>
                            <a:pt x="559" y="355"/>
                          </a:lnTo>
                          <a:lnTo>
                            <a:pt x="565" y="342"/>
                          </a:lnTo>
                          <a:lnTo>
                            <a:pt x="565" y="317"/>
                          </a:lnTo>
                          <a:lnTo>
                            <a:pt x="563" y="291"/>
                          </a:lnTo>
                        </a:path>
                      </a:pathLst>
                    </a:custGeom>
                    <a:noFill/>
                    <a:ln w="25400" cap="rnd" cmpd="sng">
                      <a:solidFill>
                        <a:srgbClr val="8080FF"/>
                      </a:solidFill>
                      <a:prstDash val="solid"/>
                      <a:round/>
                      <a:headEnd type="none" w="med" len="med"/>
                      <a:tailEnd type="none" w="med" len="med"/>
                    </a:ln>
                    <a:effectLst/>
                  </p:spPr>
                  <p:txBody>
                    <a:bodyPr/>
                    <a:lstStyle/>
                    <a:p>
                      <a:endParaRPr lang="en-US"/>
                    </a:p>
                  </p:txBody>
                </p:sp>
                <p:sp>
                  <p:nvSpPr>
                    <p:cNvPr id="2207" name="Freeform 159"/>
                    <p:cNvSpPr>
                      <a:spLocks/>
                    </p:cNvSpPr>
                    <p:nvPr/>
                  </p:nvSpPr>
                  <p:spPr bwMode="auto">
                    <a:xfrm>
                      <a:off x="5504" y="3703"/>
                      <a:ext cx="320" cy="441"/>
                    </a:xfrm>
                    <a:custGeom>
                      <a:avLst/>
                      <a:gdLst/>
                      <a:ahLst/>
                      <a:cxnLst>
                        <a:cxn ang="0">
                          <a:pos x="0" y="0"/>
                        </a:cxn>
                        <a:cxn ang="0">
                          <a:pos x="12" y="38"/>
                        </a:cxn>
                        <a:cxn ang="0">
                          <a:pos x="24" y="74"/>
                        </a:cxn>
                        <a:cxn ang="0">
                          <a:pos x="35" y="99"/>
                        </a:cxn>
                        <a:cxn ang="0">
                          <a:pos x="53" y="130"/>
                        </a:cxn>
                        <a:cxn ang="0">
                          <a:pos x="77" y="165"/>
                        </a:cxn>
                        <a:cxn ang="0">
                          <a:pos x="97" y="192"/>
                        </a:cxn>
                        <a:cxn ang="0">
                          <a:pos x="118" y="221"/>
                        </a:cxn>
                        <a:cxn ang="0">
                          <a:pos x="142" y="255"/>
                        </a:cxn>
                        <a:cxn ang="0">
                          <a:pos x="157" y="277"/>
                        </a:cxn>
                        <a:cxn ang="0">
                          <a:pos x="173" y="289"/>
                        </a:cxn>
                        <a:cxn ang="0">
                          <a:pos x="193" y="303"/>
                        </a:cxn>
                        <a:cxn ang="0">
                          <a:pos x="208" y="314"/>
                        </a:cxn>
                        <a:cxn ang="0">
                          <a:pos x="223" y="332"/>
                        </a:cxn>
                        <a:cxn ang="0">
                          <a:pos x="243" y="348"/>
                        </a:cxn>
                        <a:cxn ang="0">
                          <a:pos x="262" y="363"/>
                        </a:cxn>
                        <a:cxn ang="0">
                          <a:pos x="281" y="376"/>
                        </a:cxn>
                        <a:cxn ang="0">
                          <a:pos x="300" y="391"/>
                        </a:cxn>
                        <a:cxn ang="0">
                          <a:pos x="313" y="403"/>
                        </a:cxn>
                        <a:cxn ang="0">
                          <a:pos x="319" y="415"/>
                        </a:cxn>
                        <a:cxn ang="0">
                          <a:pos x="317" y="430"/>
                        </a:cxn>
                        <a:cxn ang="0">
                          <a:pos x="309" y="434"/>
                        </a:cxn>
                        <a:cxn ang="0">
                          <a:pos x="290" y="438"/>
                        </a:cxn>
                        <a:cxn ang="0">
                          <a:pos x="271" y="440"/>
                        </a:cxn>
                        <a:cxn ang="0">
                          <a:pos x="248" y="440"/>
                        </a:cxn>
                      </a:cxnLst>
                      <a:rect l="0" t="0" r="r" b="b"/>
                      <a:pathLst>
                        <a:path w="320" h="441">
                          <a:moveTo>
                            <a:pt x="0" y="0"/>
                          </a:moveTo>
                          <a:lnTo>
                            <a:pt x="12" y="38"/>
                          </a:lnTo>
                          <a:lnTo>
                            <a:pt x="24" y="74"/>
                          </a:lnTo>
                          <a:lnTo>
                            <a:pt x="35" y="99"/>
                          </a:lnTo>
                          <a:lnTo>
                            <a:pt x="53" y="130"/>
                          </a:lnTo>
                          <a:lnTo>
                            <a:pt x="77" y="165"/>
                          </a:lnTo>
                          <a:lnTo>
                            <a:pt x="97" y="192"/>
                          </a:lnTo>
                          <a:lnTo>
                            <a:pt x="118" y="221"/>
                          </a:lnTo>
                          <a:lnTo>
                            <a:pt x="142" y="255"/>
                          </a:lnTo>
                          <a:lnTo>
                            <a:pt x="157" y="277"/>
                          </a:lnTo>
                          <a:lnTo>
                            <a:pt x="173" y="289"/>
                          </a:lnTo>
                          <a:lnTo>
                            <a:pt x="193" y="303"/>
                          </a:lnTo>
                          <a:lnTo>
                            <a:pt x="208" y="314"/>
                          </a:lnTo>
                          <a:lnTo>
                            <a:pt x="223" y="332"/>
                          </a:lnTo>
                          <a:lnTo>
                            <a:pt x="243" y="348"/>
                          </a:lnTo>
                          <a:lnTo>
                            <a:pt x="262" y="363"/>
                          </a:lnTo>
                          <a:lnTo>
                            <a:pt x="281" y="376"/>
                          </a:lnTo>
                          <a:lnTo>
                            <a:pt x="300" y="391"/>
                          </a:lnTo>
                          <a:lnTo>
                            <a:pt x="313" y="403"/>
                          </a:lnTo>
                          <a:lnTo>
                            <a:pt x="319" y="415"/>
                          </a:lnTo>
                          <a:lnTo>
                            <a:pt x="317" y="430"/>
                          </a:lnTo>
                          <a:lnTo>
                            <a:pt x="309" y="434"/>
                          </a:lnTo>
                          <a:lnTo>
                            <a:pt x="290" y="438"/>
                          </a:lnTo>
                          <a:lnTo>
                            <a:pt x="271" y="440"/>
                          </a:lnTo>
                          <a:lnTo>
                            <a:pt x="248" y="440"/>
                          </a:lnTo>
                        </a:path>
                      </a:pathLst>
                    </a:custGeom>
                    <a:noFill/>
                    <a:ln w="25400" cap="rnd" cmpd="sng">
                      <a:solidFill>
                        <a:srgbClr val="8080FF"/>
                      </a:solidFill>
                      <a:prstDash val="solid"/>
                      <a:round/>
                      <a:headEnd type="none" w="med" len="med"/>
                      <a:tailEnd type="none" w="med" len="med"/>
                    </a:ln>
                    <a:effectLst/>
                  </p:spPr>
                  <p:txBody>
                    <a:bodyPr/>
                    <a:lstStyle/>
                    <a:p>
                      <a:endParaRPr lang="en-US"/>
                    </a:p>
                  </p:txBody>
                </p:sp>
              </p:grpSp>
              <p:grpSp>
                <p:nvGrpSpPr>
                  <p:cNvPr id="2208" name="Group 160"/>
                  <p:cNvGrpSpPr>
                    <a:grpSpLocks/>
                  </p:cNvGrpSpPr>
                  <p:nvPr/>
                </p:nvGrpSpPr>
                <p:grpSpPr bwMode="auto">
                  <a:xfrm>
                    <a:off x="5377" y="3653"/>
                    <a:ext cx="41" cy="42"/>
                    <a:chOff x="5377" y="3653"/>
                    <a:chExt cx="41" cy="42"/>
                  </a:xfrm>
                </p:grpSpPr>
                <p:sp>
                  <p:nvSpPr>
                    <p:cNvPr id="2209" name="Oval 161"/>
                    <p:cNvSpPr>
                      <a:spLocks noChangeArrowheads="1"/>
                    </p:cNvSpPr>
                    <p:nvPr/>
                  </p:nvSpPr>
                  <p:spPr bwMode="auto">
                    <a:xfrm>
                      <a:off x="5377" y="3653"/>
                      <a:ext cx="41" cy="42"/>
                    </a:xfrm>
                    <a:prstGeom prst="ellipse">
                      <a:avLst/>
                    </a:prstGeom>
                    <a:solidFill>
                      <a:srgbClr val="8080FF"/>
                    </a:solidFill>
                    <a:ln w="12700">
                      <a:noFill/>
                      <a:round/>
                      <a:headEnd/>
                      <a:tailEnd/>
                    </a:ln>
                    <a:effectLst/>
                  </p:spPr>
                  <p:txBody>
                    <a:bodyPr wrap="none" anchor="ctr"/>
                    <a:lstStyle/>
                    <a:p>
                      <a:endParaRPr lang="en-US"/>
                    </a:p>
                  </p:txBody>
                </p:sp>
                <p:sp>
                  <p:nvSpPr>
                    <p:cNvPr id="2210" name="Oval 162"/>
                    <p:cNvSpPr>
                      <a:spLocks noChangeArrowheads="1"/>
                    </p:cNvSpPr>
                    <p:nvPr/>
                  </p:nvSpPr>
                  <p:spPr bwMode="auto">
                    <a:xfrm>
                      <a:off x="5386" y="3663"/>
                      <a:ext cx="19" cy="22"/>
                    </a:xfrm>
                    <a:prstGeom prst="ellipse">
                      <a:avLst/>
                    </a:prstGeom>
                    <a:solidFill>
                      <a:srgbClr val="400040"/>
                    </a:solidFill>
                    <a:ln w="12700">
                      <a:noFill/>
                      <a:round/>
                      <a:headEnd/>
                      <a:tailEnd/>
                    </a:ln>
                    <a:effectLst/>
                  </p:spPr>
                  <p:txBody>
                    <a:bodyPr wrap="none" anchor="ctr"/>
                    <a:lstStyle/>
                    <a:p>
                      <a:endParaRPr lang="en-US"/>
                    </a:p>
                  </p:txBody>
                </p:sp>
              </p:grpSp>
            </p:grpSp>
          </p:grpSp>
        </p:grpSp>
      </p:gr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026"/>
          <p:cNvSpPr txBox="1">
            <a:spLocks noChangeArrowheads="1"/>
          </p:cNvSpPr>
          <p:nvPr/>
        </p:nvSpPr>
        <p:spPr bwMode="auto">
          <a:xfrm>
            <a:off x="1752600" y="457200"/>
            <a:ext cx="5638800" cy="946150"/>
          </a:xfrm>
          <a:prstGeom prst="rect">
            <a:avLst/>
          </a:prstGeom>
          <a:noFill/>
          <a:ln w="9525">
            <a:noFill/>
            <a:miter lim="800000"/>
            <a:headEnd/>
            <a:tailEnd/>
          </a:ln>
          <a:effectLst/>
        </p:spPr>
        <p:txBody>
          <a:bodyPr>
            <a:spAutoFit/>
          </a:bodyPr>
          <a:lstStyle/>
          <a:p>
            <a:pPr algn="ctr">
              <a:spcBef>
                <a:spcPct val="50000"/>
              </a:spcBef>
            </a:pPr>
            <a:r>
              <a:rPr lang="en-US" sz="2800"/>
              <a:t>Respiratory Therapists Perform Therapeutic Procedures</a:t>
            </a:r>
          </a:p>
        </p:txBody>
      </p:sp>
      <p:sp>
        <p:nvSpPr>
          <p:cNvPr id="32771" name="Text Box 1027"/>
          <p:cNvSpPr txBox="1">
            <a:spLocks noChangeArrowheads="1"/>
          </p:cNvSpPr>
          <p:nvPr/>
        </p:nvSpPr>
        <p:spPr bwMode="auto">
          <a:xfrm>
            <a:off x="5638800" y="3810000"/>
            <a:ext cx="1905000" cy="457200"/>
          </a:xfrm>
          <a:prstGeom prst="rect">
            <a:avLst/>
          </a:prstGeom>
          <a:noFill/>
          <a:ln w="9525">
            <a:noFill/>
            <a:miter lim="800000"/>
            <a:headEnd/>
            <a:tailEnd/>
          </a:ln>
          <a:effectLst/>
        </p:spPr>
        <p:txBody>
          <a:bodyPr>
            <a:spAutoFit/>
          </a:bodyPr>
          <a:lstStyle/>
          <a:p>
            <a:pPr>
              <a:spcBef>
                <a:spcPct val="50000"/>
              </a:spcBef>
            </a:pPr>
            <a:endParaRPr lang="en-US"/>
          </a:p>
        </p:txBody>
      </p:sp>
      <p:graphicFrame>
        <p:nvGraphicFramePr>
          <p:cNvPr id="167936" name="Object 2048"/>
          <p:cNvGraphicFramePr>
            <a:graphicFrameLocks noChangeAspect="1"/>
          </p:cNvGraphicFramePr>
          <p:nvPr/>
        </p:nvGraphicFramePr>
        <p:xfrm>
          <a:off x="5638800" y="1905000"/>
          <a:ext cx="2946400" cy="4419600"/>
        </p:xfrm>
        <a:graphic>
          <a:graphicData uri="http://schemas.openxmlformats.org/presentationml/2006/ole">
            <p:oleObj spid="_x0000_s167936" name="Drawing" r:id="rId3" imgW="1523880" imgH="2286000" progId="WPDraw30.Drawing">
              <p:embed/>
            </p:oleObj>
          </a:graphicData>
        </a:graphic>
      </p:graphicFrame>
      <p:sp>
        <p:nvSpPr>
          <p:cNvPr id="32774" name="Text Box 1030"/>
          <p:cNvSpPr txBox="1">
            <a:spLocks noChangeArrowheads="1"/>
          </p:cNvSpPr>
          <p:nvPr/>
        </p:nvSpPr>
        <p:spPr bwMode="auto">
          <a:xfrm>
            <a:off x="1143000" y="2209800"/>
            <a:ext cx="5029200" cy="3743325"/>
          </a:xfrm>
          <a:prstGeom prst="rect">
            <a:avLst/>
          </a:prstGeom>
          <a:noFill/>
          <a:ln w="9525">
            <a:noFill/>
            <a:miter lim="800000"/>
            <a:headEnd/>
            <a:tailEnd/>
          </a:ln>
          <a:effectLst/>
        </p:spPr>
        <p:txBody>
          <a:bodyPr>
            <a:spAutoFit/>
          </a:bodyPr>
          <a:lstStyle/>
          <a:p>
            <a:pPr>
              <a:spcBef>
                <a:spcPct val="50000"/>
              </a:spcBef>
              <a:buClr>
                <a:srgbClr val="FFFF00"/>
              </a:buClr>
              <a:buFontTx/>
              <a:buChar char="•"/>
            </a:pPr>
            <a:r>
              <a:rPr lang="en-US"/>
              <a:t> Mechanical Ventilation </a:t>
            </a:r>
          </a:p>
          <a:p>
            <a:pPr>
              <a:spcBef>
                <a:spcPct val="50000"/>
              </a:spcBef>
              <a:buClr>
                <a:srgbClr val="FFFF00"/>
              </a:buClr>
              <a:buFontTx/>
              <a:buChar char="•"/>
            </a:pPr>
            <a:r>
              <a:rPr lang="en-US"/>
              <a:t> Oxygen administration</a:t>
            </a:r>
          </a:p>
          <a:p>
            <a:pPr>
              <a:spcBef>
                <a:spcPct val="50000"/>
              </a:spcBef>
              <a:buClr>
                <a:srgbClr val="FFFF00"/>
              </a:buClr>
              <a:buFontTx/>
              <a:buChar char="•"/>
            </a:pPr>
            <a:r>
              <a:rPr lang="en-US"/>
              <a:t> Medication administration</a:t>
            </a:r>
          </a:p>
          <a:p>
            <a:pPr>
              <a:spcBef>
                <a:spcPct val="50000"/>
              </a:spcBef>
              <a:buClr>
                <a:srgbClr val="FFFF00"/>
              </a:buClr>
              <a:buFontTx/>
              <a:buChar char="•"/>
            </a:pPr>
            <a:r>
              <a:rPr lang="en-US"/>
              <a:t> Chest physiotherapy</a:t>
            </a:r>
          </a:p>
          <a:p>
            <a:pPr>
              <a:spcBef>
                <a:spcPct val="50000"/>
              </a:spcBef>
              <a:buClr>
                <a:srgbClr val="FFFF00"/>
              </a:buClr>
              <a:buFontTx/>
              <a:buChar char="•"/>
            </a:pPr>
            <a:r>
              <a:rPr lang="en-US"/>
              <a:t> Lung expansion therapy</a:t>
            </a:r>
          </a:p>
          <a:p>
            <a:pPr>
              <a:spcBef>
                <a:spcPct val="50000"/>
              </a:spcBef>
              <a:buClr>
                <a:srgbClr val="FFFF00"/>
              </a:buClr>
              <a:buFontTx/>
              <a:buChar char="•"/>
            </a:pPr>
            <a:r>
              <a:rPr lang="en-US"/>
              <a:t> Pulmonary rehabilitation</a:t>
            </a:r>
          </a:p>
          <a:p>
            <a:pPr>
              <a:spcBef>
                <a:spcPct val="50000"/>
              </a:spcBef>
              <a:buClr>
                <a:srgbClr val="FFFF00"/>
              </a:buClr>
              <a:buFontTx/>
              <a:buChar char="•"/>
            </a:pPr>
            <a:r>
              <a:rPr lang="en-US"/>
              <a:t> Smoking cessation</a:t>
            </a:r>
          </a:p>
        </p:txBody>
      </p:sp>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026" descr="X-rayPhoto1"/>
          <p:cNvPicPr>
            <a:picLocks noChangeAspect="1" noChangeArrowheads="1"/>
          </p:cNvPicPr>
          <p:nvPr/>
        </p:nvPicPr>
        <p:blipFill>
          <a:blip r:embed="rId2" cstate="print"/>
          <a:srcRect/>
          <a:stretch>
            <a:fillRect/>
          </a:stretch>
        </p:blipFill>
        <p:spPr bwMode="auto">
          <a:xfrm>
            <a:off x="2057400" y="304800"/>
            <a:ext cx="4826000" cy="3619500"/>
          </a:xfrm>
          <a:prstGeom prst="rect">
            <a:avLst/>
          </a:prstGeom>
          <a:noFill/>
        </p:spPr>
      </p:pic>
      <p:sp>
        <p:nvSpPr>
          <p:cNvPr id="23555" name="Text Box 1027"/>
          <p:cNvSpPr txBox="1">
            <a:spLocks noChangeArrowheads="1"/>
          </p:cNvSpPr>
          <p:nvPr/>
        </p:nvSpPr>
        <p:spPr bwMode="auto">
          <a:xfrm>
            <a:off x="1905000" y="4343400"/>
            <a:ext cx="5410200" cy="1917700"/>
          </a:xfrm>
          <a:prstGeom prst="rect">
            <a:avLst/>
          </a:prstGeom>
          <a:noFill/>
          <a:ln w="9525">
            <a:noFill/>
            <a:miter lim="800000"/>
            <a:headEnd/>
            <a:tailEnd/>
          </a:ln>
          <a:effectLst/>
        </p:spPr>
        <p:txBody>
          <a:bodyPr>
            <a:spAutoFit/>
          </a:bodyPr>
          <a:lstStyle/>
          <a:p>
            <a:pPr>
              <a:spcBef>
                <a:spcPct val="50000"/>
              </a:spcBef>
            </a:pPr>
            <a:r>
              <a:rPr lang="en-US"/>
              <a:t>Respiratory Therapists interact with pulmonologists and physicians specializing in trauma resuscitation, critical care, and pulmonary and cardiac rehabilitation.</a:t>
            </a:r>
          </a:p>
        </p:txBody>
      </p:sp>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 Box 4"/>
          <p:cNvSpPr txBox="1">
            <a:spLocks noChangeArrowheads="1"/>
          </p:cNvSpPr>
          <p:nvPr/>
        </p:nvSpPr>
        <p:spPr bwMode="auto">
          <a:xfrm>
            <a:off x="762000" y="4572000"/>
            <a:ext cx="4038600" cy="457200"/>
          </a:xfrm>
          <a:prstGeom prst="rect">
            <a:avLst/>
          </a:prstGeom>
          <a:noFill/>
          <a:ln w="9525">
            <a:noFill/>
            <a:miter lim="800000"/>
            <a:headEnd/>
            <a:tailEnd/>
          </a:ln>
          <a:effectLst/>
        </p:spPr>
        <p:txBody>
          <a:bodyPr>
            <a:spAutoFit/>
          </a:bodyPr>
          <a:lstStyle/>
          <a:p>
            <a:pPr>
              <a:spcBef>
                <a:spcPct val="50000"/>
              </a:spcBef>
            </a:pPr>
            <a:endParaRPr lang="en-US"/>
          </a:p>
        </p:txBody>
      </p:sp>
      <p:pic>
        <p:nvPicPr>
          <p:cNvPr id="22533" name="Picture 5"/>
          <p:cNvPicPr>
            <a:picLocks noChangeArrowheads="1"/>
          </p:cNvPicPr>
          <p:nvPr/>
        </p:nvPicPr>
        <p:blipFill>
          <a:blip r:embed="rId2" cstate="print"/>
          <a:srcRect/>
          <a:stretch>
            <a:fillRect/>
          </a:stretch>
        </p:blipFill>
        <p:spPr bwMode="auto">
          <a:xfrm>
            <a:off x="152400" y="381000"/>
            <a:ext cx="8991600" cy="5956300"/>
          </a:xfrm>
          <a:prstGeom prst="rect">
            <a:avLst/>
          </a:prstGeom>
          <a:noFill/>
          <a:ln w="9525">
            <a:noFill/>
            <a:miter lim="800000"/>
            <a:headEnd/>
            <a:tailEnd/>
          </a:ln>
          <a:effectLst>
            <a:outerShdw dist="161645" dir="13500000" algn="ctr" rotWithShape="0">
              <a:srgbClr val="040809"/>
            </a:outerShdw>
          </a:effectLst>
        </p:spPr>
      </p:pic>
      <p:sp>
        <p:nvSpPr>
          <p:cNvPr id="22536" name="Text Box 8"/>
          <p:cNvSpPr txBox="1">
            <a:spLocks noChangeArrowheads="1"/>
          </p:cNvSpPr>
          <p:nvPr/>
        </p:nvSpPr>
        <p:spPr bwMode="auto">
          <a:xfrm>
            <a:off x="838200" y="1143000"/>
            <a:ext cx="2362200" cy="2647950"/>
          </a:xfrm>
          <a:prstGeom prst="rect">
            <a:avLst/>
          </a:prstGeom>
          <a:noFill/>
          <a:ln w="9525">
            <a:noFill/>
            <a:miter lim="800000"/>
            <a:headEnd/>
            <a:tailEnd/>
          </a:ln>
          <a:effectLst/>
        </p:spPr>
        <p:txBody>
          <a:bodyPr>
            <a:spAutoFit/>
          </a:bodyPr>
          <a:lstStyle/>
          <a:p>
            <a:pPr>
              <a:spcBef>
                <a:spcPct val="50000"/>
              </a:spcBef>
            </a:pPr>
            <a:r>
              <a:rPr lang="en-US"/>
              <a:t>Therapists help physicians with the diagnosis and management of respiratory disease</a:t>
            </a:r>
          </a:p>
        </p:txBody>
      </p:sp>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jet vent"/>
          <p:cNvPicPr>
            <a:picLocks noChangeAspect="1" noChangeArrowheads="1"/>
          </p:cNvPicPr>
          <p:nvPr/>
        </p:nvPicPr>
        <p:blipFill>
          <a:blip r:embed="rId2" cstate="print"/>
          <a:srcRect/>
          <a:stretch>
            <a:fillRect/>
          </a:stretch>
        </p:blipFill>
        <p:spPr bwMode="auto">
          <a:xfrm>
            <a:off x="1752600" y="1066800"/>
            <a:ext cx="5513388" cy="4135438"/>
          </a:xfrm>
          <a:prstGeom prst="rect">
            <a:avLst/>
          </a:prstGeom>
          <a:noFill/>
        </p:spPr>
      </p:pic>
      <p:sp>
        <p:nvSpPr>
          <p:cNvPr id="8195" name="Text Box 3"/>
          <p:cNvSpPr txBox="1">
            <a:spLocks noChangeArrowheads="1"/>
          </p:cNvSpPr>
          <p:nvPr/>
        </p:nvSpPr>
        <p:spPr bwMode="auto">
          <a:xfrm>
            <a:off x="609600" y="304800"/>
            <a:ext cx="8077200" cy="519113"/>
          </a:xfrm>
          <a:prstGeom prst="rect">
            <a:avLst/>
          </a:prstGeom>
          <a:noFill/>
          <a:ln w="9525">
            <a:noFill/>
            <a:miter lim="800000"/>
            <a:headEnd/>
            <a:tailEnd/>
          </a:ln>
          <a:effectLst/>
        </p:spPr>
        <p:txBody>
          <a:bodyPr>
            <a:spAutoFit/>
          </a:bodyPr>
          <a:lstStyle/>
          <a:p>
            <a:pPr>
              <a:spcBef>
                <a:spcPct val="50000"/>
              </a:spcBef>
            </a:pPr>
            <a:r>
              <a:rPr lang="en-US" sz="2800"/>
              <a:t>Respiratory Therapists have a unique role...</a:t>
            </a:r>
          </a:p>
        </p:txBody>
      </p:sp>
      <p:sp>
        <p:nvSpPr>
          <p:cNvPr id="8197" name="Text Box 5"/>
          <p:cNvSpPr txBox="1">
            <a:spLocks noChangeArrowheads="1"/>
          </p:cNvSpPr>
          <p:nvPr/>
        </p:nvSpPr>
        <p:spPr bwMode="auto">
          <a:xfrm>
            <a:off x="762000" y="5486400"/>
            <a:ext cx="7696200" cy="396875"/>
          </a:xfrm>
          <a:prstGeom prst="rect">
            <a:avLst/>
          </a:prstGeom>
          <a:noFill/>
          <a:ln w="9525">
            <a:noFill/>
            <a:miter lim="800000"/>
            <a:headEnd/>
            <a:tailEnd/>
          </a:ln>
          <a:effectLst/>
        </p:spPr>
        <p:txBody>
          <a:bodyPr>
            <a:spAutoFit/>
          </a:bodyPr>
          <a:lstStyle/>
          <a:p>
            <a:pPr>
              <a:spcBef>
                <a:spcPct val="50000"/>
              </a:spcBef>
            </a:pPr>
            <a:r>
              <a:rPr lang="en-US" sz="2000">
                <a:solidFill>
                  <a:srgbClr val="FFFF00"/>
                </a:solidFill>
              </a:rPr>
              <a:t>- </a:t>
            </a:r>
            <a:r>
              <a:rPr lang="en-US" sz="2000"/>
              <a:t>Patient Care    </a:t>
            </a:r>
            <a:r>
              <a:rPr lang="en-US" sz="2000">
                <a:solidFill>
                  <a:srgbClr val="FFFF00"/>
                </a:solidFill>
              </a:rPr>
              <a:t>- </a:t>
            </a:r>
            <a:r>
              <a:rPr lang="en-US" sz="2000"/>
              <a:t>Clinical Consultant    </a:t>
            </a:r>
            <a:r>
              <a:rPr lang="en-US" sz="2000">
                <a:solidFill>
                  <a:srgbClr val="FFFF00"/>
                </a:solidFill>
              </a:rPr>
              <a:t>- </a:t>
            </a:r>
            <a:r>
              <a:rPr lang="en-US" sz="2000"/>
              <a:t>Technical Consultant</a:t>
            </a:r>
            <a:endParaRPr lang="en-US"/>
          </a:p>
        </p:txBody>
      </p:sp>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981200" y="228600"/>
            <a:ext cx="4800600" cy="1066800"/>
          </a:xfrm>
          <a:prstGeom prst="rect">
            <a:avLst/>
          </a:prstGeom>
          <a:noFill/>
          <a:ln w="9525">
            <a:noFill/>
            <a:miter lim="800000"/>
            <a:headEnd/>
            <a:tailEnd/>
          </a:ln>
          <a:effectLst/>
        </p:spPr>
        <p:txBody>
          <a:bodyPr>
            <a:spAutoFit/>
          </a:bodyPr>
          <a:lstStyle/>
          <a:p>
            <a:pPr algn="ctr">
              <a:spcBef>
                <a:spcPct val="50000"/>
              </a:spcBef>
            </a:pPr>
            <a:r>
              <a:rPr lang="en-US" sz="3200"/>
              <a:t>Career opportunities are EXCELLENT!</a:t>
            </a:r>
            <a:endParaRPr lang="en-US" sz="2800"/>
          </a:p>
        </p:txBody>
      </p:sp>
      <p:sp>
        <p:nvSpPr>
          <p:cNvPr id="14339" name="Text Box 3"/>
          <p:cNvSpPr txBox="1">
            <a:spLocks noChangeArrowheads="1"/>
          </p:cNvSpPr>
          <p:nvPr/>
        </p:nvSpPr>
        <p:spPr bwMode="auto">
          <a:xfrm>
            <a:off x="1066800" y="1905000"/>
            <a:ext cx="3581400" cy="4816475"/>
          </a:xfrm>
          <a:prstGeom prst="rect">
            <a:avLst/>
          </a:prstGeom>
          <a:noFill/>
          <a:ln w="9525">
            <a:noFill/>
            <a:miter lim="800000"/>
            <a:headEnd/>
            <a:tailEnd/>
          </a:ln>
          <a:effectLst/>
        </p:spPr>
        <p:txBody>
          <a:bodyPr>
            <a:spAutoFit/>
          </a:bodyPr>
          <a:lstStyle/>
          <a:p>
            <a:pPr>
              <a:spcBef>
                <a:spcPct val="50000"/>
              </a:spcBef>
            </a:pPr>
            <a:r>
              <a:rPr lang="en-US" sz="2000"/>
              <a:t>The need for RRTs is growing due to:</a:t>
            </a:r>
          </a:p>
          <a:p>
            <a:pPr>
              <a:spcBef>
                <a:spcPct val="50000"/>
              </a:spcBef>
            </a:pPr>
            <a:endParaRPr lang="en-US" sz="2000"/>
          </a:p>
          <a:p>
            <a:pPr>
              <a:spcBef>
                <a:spcPct val="50000"/>
              </a:spcBef>
              <a:buClr>
                <a:srgbClr val="FFFF00"/>
              </a:buClr>
              <a:buFontTx/>
              <a:buChar char="•"/>
            </a:pPr>
            <a:r>
              <a:rPr lang="en-US" sz="2000"/>
              <a:t> increase in elderly population</a:t>
            </a:r>
          </a:p>
          <a:p>
            <a:pPr>
              <a:spcBef>
                <a:spcPct val="50000"/>
              </a:spcBef>
              <a:buClr>
                <a:srgbClr val="FFFF00"/>
              </a:buClr>
              <a:buFontTx/>
              <a:buChar char="•"/>
            </a:pPr>
            <a:r>
              <a:rPr lang="en-US" sz="2000"/>
              <a:t> the impact of our changing environment on diseases </a:t>
            </a:r>
          </a:p>
          <a:p>
            <a:pPr>
              <a:spcBef>
                <a:spcPct val="50000"/>
              </a:spcBef>
              <a:buClr>
                <a:srgbClr val="FFFF00"/>
              </a:buClr>
              <a:buFontTx/>
              <a:buChar char="•"/>
            </a:pPr>
            <a:r>
              <a:rPr lang="en-US" sz="2000"/>
              <a:t> technology advancements </a:t>
            </a:r>
          </a:p>
          <a:p>
            <a:pPr>
              <a:spcBef>
                <a:spcPct val="50000"/>
              </a:spcBef>
              <a:buClr>
                <a:srgbClr val="FFFF00"/>
              </a:buClr>
              <a:buFontTx/>
              <a:buChar char="•"/>
            </a:pPr>
            <a:r>
              <a:rPr lang="en-US" sz="2000"/>
              <a:t> advances in treatment of premature babies</a:t>
            </a:r>
          </a:p>
          <a:p>
            <a:pPr>
              <a:spcBef>
                <a:spcPct val="50000"/>
              </a:spcBef>
              <a:buClr>
                <a:srgbClr val="FFFF00"/>
              </a:buClr>
              <a:buFontTx/>
              <a:buChar char="•"/>
            </a:pPr>
            <a:r>
              <a:rPr lang="en-US" sz="2000"/>
              <a:t> smoking and COPD</a:t>
            </a:r>
          </a:p>
          <a:p>
            <a:pPr>
              <a:spcBef>
                <a:spcPct val="50000"/>
              </a:spcBef>
              <a:buClr>
                <a:srgbClr val="FFFF00"/>
              </a:buClr>
              <a:buFontTx/>
              <a:buChar char="•"/>
            </a:pPr>
            <a:r>
              <a:rPr lang="en-US" sz="2000"/>
              <a:t>Retirement!</a:t>
            </a:r>
            <a:endParaRPr lang="en-US"/>
          </a:p>
        </p:txBody>
      </p:sp>
      <p:sp>
        <p:nvSpPr>
          <p:cNvPr id="14341" name="Text Box 5"/>
          <p:cNvSpPr txBox="1">
            <a:spLocks noChangeArrowheads="1"/>
          </p:cNvSpPr>
          <p:nvPr/>
        </p:nvSpPr>
        <p:spPr bwMode="auto">
          <a:xfrm>
            <a:off x="5181600" y="1981200"/>
            <a:ext cx="2667000" cy="457200"/>
          </a:xfrm>
          <a:prstGeom prst="rect">
            <a:avLst/>
          </a:prstGeom>
          <a:noFill/>
          <a:ln w="9525">
            <a:noFill/>
            <a:miter lim="800000"/>
            <a:headEnd/>
            <a:tailEnd/>
          </a:ln>
          <a:effectLst/>
        </p:spPr>
        <p:txBody>
          <a:bodyPr>
            <a:spAutoFit/>
          </a:bodyPr>
          <a:lstStyle/>
          <a:p>
            <a:pPr>
              <a:spcBef>
                <a:spcPct val="50000"/>
              </a:spcBef>
            </a:pPr>
            <a:endParaRPr lang="en-US"/>
          </a:p>
        </p:txBody>
      </p:sp>
      <p:graphicFrame>
        <p:nvGraphicFramePr>
          <p:cNvPr id="14342" name="Object 6">
            <a:hlinkClick r:id="" action="ppaction://ole?verb=0"/>
          </p:cNvPr>
          <p:cNvGraphicFramePr>
            <a:graphicFrameLocks/>
          </p:cNvGraphicFramePr>
          <p:nvPr/>
        </p:nvGraphicFramePr>
        <p:xfrm>
          <a:off x="5334000" y="1981200"/>
          <a:ext cx="2720975" cy="4105275"/>
        </p:xfrm>
        <a:graphic>
          <a:graphicData uri="http://schemas.openxmlformats.org/presentationml/2006/ole">
            <p:oleObj spid="_x0000_s14342" name="Clip" r:id="rId3" imgW="3800160" imgH="5727600" progId="MS_ClipArt_Gallery.5">
              <p:embed/>
            </p:oleObj>
          </a:graphicData>
        </a:graphic>
      </p:graphicFrame>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t ambulation"/>
          <p:cNvPicPr>
            <a:picLocks noChangeAspect="1" noChangeArrowheads="1"/>
          </p:cNvPicPr>
          <p:nvPr/>
        </p:nvPicPr>
        <p:blipFill>
          <a:blip r:embed="rId2" cstate="print"/>
          <a:srcRect l="23433" r="21265"/>
          <a:stretch>
            <a:fillRect/>
          </a:stretch>
        </p:blipFill>
        <p:spPr bwMode="auto">
          <a:xfrm>
            <a:off x="304800" y="381000"/>
            <a:ext cx="4495800" cy="6097588"/>
          </a:xfrm>
          <a:prstGeom prst="rect">
            <a:avLst/>
          </a:prstGeom>
          <a:noFill/>
        </p:spPr>
      </p:pic>
      <p:sp>
        <p:nvSpPr>
          <p:cNvPr id="3075" name="Text Box 3"/>
          <p:cNvSpPr txBox="1">
            <a:spLocks noChangeArrowheads="1"/>
          </p:cNvSpPr>
          <p:nvPr/>
        </p:nvSpPr>
        <p:spPr bwMode="auto">
          <a:xfrm>
            <a:off x="5105400" y="457200"/>
            <a:ext cx="4038600" cy="946150"/>
          </a:xfrm>
          <a:prstGeom prst="rect">
            <a:avLst/>
          </a:prstGeom>
          <a:noFill/>
          <a:ln w="9525">
            <a:noFill/>
            <a:miter lim="800000"/>
            <a:headEnd/>
            <a:tailEnd/>
          </a:ln>
          <a:effectLst/>
        </p:spPr>
        <p:txBody>
          <a:bodyPr>
            <a:spAutoFit/>
          </a:bodyPr>
          <a:lstStyle/>
          <a:p>
            <a:pPr>
              <a:spcBef>
                <a:spcPct val="50000"/>
              </a:spcBef>
            </a:pPr>
            <a:r>
              <a:rPr lang="en-US" sz="2800"/>
              <a:t>Who succeeds in   Respiratory Therapy?</a:t>
            </a:r>
          </a:p>
        </p:txBody>
      </p:sp>
      <p:sp>
        <p:nvSpPr>
          <p:cNvPr id="3077" name="Text Box 5"/>
          <p:cNvSpPr txBox="1">
            <a:spLocks noChangeArrowheads="1"/>
          </p:cNvSpPr>
          <p:nvPr/>
        </p:nvSpPr>
        <p:spPr bwMode="auto">
          <a:xfrm>
            <a:off x="5257800" y="2286000"/>
            <a:ext cx="3581400" cy="3925888"/>
          </a:xfrm>
          <a:prstGeom prst="rect">
            <a:avLst/>
          </a:prstGeom>
          <a:noFill/>
          <a:ln w="9525">
            <a:noFill/>
            <a:miter lim="800000"/>
            <a:headEnd/>
            <a:tailEnd/>
          </a:ln>
          <a:effectLst/>
        </p:spPr>
        <p:txBody>
          <a:bodyPr>
            <a:spAutoFit/>
          </a:bodyPr>
          <a:lstStyle/>
          <a:p>
            <a:pPr>
              <a:spcBef>
                <a:spcPct val="50000"/>
              </a:spcBef>
            </a:pPr>
            <a:r>
              <a:rPr lang="en-US">
                <a:solidFill>
                  <a:srgbClr val="FFFF00"/>
                </a:solidFill>
              </a:rPr>
              <a:t>A</a:t>
            </a:r>
            <a:r>
              <a:rPr lang="en-US"/>
              <a:t> person who is high tech and high touch.</a:t>
            </a:r>
          </a:p>
          <a:p>
            <a:pPr>
              <a:spcBef>
                <a:spcPct val="50000"/>
              </a:spcBef>
            </a:pPr>
            <a:r>
              <a:rPr lang="en-US">
                <a:solidFill>
                  <a:srgbClr val="FFFF00"/>
                </a:solidFill>
              </a:rPr>
              <a:t>T</a:t>
            </a:r>
            <a:r>
              <a:rPr lang="en-US"/>
              <a:t>herapists handle both the technical side of life-threatening situations as well as provide support, reassurance, and education for patients and their families.</a:t>
            </a:r>
            <a:endParaRPr lang="en-US" sz="2800"/>
          </a:p>
        </p:txBody>
      </p:sp>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1600200" y="685800"/>
            <a:ext cx="6019800" cy="579438"/>
          </a:xfrm>
          <a:prstGeom prst="rect">
            <a:avLst/>
          </a:prstGeom>
          <a:noFill/>
          <a:ln w="9525">
            <a:noFill/>
            <a:miter lim="800000"/>
            <a:headEnd/>
            <a:tailEnd/>
          </a:ln>
          <a:effectLst/>
        </p:spPr>
        <p:txBody>
          <a:bodyPr>
            <a:spAutoFit/>
          </a:bodyPr>
          <a:lstStyle/>
          <a:p>
            <a:pPr>
              <a:spcBef>
                <a:spcPct val="50000"/>
              </a:spcBef>
            </a:pPr>
            <a:r>
              <a:rPr lang="en-US" sz="3200"/>
              <a:t>Is Respiratory Care For Me?</a:t>
            </a:r>
            <a:endParaRPr lang="en-US"/>
          </a:p>
        </p:txBody>
      </p:sp>
      <p:sp>
        <p:nvSpPr>
          <p:cNvPr id="33796" name="Text Box 4"/>
          <p:cNvSpPr txBox="1">
            <a:spLocks noChangeArrowheads="1"/>
          </p:cNvSpPr>
          <p:nvPr/>
        </p:nvSpPr>
        <p:spPr bwMode="auto">
          <a:xfrm>
            <a:off x="685800" y="1828800"/>
            <a:ext cx="4495800" cy="5451475"/>
          </a:xfrm>
          <a:prstGeom prst="rect">
            <a:avLst/>
          </a:prstGeom>
          <a:noFill/>
          <a:ln w="9525">
            <a:noFill/>
            <a:miter lim="800000"/>
            <a:headEnd/>
            <a:tailEnd/>
          </a:ln>
          <a:effectLst/>
        </p:spPr>
        <p:txBody>
          <a:bodyPr>
            <a:spAutoFit/>
          </a:bodyPr>
          <a:lstStyle/>
          <a:p>
            <a:pPr>
              <a:spcBef>
                <a:spcPct val="50000"/>
              </a:spcBef>
            </a:pPr>
            <a:r>
              <a:rPr lang="en-US"/>
              <a:t>A career as a respiratory therapist can provide:</a:t>
            </a:r>
          </a:p>
          <a:p>
            <a:pPr>
              <a:spcBef>
                <a:spcPct val="50000"/>
              </a:spcBef>
              <a:buClr>
                <a:srgbClr val="FFFF00"/>
              </a:buClr>
              <a:buFontTx/>
              <a:buChar char="•"/>
            </a:pPr>
            <a:r>
              <a:rPr lang="en-US"/>
              <a:t> </a:t>
            </a:r>
            <a:r>
              <a:rPr lang="en-US" sz="2000"/>
              <a:t>the ability to make a difference in peoples lives</a:t>
            </a:r>
          </a:p>
          <a:p>
            <a:pPr>
              <a:spcBef>
                <a:spcPct val="50000"/>
              </a:spcBef>
              <a:buClr>
                <a:srgbClr val="FFFF00"/>
              </a:buClr>
              <a:buFontTx/>
              <a:buChar char="•"/>
            </a:pPr>
            <a:r>
              <a:rPr lang="en-US" sz="2000"/>
              <a:t> a high tech and exciting career</a:t>
            </a:r>
          </a:p>
          <a:p>
            <a:pPr>
              <a:spcBef>
                <a:spcPct val="50000"/>
              </a:spcBef>
              <a:buClr>
                <a:srgbClr val="FFFF00"/>
              </a:buClr>
              <a:buFontTx/>
              <a:buChar char="•"/>
            </a:pPr>
            <a:r>
              <a:rPr lang="en-US" sz="2000"/>
              <a:t> recognition, respect, and appreciation</a:t>
            </a:r>
          </a:p>
          <a:p>
            <a:pPr>
              <a:spcBef>
                <a:spcPct val="50000"/>
              </a:spcBef>
              <a:buClr>
                <a:srgbClr val="FFFF00"/>
              </a:buClr>
              <a:buFontTx/>
              <a:buChar char="•"/>
            </a:pPr>
            <a:r>
              <a:rPr lang="en-US" sz="2000"/>
              <a:t> a great job at a good salary</a:t>
            </a:r>
          </a:p>
          <a:p>
            <a:pPr>
              <a:spcBef>
                <a:spcPct val="50000"/>
              </a:spcBef>
              <a:buClr>
                <a:srgbClr val="FFFF00"/>
              </a:buClr>
              <a:buFontTx/>
              <a:buChar char="•"/>
            </a:pPr>
            <a:r>
              <a:rPr lang="en-US" sz="2000"/>
              <a:t>job security</a:t>
            </a:r>
          </a:p>
          <a:p>
            <a:pPr>
              <a:spcBef>
                <a:spcPct val="50000"/>
              </a:spcBef>
              <a:buClr>
                <a:srgbClr val="FFFF00"/>
              </a:buClr>
              <a:buFontTx/>
              <a:buChar char="•"/>
            </a:pPr>
            <a:r>
              <a:rPr lang="en-US"/>
              <a:t> </a:t>
            </a:r>
            <a:r>
              <a:rPr lang="en-US" i="1"/>
              <a:t>A rewarding career for life!</a:t>
            </a:r>
            <a:endParaRPr lang="en-US"/>
          </a:p>
          <a:p>
            <a:pPr>
              <a:spcBef>
                <a:spcPct val="50000"/>
              </a:spcBef>
              <a:buClr>
                <a:srgbClr val="FFFF00"/>
              </a:buClr>
              <a:buFontTx/>
              <a:buChar char="•"/>
            </a:pPr>
            <a:endParaRPr lang="en-US"/>
          </a:p>
          <a:p>
            <a:pPr>
              <a:spcBef>
                <a:spcPct val="50000"/>
              </a:spcBef>
            </a:pPr>
            <a:endParaRPr lang="en-US"/>
          </a:p>
        </p:txBody>
      </p:sp>
      <p:sp>
        <p:nvSpPr>
          <p:cNvPr id="33797" name="Text Box 5"/>
          <p:cNvSpPr txBox="1">
            <a:spLocks noChangeArrowheads="1"/>
          </p:cNvSpPr>
          <p:nvPr/>
        </p:nvSpPr>
        <p:spPr bwMode="auto">
          <a:xfrm>
            <a:off x="6172200" y="2286000"/>
            <a:ext cx="2057400" cy="457200"/>
          </a:xfrm>
          <a:prstGeom prst="rect">
            <a:avLst/>
          </a:prstGeom>
          <a:noFill/>
          <a:ln w="9525">
            <a:noFill/>
            <a:miter lim="800000"/>
            <a:headEnd/>
            <a:tailEnd/>
          </a:ln>
          <a:effectLst/>
        </p:spPr>
        <p:txBody>
          <a:bodyPr>
            <a:spAutoFit/>
          </a:bodyPr>
          <a:lstStyle/>
          <a:p>
            <a:pPr>
              <a:spcBef>
                <a:spcPct val="50000"/>
              </a:spcBef>
            </a:pPr>
            <a:endParaRPr lang="en-US"/>
          </a:p>
        </p:txBody>
      </p:sp>
      <p:graphicFrame>
        <p:nvGraphicFramePr>
          <p:cNvPr id="168960" name="Object 1024">
            <a:hlinkClick r:id="" action="ppaction://ole?verb=0"/>
          </p:cNvPr>
          <p:cNvGraphicFramePr>
            <a:graphicFrameLocks/>
          </p:cNvGraphicFramePr>
          <p:nvPr/>
        </p:nvGraphicFramePr>
        <p:xfrm>
          <a:off x="5181600" y="1828800"/>
          <a:ext cx="3800475" cy="3822700"/>
        </p:xfrm>
        <a:graphic>
          <a:graphicData uri="http://schemas.openxmlformats.org/presentationml/2006/ole">
            <p:oleObj spid="_x0000_s168960" name="Clip" r:id="rId3" imgW="3944880" imgH="3968640" progId="MS_ClipArt_Gallery.5">
              <p:embed/>
            </p:oleObj>
          </a:graphicData>
        </a:graphic>
      </p:graphicFrame>
      <p:sp>
        <p:nvSpPr>
          <p:cNvPr id="33799" name="Text Box 7"/>
          <p:cNvSpPr txBox="1">
            <a:spLocks noChangeArrowheads="1"/>
          </p:cNvSpPr>
          <p:nvPr/>
        </p:nvSpPr>
        <p:spPr bwMode="auto">
          <a:xfrm>
            <a:off x="6172200" y="2438400"/>
            <a:ext cx="14478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33801" name="Text Box 9"/>
          <p:cNvSpPr txBox="1">
            <a:spLocks noChangeArrowheads="1"/>
          </p:cNvSpPr>
          <p:nvPr/>
        </p:nvSpPr>
        <p:spPr bwMode="auto">
          <a:xfrm>
            <a:off x="6096000" y="2286000"/>
            <a:ext cx="1828800" cy="701675"/>
          </a:xfrm>
          <a:prstGeom prst="rect">
            <a:avLst/>
          </a:prstGeom>
          <a:noFill/>
          <a:ln w="9525">
            <a:noFill/>
            <a:miter lim="800000"/>
            <a:headEnd/>
            <a:tailEnd/>
          </a:ln>
          <a:effectLst/>
        </p:spPr>
        <p:txBody>
          <a:bodyPr>
            <a:spAutoFit/>
          </a:bodyPr>
          <a:lstStyle/>
          <a:p>
            <a:pPr algn="ctr">
              <a:spcBef>
                <a:spcPct val="50000"/>
              </a:spcBef>
            </a:pPr>
            <a:r>
              <a:rPr lang="en-US" sz="2000"/>
              <a:t>What should      I be?</a:t>
            </a:r>
            <a:endParaRPr lang="en-US" sz="1600"/>
          </a:p>
        </p:txBody>
      </p:sp>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371600" y="457200"/>
            <a:ext cx="6019800" cy="579438"/>
          </a:xfrm>
          <a:prstGeom prst="rect">
            <a:avLst/>
          </a:prstGeom>
          <a:noFill/>
          <a:ln w="9525">
            <a:noFill/>
            <a:miter lim="800000"/>
            <a:headEnd/>
            <a:tailEnd/>
          </a:ln>
          <a:effectLst/>
        </p:spPr>
        <p:txBody>
          <a:bodyPr>
            <a:spAutoFit/>
          </a:bodyPr>
          <a:lstStyle/>
          <a:p>
            <a:pPr>
              <a:spcBef>
                <a:spcPct val="50000"/>
              </a:spcBef>
            </a:pPr>
            <a:r>
              <a:rPr lang="en-US" sz="3200"/>
              <a:t>What is the earning potential?</a:t>
            </a:r>
            <a:endParaRPr lang="en-US" sz="2800"/>
          </a:p>
        </p:txBody>
      </p:sp>
      <p:sp>
        <p:nvSpPr>
          <p:cNvPr id="15363" name="Text Box 3"/>
          <p:cNvSpPr txBox="1">
            <a:spLocks noChangeArrowheads="1"/>
          </p:cNvSpPr>
          <p:nvPr/>
        </p:nvSpPr>
        <p:spPr bwMode="auto">
          <a:xfrm>
            <a:off x="1143000" y="1752600"/>
            <a:ext cx="3733800" cy="4473575"/>
          </a:xfrm>
          <a:prstGeom prst="rect">
            <a:avLst/>
          </a:prstGeom>
          <a:noFill/>
          <a:ln w="9525">
            <a:noFill/>
            <a:miter lim="800000"/>
            <a:headEnd/>
            <a:tailEnd/>
          </a:ln>
          <a:effectLst/>
        </p:spPr>
        <p:txBody>
          <a:bodyPr>
            <a:spAutoFit/>
          </a:bodyPr>
          <a:lstStyle/>
          <a:p>
            <a:pPr>
              <a:spcBef>
                <a:spcPct val="50000"/>
              </a:spcBef>
              <a:buClr>
                <a:srgbClr val="FFFF00"/>
              </a:buClr>
              <a:buFontTx/>
              <a:buChar char="•"/>
            </a:pPr>
            <a:r>
              <a:rPr lang="en-US"/>
              <a:t>Money magazine rated Respiratory Therapy the 13th fastest-growing, most desirable job to have through the year 2005.</a:t>
            </a:r>
          </a:p>
          <a:p>
            <a:pPr>
              <a:spcBef>
                <a:spcPct val="50000"/>
              </a:spcBef>
              <a:buClr>
                <a:srgbClr val="FFFF00"/>
              </a:buClr>
              <a:buFontTx/>
              <a:buChar char="•"/>
            </a:pPr>
            <a:r>
              <a:rPr lang="en-US"/>
              <a:t>The median annual earning is $32,500 according to the BLS.</a:t>
            </a:r>
          </a:p>
          <a:p>
            <a:pPr>
              <a:spcBef>
                <a:spcPct val="50000"/>
              </a:spcBef>
              <a:buClr>
                <a:srgbClr val="FFFF00"/>
              </a:buClr>
              <a:buFontTx/>
              <a:buChar char="•"/>
            </a:pPr>
            <a:r>
              <a:rPr lang="en-US"/>
              <a:t>Starting salaries range from $15-$22 per hour.</a:t>
            </a:r>
          </a:p>
        </p:txBody>
      </p:sp>
      <p:sp>
        <p:nvSpPr>
          <p:cNvPr id="15364" name="Text Box 4"/>
          <p:cNvSpPr txBox="1">
            <a:spLocks noChangeArrowheads="1"/>
          </p:cNvSpPr>
          <p:nvPr/>
        </p:nvSpPr>
        <p:spPr bwMode="auto">
          <a:xfrm>
            <a:off x="5334000" y="1828800"/>
            <a:ext cx="32766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15366" name="Text Box 6"/>
          <p:cNvSpPr txBox="1">
            <a:spLocks noChangeArrowheads="1"/>
          </p:cNvSpPr>
          <p:nvPr/>
        </p:nvSpPr>
        <p:spPr bwMode="auto">
          <a:xfrm>
            <a:off x="5334000" y="1752600"/>
            <a:ext cx="29718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15367" name="Text Box 7"/>
          <p:cNvSpPr txBox="1">
            <a:spLocks noChangeArrowheads="1"/>
          </p:cNvSpPr>
          <p:nvPr/>
        </p:nvSpPr>
        <p:spPr bwMode="auto">
          <a:xfrm>
            <a:off x="5638800" y="2819400"/>
            <a:ext cx="2971800" cy="457200"/>
          </a:xfrm>
          <a:prstGeom prst="rect">
            <a:avLst/>
          </a:prstGeom>
          <a:noFill/>
          <a:ln w="9525">
            <a:noFill/>
            <a:miter lim="800000"/>
            <a:headEnd/>
            <a:tailEnd/>
          </a:ln>
          <a:effectLst/>
        </p:spPr>
        <p:txBody>
          <a:bodyPr>
            <a:spAutoFit/>
          </a:bodyPr>
          <a:lstStyle/>
          <a:p>
            <a:pPr>
              <a:spcBef>
                <a:spcPct val="50000"/>
              </a:spcBef>
            </a:pPr>
            <a:endParaRPr lang="en-US"/>
          </a:p>
        </p:txBody>
      </p:sp>
      <p:graphicFrame>
        <p:nvGraphicFramePr>
          <p:cNvPr id="169984" name="Object 1024"/>
          <p:cNvGraphicFramePr>
            <a:graphicFrameLocks noChangeAspect="1"/>
          </p:cNvGraphicFramePr>
          <p:nvPr/>
        </p:nvGraphicFramePr>
        <p:xfrm>
          <a:off x="5715000" y="2133600"/>
          <a:ext cx="2525713" cy="3886200"/>
        </p:xfrm>
        <a:graphic>
          <a:graphicData uri="http://schemas.openxmlformats.org/presentationml/2006/ole">
            <p:oleObj spid="_x0000_s169984" name="Drawing" r:id="rId4" imgW="1486080" imgH="2286000" progId="WPDraw30.Drawing">
              <p:embed/>
            </p:oleObj>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nodePh="1">
                                  <p:stCondLst>
                                    <p:cond delay="0"/>
                                  </p:stCondLst>
                                  <p:endCondLst>
                                    <p:cond evt="begin" delay="0">
                                      <p:tn val="5"/>
                                    </p:cond>
                                  </p:endCondLst>
                                  <p:iterate type="lt">
                                    <p:tmPct val="100000"/>
                                  </p:iterate>
                                  <p:childTnLst>
                                    <p:set>
                                      <p:cBhvr>
                                        <p:cTn id="6" dur="1" fill="hold">
                                          <p:stCondLst>
                                            <p:cond delay="0"/>
                                          </p:stCondLst>
                                        </p:cTn>
                                        <p:tgtEl>
                                          <p:spTgt spid="15366">
                                            <p:txEl>
                                              <p:pRg st="0" end="0"/>
                                            </p:txEl>
                                          </p:spTgt>
                                        </p:tgtEl>
                                        <p:attrNameLst>
                                          <p:attrName>style.visibility</p:attrName>
                                        </p:attrNameLst>
                                      </p:cBhvr>
                                      <p:to>
                                        <p:strVal val="visible"/>
                                      </p:to>
                                    </p:set>
                                    <p:animEffect transition="in" filter="wipe(up)">
                                      <p:cBhvr>
                                        <p:cTn id="7" dur="75"/>
                                        <p:tgtEl>
                                          <p:spTgt spid="15366">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1026"/>
          <p:cNvSpPr txBox="1">
            <a:spLocks noChangeArrowheads="1"/>
          </p:cNvSpPr>
          <p:nvPr/>
        </p:nvSpPr>
        <p:spPr bwMode="auto">
          <a:xfrm>
            <a:off x="914400" y="457200"/>
            <a:ext cx="5334000" cy="1554163"/>
          </a:xfrm>
          <a:prstGeom prst="rect">
            <a:avLst/>
          </a:prstGeom>
          <a:noFill/>
          <a:ln w="9525">
            <a:noFill/>
            <a:miter lim="800000"/>
            <a:headEnd/>
            <a:tailEnd/>
          </a:ln>
          <a:effectLst/>
        </p:spPr>
        <p:txBody>
          <a:bodyPr>
            <a:spAutoFit/>
          </a:bodyPr>
          <a:lstStyle/>
          <a:p>
            <a:pPr algn="ctr">
              <a:spcBef>
                <a:spcPct val="50000"/>
              </a:spcBef>
            </a:pPr>
            <a:r>
              <a:rPr lang="en-US" sz="3200"/>
              <a:t>What Courses Do I Need to Prepare for an RC Education Program?</a:t>
            </a:r>
            <a:endParaRPr lang="en-US"/>
          </a:p>
        </p:txBody>
      </p:sp>
      <p:sp>
        <p:nvSpPr>
          <p:cNvPr id="34819" name="Text Box 1027"/>
          <p:cNvSpPr txBox="1">
            <a:spLocks noChangeArrowheads="1"/>
          </p:cNvSpPr>
          <p:nvPr/>
        </p:nvSpPr>
        <p:spPr bwMode="auto">
          <a:xfrm>
            <a:off x="2895600" y="3276600"/>
            <a:ext cx="5943600" cy="2647950"/>
          </a:xfrm>
          <a:prstGeom prst="rect">
            <a:avLst/>
          </a:prstGeom>
          <a:noFill/>
          <a:ln w="9525">
            <a:noFill/>
            <a:miter lim="800000"/>
            <a:headEnd/>
            <a:tailEnd/>
          </a:ln>
          <a:effectLst/>
        </p:spPr>
        <p:txBody>
          <a:bodyPr>
            <a:spAutoFit/>
          </a:bodyPr>
          <a:lstStyle/>
          <a:p>
            <a:pPr>
              <a:spcBef>
                <a:spcPct val="50000"/>
              </a:spcBef>
            </a:pPr>
            <a:r>
              <a:rPr lang="en-US"/>
              <a:t>Prerequisite coursework</a:t>
            </a:r>
          </a:p>
          <a:p>
            <a:pPr>
              <a:spcBef>
                <a:spcPct val="50000"/>
              </a:spcBef>
            </a:pPr>
            <a:r>
              <a:rPr lang="en-US"/>
              <a:t>varies upon which degree</a:t>
            </a:r>
          </a:p>
          <a:p>
            <a:pPr>
              <a:spcBef>
                <a:spcPct val="50000"/>
              </a:spcBef>
            </a:pPr>
            <a:r>
              <a:rPr lang="en-US"/>
              <a:t>program you enter, but</a:t>
            </a:r>
          </a:p>
          <a:p>
            <a:pPr>
              <a:spcBef>
                <a:spcPct val="50000"/>
              </a:spcBef>
            </a:pPr>
            <a:r>
              <a:rPr lang="en-US"/>
              <a:t>students should have a </a:t>
            </a:r>
          </a:p>
          <a:p>
            <a:pPr>
              <a:spcBef>
                <a:spcPct val="50000"/>
              </a:spcBef>
            </a:pPr>
            <a:r>
              <a:rPr lang="en-US"/>
              <a:t>strong background in </a:t>
            </a:r>
            <a:r>
              <a:rPr lang="en-US">
                <a:solidFill>
                  <a:srgbClr val="FF0000"/>
                </a:solidFill>
              </a:rPr>
              <a:t>Math</a:t>
            </a:r>
            <a:r>
              <a:rPr lang="en-US"/>
              <a:t> and </a:t>
            </a:r>
            <a:r>
              <a:rPr lang="en-US">
                <a:solidFill>
                  <a:srgbClr val="66FF33"/>
                </a:solidFill>
              </a:rPr>
              <a:t>Science</a:t>
            </a:r>
            <a:r>
              <a:rPr lang="en-US"/>
              <a:t>.</a:t>
            </a:r>
          </a:p>
        </p:txBody>
      </p:sp>
      <p:sp>
        <p:nvSpPr>
          <p:cNvPr id="34820" name="Text Box 1028"/>
          <p:cNvSpPr txBox="1">
            <a:spLocks noChangeArrowheads="1"/>
          </p:cNvSpPr>
          <p:nvPr/>
        </p:nvSpPr>
        <p:spPr bwMode="auto">
          <a:xfrm>
            <a:off x="381000" y="2514600"/>
            <a:ext cx="1676400" cy="457200"/>
          </a:xfrm>
          <a:prstGeom prst="rect">
            <a:avLst/>
          </a:prstGeom>
          <a:noFill/>
          <a:ln w="9525">
            <a:noFill/>
            <a:miter lim="800000"/>
            <a:headEnd/>
            <a:tailEnd/>
          </a:ln>
          <a:effectLst/>
        </p:spPr>
        <p:txBody>
          <a:bodyPr>
            <a:spAutoFit/>
          </a:bodyPr>
          <a:lstStyle/>
          <a:p>
            <a:pPr>
              <a:spcBef>
                <a:spcPct val="50000"/>
              </a:spcBef>
            </a:pPr>
            <a:endParaRPr lang="en-US"/>
          </a:p>
        </p:txBody>
      </p:sp>
      <p:graphicFrame>
        <p:nvGraphicFramePr>
          <p:cNvPr id="171008" name="Object 1024">
            <a:hlinkClick r:id="" action="ppaction://ole?verb=0"/>
          </p:cNvPr>
          <p:cNvGraphicFramePr>
            <a:graphicFrameLocks/>
          </p:cNvGraphicFramePr>
          <p:nvPr/>
        </p:nvGraphicFramePr>
        <p:xfrm>
          <a:off x="457200" y="2362200"/>
          <a:ext cx="2182813" cy="1600200"/>
        </p:xfrm>
        <a:graphic>
          <a:graphicData uri="http://schemas.openxmlformats.org/presentationml/2006/ole">
            <p:oleObj spid="_x0000_s171008" name="Clip" r:id="rId3" imgW="4518000" imgH="3313080" progId="MS_ClipArt_Gallery.5">
              <p:embed/>
            </p:oleObj>
          </a:graphicData>
        </a:graphic>
      </p:graphicFrame>
      <p:sp>
        <p:nvSpPr>
          <p:cNvPr id="34822" name="Text Box 1030"/>
          <p:cNvSpPr txBox="1">
            <a:spLocks noChangeArrowheads="1"/>
          </p:cNvSpPr>
          <p:nvPr/>
        </p:nvSpPr>
        <p:spPr bwMode="auto">
          <a:xfrm>
            <a:off x="6553200" y="2971800"/>
            <a:ext cx="2133600" cy="457200"/>
          </a:xfrm>
          <a:prstGeom prst="rect">
            <a:avLst/>
          </a:prstGeom>
          <a:noFill/>
          <a:ln w="9525">
            <a:noFill/>
            <a:miter lim="800000"/>
            <a:headEnd/>
            <a:tailEnd/>
          </a:ln>
          <a:effectLst/>
        </p:spPr>
        <p:txBody>
          <a:bodyPr>
            <a:spAutoFit/>
          </a:bodyPr>
          <a:lstStyle/>
          <a:p>
            <a:pPr>
              <a:spcBef>
                <a:spcPct val="50000"/>
              </a:spcBef>
            </a:pPr>
            <a:endParaRPr lang="en-US"/>
          </a:p>
        </p:txBody>
      </p:sp>
      <p:graphicFrame>
        <p:nvGraphicFramePr>
          <p:cNvPr id="171009" name="Object 1025">
            <a:hlinkClick r:id="" action="ppaction://ole?verb=0"/>
          </p:cNvPr>
          <p:cNvGraphicFramePr>
            <a:graphicFrameLocks/>
          </p:cNvGraphicFramePr>
          <p:nvPr/>
        </p:nvGraphicFramePr>
        <p:xfrm>
          <a:off x="6096000" y="990600"/>
          <a:ext cx="2395538" cy="1220788"/>
        </p:xfrm>
        <a:graphic>
          <a:graphicData uri="http://schemas.openxmlformats.org/presentationml/2006/ole">
            <p:oleObj spid="_x0000_s171009" name="Clip" r:id="rId4" imgW="4441680" imgH="2550960" progId="MS_ClipArt_Gallery.5">
              <p:embed/>
            </p:oleObj>
          </a:graphicData>
        </a:graphic>
      </p:graphicFrame>
      <p:sp>
        <p:nvSpPr>
          <p:cNvPr id="34824" name="Text Box 1032"/>
          <p:cNvSpPr txBox="1">
            <a:spLocks noChangeArrowheads="1"/>
          </p:cNvSpPr>
          <p:nvPr/>
        </p:nvSpPr>
        <p:spPr bwMode="auto">
          <a:xfrm>
            <a:off x="6553200" y="3810000"/>
            <a:ext cx="2209800" cy="457200"/>
          </a:xfrm>
          <a:prstGeom prst="rect">
            <a:avLst/>
          </a:prstGeom>
          <a:noFill/>
          <a:ln w="9525">
            <a:noFill/>
            <a:miter lim="800000"/>
            <a:headEnd/>
            <a:tailEnd/>
          </a:ln>
          <a:effectLst/>
        </p:spPr>
        <p:txBody>
          <a:bodyPr>
            <a:spAutoFit/>
          </a:bodyPr>
          <a:lstStyle/>
          <a:p>
            <a:pPr>
              <a:spcBef>
                <a:spcPct val="50000"/>
              </a:spcBef>
            </a:pPr>
            <a:endParaRPr lang="en-US"/>
          </a:p>
        </p:txBody>
      </p:sp>
      <p:graphicFrame>
        <p:nvGraphicFramePr>
          <p:cNvPr id="171010" name="Object 1026">
            <a:hlinkClick r:id="" action="ppaction://ole?verb=0"/>
          </p:cNvPr>
          <p:cNvGraphicFramePr>
            <a:graphicFrameLocks/>
          </p:cNvGraphicFramePr>
          <p:nvPr/>
        </p:nvGraphicFramePr>
        <p:xfrm>
          <a:off x="685800" y="4572000"/>
          <a:ext cx="1711325" cy="1828800"/>
        </p:xfrm>
        <a:graphic>
          <a:graphicData uri="http://schemas.openxmlformats.org/presentationml/2006/ole">
            <p:oleObj spid="_x0000_s171010" name="Clip" r:id="rId5" imgW="3098520" imgH="3313080" progId="MS_ClipArt_Gallery.5">
              <p:embed/>
            </p:oleObj>
          </a:graphicData>
        </a:graphic>
      </p:graphicFrame>
      <p:sp>
        <p:nvSpPr>
          <p:cNvPr id="34826" name="Text Box 1034"/>
          <p:cNvSpPr txBox="1">
            <a:spLocks noChangeArrowheads="1"/>
          </p:cNvSpPr>
          <p:nvPr/>
        </p:nvSpPr>
        <p:spPr bwMode="auto">
          <a:xfrm>
            <a:off x="6553200" y="4572000"/>
            <a:ext cx="2286000" cy="457200"/>
          </a:xfrm>
          <a:prstGeom prst="rect">
            <a:avLst/>
          </a:prstGeom>
          <a:noFill/>
          <a:ln w="9525">
            <a:noFill/>
            <a:miter lim="800000"/>
            <a:headEnd/>
            <a:tailEnd/>
          </a:ln>
          <a:effectLst/>
        </p:spPr>
        <p:txBody>
          <a:bodyPr>
            <a:spAutoFit/>
          </a:bodyPr>
          <a:lstStyle/>
          <a:p>
            <a:pPr>
              <a:spcBef>
                <a:spcPct val="50000"/>
              </a:spcBef>
            </a:pPr>
            <a:endParaRPr lang="en-US"/>
          </a:p>
        </p:txBody>
      </p:sp>
      <p:graphicFrame>
        <p:nvGraphicFramePr>
          <p:cNvPr id="171011" name="Object 1027">
            <a:hlinkClick r:id="" action="ppaction://ole?verb=0"/>
          </p:cNvPr>
          <p:cNvGraphicFramePr>
            <a:graphicFrameLocks/>
          </p:cNvGraphicFramePr>
          <p:nvPr/>
        </p:nvGraphicFramePr>
        <p:xfrm>
          <a:off x="6858000" y="3505200"/>
          <a:ext cx="1649413" cy="1600200"/>
        </p:xfrm>
        <a:graphic>
          <a:graphicData uri="http://schemas.openxmlformats.org/presentationml/2006/ole">
            <p:oleObj spid="_x0000_s171011" name="Clip" r:id="rId6" imgW="3647880" imgH="3541680" progId="MS_ClipArt_Gallery.5">
              <p:embed/>
            </p:oleObj>
          </a:graphicData>
        </a:graphic>
      </p:graphicFrame>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Tahiti_Staff"/>
          <p:cNvPicPr>
            <a:picLocks noChangeAspect="1" noChangeArrowheads="1"/>
          </p:cNvPicPr>
          <p:nvPr/>
        </p:nvPicPr>
        <p:blipFill>
          <a:blip r:embed="rId2" cstate="print"/>
          <a:srcRect/>
          <a:stretch>
            <a:fillRect/>
          </a:stretch>
        </p:blipFill>
        <p:spPr bwMode="auto">
          <a:xfrm>
            <a:off x="609600" y="2286000"/>
            <a:ext cx="5791200" cy="3878263"/>
          </a:xfrm>
          <a:prstGeom prst="rect">
            <a:avLst/>
          </a:prstGeom>
          <a:noFill/>
        </p:spPr>
      </p:pic>
      <p:sp>
        <p:nvSpPr>
          <p:cNvPr id="17411" name="Text Box 3"/>
          <p:cNvSpPr txBox="1">
            <a:spLocks noChangeArrowheads="1"/>
          </p:cNvSpPr>
          <p:nvPr/>
        </p:nvSpPr>
        <p:spPr bwMode="auto">
          <a:xfrm>
            <a:off x="762000" y="381000"/>
            <a:ext cx="7315200" cy="1311275"/>
          </a:xfrm>
          <a:prstGeom prst="rect">
            <a:avLst/>
          </a:prstGeom>
          <a:noFill/>
          <a:ln w="9525">
            <a:noFill/>
            <a:miter lim="800000"/>
            <a:headEnd/>
            <a:tailEnd/>
          </a:ln>
          <a:effectLst/>
        </p:spPr>
        <p:txBody>
          <a:bodyPr>
            <a:spAutoFit/>
          </a:bodyPr>
          <a:lstStyle/>
          <a:p>
            <a:pPr>
              <a:spcBef>
                <a:spcPct val="50000"/>
              </a:spcBef>
            </a:pPr>
            <a:r>
              <a:rPr lang="en-US" sz="3200"/>
              <a:t>Respiratory Care…</a:t>
            </a:r>
          </a:p>
          <a:p>
            <a:pPr>
              <a:spcBef>
                <a:spcPct val="50000"/>
              </a:spcBef>
            </a:pPr>
            <a:r>
              <a:rPr lang="en-US" sz="3200"/>
              <a:t>a Life and Breath Career for You!</a:t>
            </a:r>
            <a:endParaRPr lang="en-US"/>
          </a:p>
        </p:txBody>
      </p:sp>
      <p:sp>
        <p:nvSpPr>
          <p:cNvPr id="17412" name="Text Box 4"/>
          <p:cNvSpPr txBox="1">
            <a:spLocks noChangeArrowheads="1"/>
          </p:cNvSpPr>
          <p:nvPr/>
        </p:nvSpPr>
        <p:spPr bwMode="auto">
          <a:xfrm>
            <a:off x="6858000" y="2667000"/>
            <a:ext cx="1905000" cy="3140075"/>
          </a:xfrm>
          <a:prstGeom prst="rect">
            <a:avLst/>
          </a:prstGeom>
          <a:noFill/>
          <a:ln w="9525">
            <a:noFill/>
            <a:miter lim="800000"/>
            <a:headEnd/>
            <a:tailEnd/>
          </a:ln>
          <a:effectLst/>
        </p:spPr>
        <p:txBody>
          <a:bodyPr>
            <a:spAutoFit/>
          </a:bodyPr>
          <a:lstStyle/>
          <a:p>
            <a:pPr>
              <a:spcBef>
                <a:spcPct val="50000"/>
              </a:spcBef>
            </a:pPr>
            <a:r>
              <a:rPr lang="en-US" sz="2000"/>
              <a:t>You can live without food for a week, without water for a day, but you cannot live without air for more than a few minutes.</a:t>
            </a:r>
          </a:p>
        </p:txBody>
      </p:sp>
      <p:pic>
        <p:nvPicPr>
          <p:cNvPr id="17414" name="Picture 6" descr="36"/>
          <p:cNvPicPr>
            <a:picLocks noChangeAspect="1" noChangeArrowheads="1"/>
          </p:cNvPicPr>
          <p:nvPr/>
        </p:nvPicPr>
        <p:blipFill>
          <a:blip r:embed="rId3" cstate="print"/>
          <a:srcRect/>
          <a:stretch>
            <a:fillRect/>
          </a:stretch>
        </p:blipFill>
        <p:spPr bwMode="auto">
          <a:xfrm>
            <a:off x="525463" y="1981200"/>
            <a:ext cx="6180137" cy="4197350"/>
          </a:xfrm>
          <a:prstGeom prst="rect">
            <a:avLst/>
          </a:prstGeom>
          <a:noFill/>
        </p:spPr>
      </p:pic>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685800" y="3429000"/>
            <a:ext cx="9144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28676" name="Text Box 4"/>
          <p:cNvSpPr txBox="1">
            <a:spLocks noChangeArrowheads="1"/>
          </p:cNvSpPr>
          <p:nvPr/>
        </p:nvSpPr>
        <p:spPr bwMode="auto">
          <a:xfrm>
            <a:off x="838200" y="2209800"/>
            <a:ext cx="13716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28678" name="Text Box 6"/>
          <p:cNvSpPr txBox="1">
            <a:spLocks noChangeArrowheads="1"/>
          </p:cNvSpPr>
          <p:nvPr/>
        </p:nvSpPr>
        <p:spPr bwMode="auto">
          <a:xfrm>
            <a:off x="2057400" y="533400"/>
            <a:ext cx="6400800" cy="1066800"/>
          </a:xfrm>
          <a:prstGeom prst="rect">
            <a:avLst/>
          </a:prstGeom>
          <a:noFill/>
          <a:ln w="9525">
            <a:noFill/>
            <a:miter lim="800000"/>
            <a:headEnd/>
            <a:tailEnd/>
          </a:ln>
          <a:effectLst/>
        </p:spPr>
        <p:txBody>
          <a:bodyPr>
            <a:spAutoFit/>
          </a:bodyPr>
          <a:lstStyle/>
          <a:p>
            <a:pPr>
              <a:spcBef>
                <a:spcPct val="50000"/>
              </a:spcBef>
            </a:pPr>
            <a:r>
              <a:rPr lang="en-US" sz="3200"/>
              <a:t>What kinds of patients do Respiratory Therapists Treat?</a:t>
            </a:r>
            <a:endParaRPr lang="en-US"/>
          </a:p>
        </p:txBody>
      </p:sp>
      <p:sp>
        <p:nvSpPr>
          <p:cNvPr id="28679" name="Text Box 7"/>
          <p:cNvSpPr txBox="1">
            <a:spLocks noChangeArrowheads="1"/>
          </p:cNvSpPr>
          <p:nvPr/>
        </p:nvSpPr>
        <p:spPr bwMode="auto">
          <a:xfrm>
            <a:off x="3581400" y="2133600"/>
            <a:ext cx="3657600" cy="3597275"/>
          </a:xfrm>
          <a:prstGeom prst="rect">
            <a:avLst/>
          </a:prstGeom>
          <a:noFill/>
          <a:ln w="9525">
            <a:noFill/>
            <a:miter lim="800000"/>
            <a:headEnd/>
            <a:tailEnd/>
          </a:ln>
          <a:effectLst/>
        </p:spPr>
        <p:txBody>
          <a:bodyPr>
            <a:spAutoFit/>
          </a:bodyPr>
          <a:lstStyle/>
          <a:p>
            <a:pPr>
              <a:spcBef>
                <a:spcPct val="50000"/>
              </a:spcBef>
              <a:buClr>
                <a:srgbClr val="FFFF00"/>
              </a:buClr>
              <a:buFontTx/>
              <a:buChar char="•"/>
            </a:pPr>
            <a:r>
              <a:rPr lang="en-US" sz="2000"/>
              <a:t> Lung disease patients</a:t>
            </a:r>
          </a:p>
          <a:p>
            <a:pPr>
              <a:spcBef>
                <a:spcPct val="50000"/>
              </a:spcBef>
              <a:buClr>
                <a:srgbClr val="FFFF00"/>
              </a:buClr>
              <a:buFontTx/>
              <a:buChar char="•"/>
            </a:pPr>
            <a:r>
              <a:rPr lang="en-US" sz="2000"/>
              <a:t> Heart patients</a:t>
            </a:r>
          </a:p>
          <a:p>
            <a:pPr>
              <a:spcBef>
                <a:spcPct val="50000"/>
              </a:spcBef>
              <a:buClr>
                <a:srgbClr val="FFFF00"/>
              </a:buClr>
              <a:buFontTx/>
              <a:buChar char="•"/>
            </a:pPr>
            <a:r>
              <a:rPr lang="en-US" sz="2000"/>
              <a:t> Neuromuscular patients</a:t>
            </a:r>
          </a:p>
          <a:p>
            <a:pPr>
              <a:spcBef>
                <a:spcPct val="50000"/>
              </a:spcBef>
              <a:buClr>
                <a:srgbClr val="FFFF00"/>
              </a:buClr>
              <a:buFontTx/>
              <a:buChar char="•"/>
            </a:pPr>
            <a:r>
              <a:rPr lang="en-US" sz="2000"/>
              <a:t> Accident victims</a:t>
            </a:r>
          </a:p>
          <a:p>
            <a:pPr>
              <a:spcBef>
                <a:spcPct val="50000"/>
              </a:spcBef>
              <a:buClr>
                <a:srgbClr val="FFFF00"/>
              </a:buClr>
              <a:buFontTx/>
              <a:buChar char="•"/>
            </a:pPr>
            <a:r>
              <a:rPr lang="en-US" sz="2000"/>
              <a:t> Premature babies</a:t>
            </a:r>
          </a:p>
          <a:p>
            <a:pPr>
              <a:spcBef>
                <a:spcPct val="50000"/>
              </a:spcBef>
              <a:buClr>
                <a:srgbClr val="FFFF00"/>
              </a:buClr>
              <a:buFontTx/>
              <a:buChar char="•"/>
            </a:pPr>
            <a:r>
              <a:rPr lang="en-US" sz="2000"/>
              <a:t> Children</a:t>
            </a:r>
          </a:p>
          <a:p>
            <a:pPr>
              <a:spcBef>
                <a:spcPct val="50000"/>
              </a:spcBef>
              <a:buClr>
                <a:srgbClr val="FFFF00"/>
              </a:buClr>
              <a:buFontTx/>
              <a:buChar char="•"/>
            </a:pPr>
            <a:r>
              <a:rPr lang="en-US" sz="2000"/>
              <a:t> Adults</a:t>
            </a:r>
          </a:p>
          <a:p>
            <a:pPr>
              <a:spcBef>
                <a:spcPct val="50000"/>
              </a:spcBef>
              <a:buClr>
                <a:srgbClr val="FFFF00"/>
              </a:buClr>
              <a:buFontTx/>
              <a:buChar char="•"/>
            </a:pPr>
            <a:r>
              <a:rPr lang="en-US" sz="2000"/>
              <a:t> The elderly</a:t>
            </a:r>
            <a:endParaRPr lang="en-US"/>
          </a:p>
        </p:txBody>
      </p:sp>
      <p:sp>
        <p:nvSpPr>
          <p:cNvPr id="28680" name="Text Box 8"/>
          <p:cNvSpPr txBox="1">
            <a:spLocks noChangeArrowheads="1"/>
          </p:cNvSpPr>
          <p:nvPr/>
        </p:nvSpPr>
        <p:spPr bwMode="auto">
          <a:xfrm>
            <a:off x="838200" y="2514600"/>
            <a:ext cx="2743200" cy="457200"/>
          </a:xfrm>
          <a:prstGeom prst="rect">
            <a:avLst/>
          </a:prstGeom>
          <a:noFill/>
          <a:ln w="9525">
            <a:noFill/>
            <a:miter lim="800000"/>
            <a:headEnd/>
            <a:tailEnd/>
          </a:ln>
          <a:effectLst/>
        </p:spPr>
        <p:txBody>
          <a:bodyPr>
            <a:spAutoFit/>
          </a:bodyPr>
          <a:lstStyle/>
          <a:p>
            <a:pPr>
              <a:spcBef>
                <a:spcPct val="50000"/>
              </a:spcBef>
            </a:pPr>
            <a:endParaRPr lang="en-US"/>
          </a:p>
        </p:txBody>
      </p:sp>
      <p:graphicFrame>
        <p:nvGraphicFramePr>
          <p:cNvPr id="28681" name="Object 9"/>
          <p:cNvGraphicFramePr>
            <a:graphicFrameLocks noChangeAspect="1"/>
          </p:cNvGraphicFramePr>
          <p:nvPr/>
        </p:nvGraphicFramePr>
        <p:xfrm>
          <a:off x="6096000" y="3733800"/>
          <a:ext cx="2533650" cy="2667000"/>
        </p:xfrm>
        <a:graphic>
          <a:graphicData uri="http://schemas.openxmlformats.org/presentationml/2006/ole">
            <p:oleObj spid="_x0000_s28681" name="Drawing" r:id="rId3" imgW="1523880" imgH="1895400" progId="WPDraw30.Drawing">
              <p:embed/>
            </p:oleObj>
          </a:graphicData>
        </a:graphic>
      </p:graphicFrame>
      <p:sp>
        <p:nvSpPr>
          <p:cNvPr id="28682" name="Text Box 10"/>
          <p:cNvSpPr txBox="1">
            <a:spLocks noChangeArrowheads="1"/>
          </p:cNvSpPr>
          <p:nvPr/>
        </p:nvSpPr>
        <p:spPr bwMode="auto">
          <a:xfrm>
            <a:off x="6172200" y="4876800"/>
            <a:ext cx="2362200" cy="457200"/>
          </a:xfrm>
          <a:prstGeom prst="rect">
            <a:avLst/>
          </a:prstGeom>
          <a:noFill/>
          <a:ln w="9525">
            <a:noFill/>
            <a:miter lim="800000"/>
            <a:headEnd/>
            <a:tailEnd/>
          </a:ln>
          <a:effectLst/>
        </p:spPr>
        <p:txBody>
          <a:bodyPr>
            <a:spAutoFit/>
          </a:bodyPr>
          <a:lstStyle/>
          <a:p>
            <a:pPr>
              <a:spcBef>
                <a:spcPct val="50000"/>
              </a:spcBef>
            </a:pPr>
            <a:endParaRPr lang="en-US"/>
          </a:p>
        </p:txBody>
      </p:sp>
      <p:graphicFrame>
        <p:nvGraphicFramePr>
          <p:cNvPr id="28683" name="Object 11"/>
          <p:cNvGraphicFramePr>
            <a:graphicFrameLocks noChangeAspect="1"/>
          </p:cNvGraphicFramePr>
          <p:nvPr/>
        </p:nvGraphicFramePr>
        <p:xfrm>
          <a:off x="609600" y="2133600"/>
          <a:ext cx="2559050" cy="3714750"/>
        </p:xfrm>
        <a:graphic>
          <a:graphicData uri="http://schemas.openxmlformats.org/presentationml/2006/ole">
            <p:oleObj spid="_x0000_s28683" name="Photo Editor Photo" r:id="rId4" imgW="2638095" imgH="4019048" progId="MSPhotoEd.3">
              <p:embed/>
            </p:oleObj>
          </a:graphicData>
        </a:graphic>
      </p:graphicFrame>
      <p:sp>
        <p:nvSpPr>
          <p:cNvPr id="28684" name="Text Box 12"/>
          <p:cNvSpPr txBox="1">
            <a:spLocks noChangeArrowheads="1"/>
          </p:cNvSpPr>
          <p:nvPr/>
        </p:nvSpPr>
        <p:spPr bwMode="auto">
          <a:xfrm>
            <a:off x="6705600" y="1981200"/>
            <a:ext cx="15240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28686" name="Text Box 14"/>
          <p:cNvSpPr txBox="1">
            <a:spLocks noChangeArrowheads="1"/>
          </p:cNvSpPr>
          <p:nvPr/>
        </p:nvSpPr>
        <p:spPr bwMode="auto">
          <a:xfrm>
            <a:off x="533400" y="5943600"/>
            <a:ext cx="2743200" cy="244475"/>
          </a:xfrm>
          <a:prstGeom prst="rect">
            <a:avLst/>
          </a:prstGeom>
          <a:noFill/>
          <a:ln w="9525">
            <a:noFill/>
            <a:miter lim="800000"/>
            <a:headEnd/>
            <a:tailEnd/>
          </a:ln>
          <a:effectLst/>
        </p:spPr>
        <p:txBody>
          <a:bodyPr>
            <a:spAutoFit/>
          </a:bodyPr>
          <a:lstStyle/>
          <a:p>
            <a:pPr>
              <a:spcBef>
                <a:spcPct val="50000"/>
              </a:spcBef>
            </a:pPr>
            <a:r>
              <a:rPr lang="en-US" sz="1000">
                <a:latin typeface="Times New Roman" pitchFamily="18" charset="0"/>
              </a:rPr>
              <a:t>© 1998 Random House. Used with permission.</a:t>
            </a:r>
            <a:endParaRPr lang="en-US">
              <a:solidFill>
                <a:schemeClr val="tx1"/>
              </a:solidFill>
              <a:latin typeface="Times New Roman" pitchFamily="18" charset="0"/>
            </a:endParaRPr>
          </a:p>
        </p:txBody>
      </p:sp>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z="3700">
                <a:solidFill>
                  <a:schemeClr val="bg2"/>
                </a:solidFill>
              </a:rPr>
              <a:t>How many programs are there?</a:t>
            </a:r>
          </a:p>
        </p:txBody>
      </p:sp>
      <p:sp>
        <p:nvSpPr>
          <p:cNvPr id="45059" name="Rectangle 3"/>
          <p:cNvSpPr>
            <a:spLocks noGrp="1" noChangeArrowheads="1"/>
          </p:cNvSpPr>
          <p:nvPr>
            <p:ph type="body" idx="1"/>
          </p:nvPr>
        </p:nvSpPr>
        <p:spPr/>
        <p:txBody>
          <a:bodyPr/>
          <a:lstStyle/>
          <a:p>
            <a:r>
              <a:rPr lang="en-US">
                <a:solidFill>
                  <a:schemeClr val="bg2"/>
                </a:solidFill>
              </a:rPr>
              <a:t>More than 400 community colleges and universities nationwide offer respiratory care programs.</a:t>
            </a:r>
          </a:p>
          <a:p>
            <a:r>
              <a:rPr lang="en-US">
                <a:solidFill>
                  <a:schemeClr val="bg2"/>
                </a:solidFill>
              </a:rPr>
              <a:t>All aspiring respiratory therapists must take courses in physics, mathematics, microbiology, anatomy and physiology, chemistry, and biology.</a:t>
            </a:r>
          </a:p>
        </p:txBody>
      </p:sp>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Blank_USA"/>
          <p:cNvPicPr>
            <a:picLocks noChangeAspect="1" noChangeArrowheads="1"/>
          </p:cNvPicPr>
          <p:nvPr/>
        </p:nvPicPr>
        <p:blipFill>
          <a:blip r:embed="rId2" cstate="print"/>
          <a:srcRect/>
          <a:stretch>
            <a:fillRect/>
          </a:stretch>
        </p:blipFill>
        <p:spPr bwMode="auto">
          <a:xfrm>
            <a:off x="0" y="381000"/>
            <a:ext cx="9144000" cy="6175375"/>
          </a:xfrm>
          <a:prstGeom prst="rect">
            <a:avLst/>
          </a:prstGeom>
          <a:noFill/>
        </p:spPr>
      </p:pic>
      <p:sp>
        <p:nvSpPr>
          <p:cNvPr id="41987" name="Text Box 3"/>
          <p:cNvSpPr txBox="1">
            <a:spLocks noChangeArrowheads="1"/>
          </p:cNvSpPr>
          <p:nvPr/>
        </p:nvSpPr>
        <p:spPr bwMode="auto">
          <a:xfrm>
            <a:off x="868363" y="2695575"/>
            <a:ext cx="285750" cy="304800"/>
          </a:xfrm>
          <a:prstGeom prst="rect">
            <a:avLst/>
          </a:prstGeom>
          <a:noFill/>
          <a:ln w="9525">
            <a:noFill/>
            <a:miter lim="800000"/>
            <a:headEnd/>
            <a:tailEnd/>
          </a:ln>
          <a:effectLst/>
        </p:spPr>
        <p:txBody>
          <a:bodyPr wrap="none">
            <a:spAutoFit/>
          </a:bodyPr>
          <a:lstStyle/>
          <a:p>
            <a:r>
              <a:rPr lang="en-US" sz="1400" b="1">
                <a:solidFill>
                  <a:schemeClr val="tx1"/>
                </a:solidFill>
                <a:latin typeface="AvantGarde Md BT" pitchFamily="34" charset="0"/>
              </a:rPr>
              <a:t>2</a:t>
            </a:r>
          </a:p>
        </p:txBody>
      </p:sp>
      <p:sp>
        <p:nvSpPr>
          <p:cNvPr id="41988" name="Text Box 4"/>
          <p:cNvSpPr txBox="1">
            <a:spLocks noChangeArrowheads="1"/>
          </p:cNvSpPr>
          <p:nvPr/>
        </p:nvSpPr>
        <p:spPr bwMode="auto">
          <a:xfrm>
            <a:off x="1854200" y="1617663"/>
            <a:ext cx="285750" cy="304800"/>
          </a:xfrm>
          <a:prstGeom prst="rect">
            <a:avLst/>
          </a:prstGeom>
          <a:noFill/>
          <a:ln w="9525">
            <a:noFill/>
            <a:miter lim="800000"/>
            <a:headEnd/>
            <a:tailEnd/>
          </a:ln>
          <a:effectLst/>
        </p:spPr>
        <p:txBody>
          <a:bodyPr wrap="none">
            <a:spAutoFit/>
          </a:bodyPr>
          <a:lstStyle/>
          <a:p>
            <a:r>
              <a:rPr lang="en-US" sz="1400" b="1">
                <a:solidFill>
                  <a:schemeClr val="tx1"/>
                </a:solidFill>
                <a:latin typeface="AvantGarde Md BT" pitchFamily="34" charset="0"/>
              </a:rPr>
              <a:t>1</a:t>
            </a:r>
          </a:p>
        </p:txBody>
      </p:sp>
      <p:sp>
        <p:nvSpPr>
          <p:cNvPr id="41989" name="Text Box 5"/>
          <p:cNvSpPr txBox="1">
            <a:spLocks noChangeArrowheads="1"/>
          </p:cNvSpPr>
          <p:nvPr/>
        </p:nvSpPr>
        <p:spPr bwMode="auto">
          <a:xfrm>
            <a:off x="2101850" y="2532063"/>
            <a:ext cx="285750" cy="304800"/>
          </a:xfrm>
          <a:prstGeom prst="rect">
            <a:avLst/>
          </a:prstGeom>
          <a:noFill/>
          <a:ln w="9525">
            <a:noFill/>
            <a:miter lim="800000"/>
            <a:headEnd/>
            <a:tailEnd/>
          </a:ln>
          <a:effectLst/>
        </p:spPr>
        <p:txBody>
          <a:bodyPr wrap="none">
            <a:spAutoFit/>
          </a:bodyPr>
          <a:lstStyle/>
          <a:p>
            <a:r>
              <a:rPr lang="en-US" sz="1400" b="1">
                <a:solidFill>
                  <a:schemeClr val="tx1"/>
                </a:solidFill>
                <a:latin typeface="AvantGarde Md BT" pitchFamily="34" charset="0"/>
              </a:rPr>
              <a:t>1</a:t>
            </a:r>
          </a:p>
        </p:txBody>
      </p:sp>
      <p:sp>
        <p:nvSpPr>
          <p:cNvPr id="41990" name="Text Box 6"/>
          <p:cNvSpPr txBox="1">
            <a:spLocks noChangeArrowheads="1"/>
          </p:cNvSpPr>
          <p:nvPr/>
        </p:nvSpPr>
        <p:spPr bwMode="auto">
          <a:xfrm>
            <a:off x="4114800" y="2819400"/>
            <a:ext cx="285750" cy="304800"/>
          </a:xfrm>
          <a:prstGeom prst="rect">
            <a:avLst/>
          </a:prstGeom>
          <a:noFill/>
          <a:ln w="9525">
            <a:noFill/>
            <a:miter lim="800000"/>
            <a:headEnd/>
            <a:tailEnd/>
          </a:ln>
          <a:effectLst/>
        </p:spPr>
        <p:txBody>
          <a:bodyPr wrap="none">
            <a:spAutoFit/>
          </a:bodyPr>
          <a:lstStyle/>
          <a:p>
            <a:r>
              <a:rPr lang="en-US" sz="1400" b="1">
                <a:solidFill>
                  <a:schemeClr val="tx1"/>
                </a:solidFill>
                <a:latin typeface="AvantGarde Md BT" pitchFamily="34" charset="0"/>
              </a:rPr>
              <a:t>1</a:t>
            </a:r>
          </a:p>
        </p:txBody>
      </p:sp>
      <p:sp>
        <p:nvSpPr>
          <p:cNvPr id="41991" name="Text Box 7"/>
          <p:cNvSpPr txBox="1">
            <a:spLocks noChangeArrowheads="1"/>
          </p:cNvSpPr>
          <p:nvPr/>
        </p:nvSpPr>
        <p:spPr bwMode="auto">
          <a:xfrm>
            <a:off x="3810000" y="1625600"/>
            <a:ext cx="285750" cy="304800"/>
          </a:xfrm>
          <a:prstGeom prst="rect">
            <a:avLst/>
          </a:prstGeom>
          <a:noFill/>
          <a:ln w="9525">
            <a:noFill/>
            <a:miter lim="800000"/>
            <a:headEnd/>
            <a:tailEnd/>
          </a:ln>
          <a:effectLst/>
        </p:spPr>
        <p:txBody>
          <a:bodyPr wrap="none">
            <a:spAutoFit/>
          </a:bodyPr>
          <a:lstStyle/>
          <a:p>
            <a:r>
              <a:rPr lang="en-US" sz="1400" b="1">
                <a:solidFill>
                  <a:schemeClr val="tx1"/>
                </a:solidFill>
                <a:latin typeface="AvantGarde Md BT" pitchFamily="34" charset="0"/>
              </a:rPr>
              <a:t>1</a:t>
            </a:r>
          </a:p>
        </p:txBody>
      </p:sp>
      <p:sp>
        <p:nvSpPr>
          <p:cNvPr id="41992" name="Text Box 8"/>
          <p:cNvSpPr txBox="1">
            <a:spLocks noChangeArrowheads="1"/>
          </p:cNvSpPr>
          <p:nvPr/>
        </p:nvSpPr>
        <p:spPr bwMode="auto">
          <a:xfrm>
            <a:off x="3829050" y="1050925"/>
            <a:ext cx="285750" cy="304800"/>
          </a:xfrm>
          <a:prstGeom prst="rect">
            <a:avLst/>
          </a:prstGeom>
          <a:noFill/>
          <a:ln w="9525">
            <a:noFill/>
            <a:miter lim="800000"/>
            <a:headEnd/>
            <a:tailEnd/>
          </a:ln>
          <a:effectLst/>
        </p:spPr>
        <p:txBody>
          <a:bodyPr wrap="none">
            <a:spAutoFit/>
          </a:bodyPr>
          <a:lstStyle/>
          <a:p>
            <a:r>
              <a:rPr lang="en-US" sz="1400" b="1">
                <a:solidFill>
                  <a:schemeClr val="tx1"/>
                </a:solidFill>
                <a:latin typeface="AvantGarde Md BT" pitchFamily="34" charset="0"/>
              </a:rPr>
              <a:t>2</a:t>
            </a:r>
          </a:p>
        </p:txBody>
      </p:sp>
      <p:sp>
        <p:nvSpPr>
          <p:cNvPr id="41993" name="Text Box 9"/>
          <p:cNvSpPr txBox="1">
            <a:spLocks noChangeArrowheads="1"/>
          </p:cNvSpPr>
          <p:nvPr/>
        </p:nvSpPr>
        <p:spPr bwMode="auto">
          <a:xfrm>
            <a:off x="3905250" y="2209800"/>
            <a:ext cx="285750" cy="304800"/>
          </a:xfrm>
          <a:prstGeom prst="rect">
            <a:avLst/>
          </a:prstGeom>
          <a:noFill/>
          <a:ln w="9525">
            <a:noFill/>
            <a:miter lim="800000"/>
            <a:headEnd/>
            <a:tailEnd/>
          </a:ln>
          <a:effectLst/>
        </p:spPr>
        <p:txBody>
          <a:bodyPr wrap="none">
            <a:spAutoFit/>
          </a:bodyPr>
          <a:lstStyle/>
          <a:p>
            <a:r>
              <a:rPr lang="en-US" sz="1400" b="1">
                <a:solidFill>
                  <a:schemeClr val="tx1"/>
                </a:solidFill>
                <a:latin typeface="AvantGarde Md BT" pitchFamily="34" charset="0"/>
              </a:rPr>
              <a:t>2</a:t>
            </a:r>
          </a:p>
        </p:txBody>
      </p:sp>
      <p:sp>
        <p:nvSpPr>
          <p:cNvPr id="41994" name="Text Box 10"/>
          <p:cNvSpPr txBox="1">
            <a:spLocks noChangeArrowheads="1"/>
          </p:cNvSpPr>
          <p:nvPr/>
        </p:nvSpPr>
        <p:spPr bwMode="auto">
          <a:xfrm>
            <a:off x="4038600" y="4191000"/>
            <a:ext cx="285750" cy="304800"/>
          </a:xfrm>
          <a:prstGeom prst="rect">
            <a:avLst/>
          </a:prstGeom>
          <a:noFill/>
          <a:ln w="9525">
            <a:noFill/>
            <a:miter lim="800000"/>
            <a:headEnd/>
            <a:tailEnd/>
          </a:ln>
          <a:effectLst/>
        </p:spPr>
        <p:txBody>
          <a:bodyPr wrap="none">
            <a:spAutoFit/>
          </a:bodyPr>
          <a:lstStyle/>
          <a:p>
            <a:r>
              <a:rPr lang="en-US" sz="1400" b="1">
                <a:solidFill>
                  <a:schemeClr val="tx1"/>
                </a:solidFill>
                <a:latin typeface="AvantGarde Md BT" pitchFamily="34" charset="0"/>
              </a:rPr>
              <a:t>5</a:t>
            </a:r>
          </a:p>
        </p:txBody>
      </p:sp>
      <p:sp>
        <p:nvSpPr>
          <p:cNvPr id="41995" name="Text Box 11"/>
          <p:cNvSpPr txBox="1">
            <a:spLocks noChangeArrowheads="1"/>
          </p:cNvSpPr>
          <p:nvPr/>
        </p:nvSpPr>
        <p:spPr bwMode="auto">
          <a:xfrm>
            <a:off x="7861300" y="5356225"/>
            <a:ext cx="285750" cy="304800"/>
          </a:xfrm>
          <a:prstGeom prst="rect">
            <a:avLst/>
          </a:prstGeom>
          <a:noFill/>
          <a:ln w="9525">
            <a:noFill/>
            <a:miter lim="800000"/>
            <a:headEnd/>
            <a:tailEnd/>
          </a:ln>
          <a:effectLst/>
        </p:spPr>
        <p:txBody>
          <a:bodyPr wrap="none">
            <a:spAutoFit/>
          </a:bodyPr>
          <a:lstStyle/>
          <a:p>
            <a:r>
              <a:rPr lang="en-US" sz="1400" b="1">
                <a:solidFill>
                  <a:schemeClr val="tx1"/>
                </a:solidFill>
                <a:latin typeface="AvantGarde Md BT" pitchFamily="34" charset="0"/>
              </a:rPr>
              <a:t>1</a:t>
            </a:r>
          </a:p>
        </p:txBody>
      </p:sp>
      <p:sp>
        <p:nvSpPr>
          <p:cNvPr id="41996" name="Text Box 12"/>
          <p:cNvSpPr txBox="1">
            <a:spLocks noChangeArrowheads="1"/>
          </p:cNvSpPr>
          <p:nvPr/>
        </p:nvSpPr>
        <p:spPr bwMode="auto">
          <a:xfrm>
            <a:off x="5048250" y="4249738"/>
            <a:ext cx="285750" cy="304800"/>
          </a:xfrm>
          <a:prstGeom prst="rect">
            <a:avLst/>
          </a:prstGeom>
          <a:noFill/>
          <a:ln w="9525">
            <a:noFill/>
            <a:miter lim="800000"/>
            <a:headEnd/>
            <a:tailEnd/>
          </a:ln>
          <a:effectLst/>
        </p:spPr>
        <p:txBody>
          <a:bodyPr wrap="none">
            <a:spAutoFit/>
          </a:bodyPr>
          <a:lstStyle/>
          <a:p>
            <a:r>
              <a:rPr lang="en-US" sz="1400" b="1">
                <a:solidFill>
                  <a:schemeClr val="tx1"/>
                </a:solidFill>
                <a:latin typeface="AvantGarde Md BT" pitchFamily="34" charset="0"/>
              </a:rPr>
              <a:t>2</a:t>
            </a:r>
          </a:p>
        </p:txBody>
      </p:sp>
      <p:sp>
        <p:nvSpPr>
          <p:cNvPr id="41997" name="Text Box 13"/>
          <p:cNvSpPr txBox="1">
            <a:spLocks noChangeArrowheads="1"/>
          </p:cNvSpPr>
          <p:nvPr/>
        </p:nvSpPr>
        <p:spPr bwMode="auto">
          <a:xfrm>
            <a:off x="5029200" y="3505200"/>
            <a:ext cx="285750" cy="304800"/>
          </a:xfrm>
          <a:prstGeom prst="rect">
            <a:avLst/>
          </a:prstGeom>
          <a:noFill/>
          <a:ln w="9525">
            <a:noFill/>
            <a:miter lim="800000"/>
            <a:headEnd/>
            <a:tailEnd/>
          </a:ln>
          <a:effectLst/>
        </p:spPr>
        <p:txBody>
          <a:bodyPr wrap="none">
            <a:spAutoFit/>
          </a:bodyPr>
          <a:lstStyle/>
          <a:p>
            <a:r>
              <a:rPr lang="en-US" sz="1400" b="1">
                <a:solidFill>
                  <a:schemeClr val="tx1"/>
                </a:solidFill>
                <a:latin typeface="AvantGarde Md BT" pitchFamily="34" charset="0"/>
              </a:rPr>
              <a:t>1</a:t>
            </a:r>
          </a:p>
        </p:txBody>
      </p:sp>
      <p:sp>
        <p:nvSpPr>
          <p:cNvPr id="41998" name="Text Box 14"/>
          <p:cNvSpPr txBox="1">
            <a:spLocks noChangeArrowheads="1"/>
          </p:cNvSpPr>
          <p:nvPr/>
        </p:nvSpPr>
        <p:spPr bwMode="auto">
          <a:xfrm>
            <a:off x="4972050" y="2819400"/>
            <a:ext cx="285750" cy="304800"/>
          </a:xfrm>
          <a:prstGeom prst="rect">
            <a:avLst/>
          </a:prstGeom>
          <a:noFill/>
          <a:ln w="9525">
            <a:noFill/>
            <a:miter lim="800000"/>
            <a:headEnd/>
            <a:tailEnd/>
          </a:ln>
          <a:effectLst/>
        </p:spPr>
        <p:txBody>
          <a:bodyPr wrap="none">
            <a:spAutoFit/>
          </a:bodyPr>
          <a:lstStyle/>
          <a:p>
            <a:r>
              <a:rPr lang="en-US" sz="1400" b="1">
                <a:solidFill>
                  <a:schemeClr val="tx1"/>
                </a:solidFill>
                <a:latin typeface="AvantGarde Md BT" pitchFamily="34" charset="0"/>
              </a:rPr>
              <a:t>1</a:t>
            </a:r>
          </a:p>
        </p:txBody>
      </p:sp>
      <p:sp>
        <p:nvSpPr>
          <p:cNvPr id="41999" name="Text Box 15"/>
          <p:cNvSpPr txBox="1">
            <a:spLocks noChangeArrowheads="1"/>
          </p:cNvSpPr>
          <p:nvPr/>
        </p:nvSpPr>
        <p:spPr bwMode="auto">
          <a:xfrm>
            <a:off x="5486400" y="2514600"/>
            <a:ext cx="285750" cy="304800"/>
          </a:xfrm>
          <a:prstGeom prst="rect">
            <a:avLst/>
          </a:prstGeom>
          <a:noFill/>
          <a:ln w="9525">
            <a:noFill/>
            <a:miter lim="800000"/>
            <a:headEnd/>
            <a:tailEnd/>
          </a:ln>
          <a:effectLst/>
        </p:spPr>
        <p:txBody>
          <a:bodyPr wrap="none">
            <a:spAutoFit/>
          </a:bodyPr>
          <a:lstStyle/>
          <a:p>
            <a:r>
              <a:rPr lang="en-US" sz="1400" b="1">
                <a:solidFill>
                  <a:schemeClr val="tx1"/>
                </a:solidFill>
                <a:latin typeface="AvantGarde Md BT" pitchFamily="34" charset="0"/>
              </a:rPr>
              <a:t>1</a:t>
            </a:r>
          </a:p>
        </p:txBody>
      </p:sp>
      <p:sp>
        <p:nvSpPr>
          <p:cNvPr id="42000" name="Text Box 16"/>
          <p:cNvSpPr txBox="1">
            <a:spLocks noChangeArrowheads="1"/>
          </p:cNvSpPr>
          <p:nvPr/>
        </p:nvSpPr>
        <p:spPr bwMode="auto">
          <a:xfrm>
            <a:off x="5959475" y="3811588"/>
            <a:ext cx="285750" cy="304800"/>
          </a:xfrm>
          <a:prstGeom prst="rect">
            <a:avLst/>
          </a:prstGeom>
          <a:noFill/>
          <a:ln w="9525">
            <a:noFill/>
            <a:miter lim="800000"/>
            <a:headEnd/>
            <a:tailEnd/>
          </a:ln>
          <a:effectLst/>
        </p:spPr>
        <p:txBody>
          <a:bodyPr wrap="none">
            <a:spAutoFit/>
          </a:bodyPr>
          <a:lstStyle/>
          <a:p>
            <a:r>
              <a:rPr lang="en-US" sz="1400" b="1">
                <a:solidFill>
                  <a:schemeClr val="tx1"/>
                </a:solidFill>
                <a:latin typeface="AvantGarde Md BT" pitchFamily="34" charset="0"/>
              </a:rPr>
              <a:t>2</a:t>
            </a:r>
          </a:p>
        </p:txBody>
      </p:sp>
      <p:sp>
        <p:nvSpPr>
          <p:cNvPr id="42001" name="Text Box 17"/>
          <p:cNvSpPr txBox="1">
            <a:spLocks noChangeArrowheads="1"/>
          </p:cNvSpPr>
          <p:nvPr/>
        </p:nvSpPr>
        <p:spPr bwMode="auto">
          <a:xfrm>
            <a:off x="6535738" y="3838575"/>
            <a:ext cx="285750" cy="304800"/>
          </a:xfrm>
          <a:prstGeom prst="rect">
            <a:avLst/>
          </a:prstGeom>
          <a:noFill/>
          <a:ln w="9525">
            <a:noFill/>
            <a:miter lim="800000"/>
            <a:headEnd/>
            <a:tailEnd/>
          </a:ln>
          <a:effectLst/>
        </p:spPr>
        <p:txBody>
          <a:bodyPr wrap="none">
            <a:spAutoFit/>
          </a:bodyPr>
          <a:lstStyle/>
          <a:p>
            <a:r>
              <a:rPr lang="en-US" sz="1400" b="1">
                <a:solidFill>
                  <a:schemeClr val="tx1"/>
                </a:solidFill>
                <a:latin typeface="AvantGarde Md BT" pitchFamily="34" charset="0"/>
              </a:rPr>
              <a:t>3</a:t>
            </a:r>
          </a:p>
        </p:txBody>
      </p:sp>
      <p:sp>
        <p:nvSpPr>
          <p:cNvPr id="42002" name="Text Box 18"/>
          <p:cNvSpPr txBox="1">
            <a:spLocks noChangeArrowheads="1"/>
          </p:cNvSpPr>
          <p:nvPr/>
        </p:nvSpPr>
        <p:spPr bwMode="auto">
          <a:xfrm>
            <a:off x="5922963" y="2413000"/>
            <a:ext cx="285750" cy="304800"/>
          </a:xfrm>
          <a:prstGeom prst="rect">
            <a:avLst/>
          </a:prstGeom>
          <a:noFill/>
          <a:ln w="9525">
            <a:noFill/>
            <a:miter lim="800000"/>
            <a:headEnd/>
            <a:tailEnd/>
          </a:ln>
          <a:effectLst/>
        </p:spPr>
        <p:txBody>
          <a:bodyPr wrap="none">
            <a:spAutoFit/>
          </a:bodyPr>
          <a:lstStyle/>
          <a:p>
            <a:r>
              <a:rPr lang="en-US" sz="1400" b="1">
                <a:solidFill>
                  <a:schemeClr val="tx1"/>
                </a:solidFill>
                <a:latin typeface="AvantGarde Md BT" pitchFamily="34" charset="0"/>
              </a:rPr>
              <a:t>1</a:t>
            </a:r>
          </a:p>
        </p:txBody>
      </p:sp>
      <p:sp>
        <p:nvSpPr>
          <p:cNvPr id="42003" name="Text Box 19"/>
          <p:cNvSpPr txBox="1">
            <a:spLocks noChangeArrowheads="1"/>
          </p:cNvSpPr>
          <p:nvPr/>
        </p:nvSpPr>
        <p:spPr bwMode="auto">
          <a:xfrm>
            <a:off x="6443663" y="2320925"/>
            <a:ext cx="285750" cy="304800"/>
          </a:xfrm>
          <a:prstGeom prst="rect">
            <a:avLst/>
          </a:prstGeom>
          <a:noFill/>
          <a:ln w="9525">
            <a:noFill/>
            <a:miter lim="800000"/>
            <a:headEnd/>
            <a:tailEnd/>
          </a:ln>
          <a:effectLst/>
        </p:spPr>
        <p:txBody>
          <a:bodyPr wrap="none">
            <a:spAutoFit/>
          </a:bodyPr>
          <a:lstStyle/>
          <a:p>
            <a:r>
              <a:rPr lang="en-US" sz="1400" b="1">
                <a:solidFill>
                  <a:schemeClr val="tx1"/>
                </a:solidFill>
                <a:latin typeface="AvantGarde Md BT" pitchFamily="34" charset="0"/>
              </a:rPr>
              <a:t>3</a:t>
            </a:r>
          </a:p>
        </p:txBody>
      </p:sp>
      <p:sp>
        <p:nvSpPr>
          <p:cNvPr id="42004" name="Text Box 20"/>
          <p:cNvSpPr txBox="1">
            <a:spLocks noChangeArrowheads="1"/>
          </p:cNvSpPr>
          <p:nvPr/>
        </p:nvSpPr>
        <p:spPr bwMode="auto">
          <a:xfrm>
            <a:off x="6764338" y="2605088"/>
            <a:ext cx="285750" cy="304800"/>
          </a:xfrm>
          <a:prstGeom prst="rect">
            <a:avLst/>
          </a:prstGeom>
          <a:noFill/>
          <a:ln w="9525">
            <a:noFill/>
            <a:miter lim="800000"/>
            <a:headEnd/>
            <a:tailEnd/>
          </a:ln>
          <a:effectLst/>
        </p:spPr>
        <p:txBody>
          <a:bodyPr wrap="none">
            <a:spAutoFit/>
          </a:bodyPr>
          <a:lstStyle/>
          <a:p>
            <a:r>
              <a:rPr lang="en-US" sz="1400" b="1">
                <a:solidFill>
                  <a:schemeClr val="tx1"/>
                </a:solidFill>
                <a:latin typeface="AvantGarde Md BT" pitchFamily="34" charset="0"/>
              </a:rPr>
              <a:t>3</a:t>
            </a:r>
          </a:p>
        </p:txBody>
      </p:sp>
      <p:sp>
        <p:nvSpPr>
          <p:cNvPr id="42005" name="Text Box 21"/>
          <p:cNvSpPr txBox="1">
            <a:spLocks noChangeArrowheads="1"/>
          </p:cNvSpPr>
          <p:nvPr/>
        </p:nvSpPr>
        <p:spPr bwMode="auto">
          <a:xfrm>
            <a:off x="6248400" y="2819400"/>
            <a:ext cx="285750" cy="304800"/>
          </a:xfrm>
          <a:prstGeom prst="rect">
            <a:avLst/>
          </a:prstGeom>
          <a:noFill/>
          <a:ln w="9525">
            <a:noFill/>
            <a:miter lim="800000"/>
            <a:headEnd/>
            <a:tailEnd/>
          </a:ln>
          <a:effectLst/>
        </p:spPr>
        <p:txBody>
          <a:bodyPr wrap="none">
            <a:spAutoFit/>
          </a:bodyPr>
          <a:lstStyle/>
          <a:p>
            <a:r>
              <a:rPr lang="en-US" sz="1400" b="1">
                <a:solidFill>
                  <a:schemeClr val="tx1"/>
                </a:solidFill>
                <a:latin typeface="AvantGarde Md BT" pitchFamily="34" charset="0"/>
              </a:rPr>
              <a:t>1</a:t>
            </a:r>
          </a:p>
        </p:txBody>
      </p:sp>
      <p:sp>
        <p:nvSpPr>
          <p:cNvPr id="42006" name="Text Box 22"/>
          <p:cNvSpPr txBox="1">
            <a:spLocks noChangeArrowheads="1"/>
          </p:cNvSpPr>
          <p:nvPr/>
        </p:nvSpPr>
        <p:spPr bwMode="auto">
          <a:xfrm>
            <a:off x="6019800" y="3216275"/>
            <a:ext cx="285750" cy="304800"/>
          </a:xfrm>
          <a:prstGeom prst="rect">
            <a:avLst/>
          </a:prstGeom>
          <a:noFill/>
          <a:ln w="9525">
            <a:noFill/>
            <a:miter lim="800000"/>
            <a:headEnd/>
            <a:tailEnd/>
          </a:ln>
          <a:effectLst/>
        </p:spPr>
        <p:txBody>
          <a:bodyPr wrap="none">
            <a:spAutoFit/>
          </a:bodyPr>
          <a:lstStyle/>
          <a:p>
            <a:r>
              <a:rPr lang="en-US" sz="1400" b="1">
                <a:solidFill>
                  <a:schemeClr val="tx1"/>
                </a:solidFill>
                <a:latin typeface="AvantGarde Md BT" pitchFamily="34" charset="0"/>
              </a:rPr>
              <a:t>2</a:t>
            </a:r>
          </a:p>
        </p:txBody>
      </p:sp>
      <p:sp>
        <p:nvSpPr>
          <p:cNvPr id="42007" name="Text Box 23"/>
          <p:cNvSpPr txBox="1">
            <a:spLocks noChangeArrowheads="1"/>
          </p:cNvSpPr>
          <p:nvPr/>
        </p:nvSpPr>
        <p:spPr bwMode="auto">
          <a:xfrm>
            <a:off x="6934200" y="4572000"/>
            <a:ext cx="285750" cy="304800"/>
          </a:xfrm>
          <a:prstGeom prst="rect">
            <a:avLst/>
          </a:prstGeom>
          <a:noFill/>
          <a:ln w="9525">
            <a:noFill/>
            <a:miter lim="800000"/>
            <a:headEnd/>
            <a:tailEnd/>
          </a:ln>
          <a:effectLst/>
        </p:spPr>
        <p:txBody>
          <a:bodyPr wrap="none">
            <a:spAutoFit/>
          </a:bodyPr>
          <a:lstStyle/>
          <a:p>
            <a:r>
              <a:rPr lang="en-US" sz="1400" b="1">
                <a:solidFill>
                  <a:schemeClr val="tx1"/>
                </a:solidFill>
                <a:latin typeface="AvantGarde Md BT" pitchFamily="34" charset="0"/>
              </a:rPr>
              <a:t>2</a:t>
            </a:r>
          </a:p>
        </p:txBody>
      </p:sp>
      <p:sp>
        <p:nvSpPr>
          <p:cNvPr id="42008" name="Text Box 24"/>
          <p:cNvSpPr txBox="1">
            <a:spLocks noChangeArrowheads="1"/>
          </p:cNvSpPr>
          <p:nvPr/>
        </p:nvSpPr>
        <p:spPr bwMode="auto">
          <a:xfrm>
            <a:off x="7219950" y="2667000"/>
            <a:ext cx="285750" cy="304800"/>
          </a:xfrm>
          <a:prstGeom prst="rect">
            <a:avLst/>
          </a:prstGeom>
          <a:noFill/>
          <a:ln w="9525">
            <a:noFill/>
            <a:miter lim="800000"/>
            <a:headEnd/>
            <a:tailEnd/>
          </a:ln>
          <a:effectLst/>
        </p:spPr>
        <p:txBody>
          <a:bodyPr wrap="none">
            <a:spAutoFit/>
          </a:bodyPr>
          <a:lstStyle/>
          <a:p>
            <a:r>
              <a:rPr lang="en-US" sz="1400" b="1">
                <a:solidFill>
                  <a:schemeClr val="tx1"/>
                </a:solidFill>
                <a:latin typeface="AvantGarde Md BT" pitchFamily="34" charset="0"/>
              </a:rPr>
              <a:t>2</a:t>
            </a:r>
          </a:p>
        </p:txBody>
      </p:sp>
      <p:sp>
        <p:nvSpPr>
          <p:cNvPr id="42009" name="Text Box 25"/>
          <p:cNvSpPr txBox="1">
            <a:spLocks noChangeArrowheads="1"/>
          </p:cNvSpPr>
          <p:nvPr/>
        </p:nvSpPr>
        <p:spPr bwMode="auto">
          <a:xfrm>
            <a:off x="7905750" y="2559050"/>
            <a:ext cx="285750" cy="304800"/>
          </a:xfrm>
          <a:prstGeom prst="rect">
            <a:avLst/>
          </a:prstGeom>
          <a:noFill/>
          <a:ln w="9525">
            <a:noFill/>
            <a:miter lim="800000"/>
            <a:headEnd/>
            <a:tailEnd/>
          </a:ln>
          <a:effectLst/>
        </p:spPr>
        <p:txBody>
          <a:bodyPr wrap="none">
            <a:spAutoFit/>
          </a:bodyPr>
          <a:lstStyle/>
          <a:p>
            <a:r>
              <a:rPr lang="en-US" sz="1400" b="1">
                <a:solidFill>
                  <a:schemeClr val="tx1"/>
                </a:solidFill>
                <a:latin typeface="AvantGarde Md BT" pitchFamily="34" charset="0"/>
              </a:rPr>
              <a:t>2</a:t>
            </a:r>
          </a:p>
        </p:txBody>
      </p:sp>
      <p:sp>
        <p:nvSpPr>
          <p:cNvPr id="42010" name="Text Box 26"/>
          <p:cNvSpPr txBox="1">
            <a:spLocks noChangeArrowheads="1"/>
          </p:cNvSpPr>
          <p:nvPr/>
        </p:nvSpPr>
        <p:spPr bwMode="auto">
          <a:xfrm>
            <a:off x="7212013" y="2046288"/>
            <a:ext cx="285750" cy="304800"/>
          </a:xfrm>
          <a:prstGeom prst="rect">
            <a:avLst/>
          </a:prstGeom>
          <a:noFill/>
          <a:ln w="9525">
            <a:noFill/>
            <a:miter lim="800000"/>
            <a:headEnd/>
            <a:tailEnd/>
          </a:ln>
          <a:effectLst/>
        </p:spPr>
        <p:txBody>
          <a:bodyPr wrap="none">
            <a:spAutoFit/>
          </a:bodyPr>
          <a:lstStyle/>
          <a:p>
            <a:r>
              <a:rPr lang="en-US" sz="1400" b="1">
                <a:solidFill>
                  <a:schemeClr val="tx1"/>
                </a:solidFill>
                <a:latin typeface="AvantGarde Md BT" pitchFamily="34" charset="0"/>
              </a:rPr>
              <a:t>6</a:t>
            </a:r>
          </a:p>
        </p:txBody>
      </p:sp>
      <p:sp>
        <p:nvSpPr>
          <p:cNvPr id="42011" name="Text Box 27"/>
          <p:cNvSpPr txBox="1">
            <a:spLocks noChangeArrowheads="1"/>
          </p:cNvSpPr>
          <p:nvPr/>
        </p:nvSpPr>
        <p:spPr bwMode="auto">
          <a:xfrm>
            <a:off x="7410450" y="1524000"/>
            <a:ext cx="285750" cy="304800"/>
          </a:xfrm>
          <a:prstGeom prst="rect">
            <a:avLst/>
          </a:prstGeom>
          <a:noFill/>
          <a:ln w="9525">
            <a:noFill/>
            <a:miter lim="800000"/>
            <a:headEnd/>
            <a:tailEnd/>
          </a:ln>
          <a:effectLst/>
        </p:spPr>
        <p:txBody>
          <a:bodyPr wrap="none">
            <a:spAutoFit/>
          </a:bodyPr>
          <a:lstStyle/>
          <a:p>
            <a:r>
              <a:rPr lang="en-US" sz="1400" b="1">
                <a:solidFill>
                  <a:schemeClr val="tx1"/>
                </a:solidFill>
                <a:latin typeface="AvantGarde Md BT" pitchFamily="34" charset="0"/>
              </a:rPr>
              <a:t>3</a:t>
            </a:r>
          </a:p>
        </p:txBody>
      </p:sp>
      <p:sp>
        <p:nvSpPr>
          <p:cNvPr id="42012" name="Text Box 28"/>
          <p:cNvSpPr txBox="1">
            <a:spLocks noChangeArrowheads="1"/>
          </p:cNvSpPr>
          <p:nvPr/>
        </p:nvSpPr>
        <p:spPr bwMode="auto">
          <a:xfrm>
            <a:off x="8229600" y="2046288"/>
            <a:ext cx="285750" cy="304800"/>
          </a:xfrm>
          <a:prstGeom prst="rect">
            <a:avLst/>
          </a:prstGeom>
          <a:noFill/>
          <a:ln w="9525">
            <a:noFill/>
            <a:miter lim="800000"/>
            <a:headEnd/>
            <a:tailEnd/>
          </a:ln>
          <a:effectLst/>
        </p:spPr>
        <p:txBody>
          <a:bodyPr wrap="none">
            <a:spAutoFit/>
          </a:bodyPr>
          <a:lstStyle/>
          <a:p>
            <a:r>
              <a:rPr lang="en-US" sz="1400" b="1">
                <a:solidFill>
                  <a:schemeClr val="tx1"/>
                </a:solidFill>
                <a:latin typeface="AvantGarde Md BT" pitchFamily="34" charset="0"/>
              </a:rPr>
              <a:t>2</a:t>
            </a:r>
          </a:p>
        </p:txBody>
      </p:sp>
      <p:sp>
        <p:nvSpPr>
          <p:cNvPr id="42013" name="Text Box 29"/>
          <p:cNvSpPr txBox="1">
            <a:spLocks noChangeArrowheads="1"/>
          </p:cNvSpPr>
          <p:nvPr/>
        </p:nvSpPr>
        <p:spPr bwMode="auto">
          <a:xfrm>
            <a:off x="8610600" y="1524000"/>
            <a:ext cx="285750" cy="304800"/>
          </a:xfrm>
          <a:prstGeom prst="rect">
            <a:avLst/>
          </a:prstGeom>
          <a:noFill/>
          <a:ln w="9525">
            <a:noFill/>
            <a:miter lim="800000"/>
            <a:headEnd/>
            <a:tailEnd/>
          </a:ln>
          <a:effectLst/>
        </p:spPr>
        <p:txBody>
          <a:bodyPr wrap="none">
            <a:spAutoFit/>
          </a:bodyPr>
          <a:lstStyle/>
          <a:p>
            <a:r>
              <a:rPr lang="en-US" sz="1400" b="1">
                <a:solidFill>
                  <a:schemeClr val="tx1"/>
                </a:solidFill>
                <a:latin typeface="AvantGarde Md BT" pitchFamily="34" charset="0"/>
              </a:rPr>
              <a:t>1</a:t>
            </a:r>
          </a:p>
        </p:txBody>
      </p:sp>
      <p:sp>
        <p:nvSpPr>
          <p:cNvPr id="42014" name="Text Box 30"/>
          <p:cNvSpPr txBox="1">
            <a:spLocks noChangeArrowheads="1"/>
          </p:cNvSpPr>
          <p:nvPr/>
        </p:nvSpPr>
        <p:spPr bwMode="auto">
          <a:xfrm>
            <a:off x="3930650" y="5603875"/>
            <a:ext cx="2474913" cy="639763"/>
          </a:xfrm>
          <a:prstGeom prst="rect">
            <a:avLst/>
          </a:prstGeom>
          <a:noFill/>
          <a:ln w="9525">
            <a:noFill/>
            <a:miter lim="800000"/>
            <a:headEnd/>
            <a:tailEnd/>
          </a:ln>
          <a:effectLst/>
        </p:spPr>
        <p:txBody>
          <a:bodyPr wrap="none">
            <a:spAutoFit/>
          </a:bodyPr>
          <a:lstStyle/>
          <a:p>
            <a:r>
              <a:rPr lang="en-US" sz="1200" b="1">
                <a:solidFill>
                  <a:schemeClr val="tx1"/>
                </a:solidFill>
                <a:latin typeface="AvantGarde Md BT" pitchFamily="34" charset="0"/>
              </a:rPr>
              <a:t>55 Respiratory Therapy Programs</a:t>
            </a:r>
            <a:br>
              <a:rPr lang="en-US" sz="1200" b="1">
                <a:solidFill>
                  <a:schemeClr val="tx1"/>
                </a:solidFill>
                <a:latin typeface="AvantGarde Md BT" pitchFamily="34" charset="0"/>
              </a:rPr>
            </a:br>
            <a:r>
              <a:rPr lang="en-US" sz="1200" b="1">
                <a:solidFill>
                  <a:schemeClr val="tx1"/>
                </a:solidFill>
                <a:latin typeface="AvantGarde Md BT" pitchFamily="34" charset="0"/>
              </a:rPr>
              <a:t>Awarding a Bachelor of Science </a:t>
            </a:r>
            <a:br>
              <a:rPr lang="en-US" sz="1200" b="1">
                <a:solidFill>
                  <a:schemeClr val="tx1"/>
                </a:solidFill>
                <a:latin typeface="AvantGarde Md BT" pitchFamily="34" charset="0"/>
              </a:rPr>
            </a:br>
            <a:r>
              <a:rPr lang="en-US" sz="1200" b="1">
                <a:solidFill>
                  <a:schemeClr val="tx1"/>
                </a:solidFill>
                <a:latin typeface="AvantGarde Md BT" pitchFamily="34" charset="0"/>
              </a:rPr>
              <a:t>Degree in Respiratory Therapy</a:t>
            </a:r>
          </a:p>
        </p:txBody>
      </p:sp>
      <p:sp>
        <p:nvSpPr>
          <p:cNvPr id="42015" name="Text Box 31"/>
          <p:cNvSpPr txBox="1">
            <a:spLocks noChangeArrowheads="1"/>
          </p:cNvSpPr>
          <p:nvPr/>
        </p:nvSpPr>
        <p:spPr bwMode="auto">
          <a:xfrm>
            <a:off x="7924800" y="2147888"/>
            <a:ext cx="285750" cy="304800"/>
          </a:xfrm>
          <a:prstGeom prst="rect">
            <a:avLst/>
          </a:prstGeom>
          <a:noFill/>
          <a:ln w="9525">
            <a:noFill/>
            <a:miter lim="800000"/>
            <a:headEnd/>
            <a:tailEnd/>
          </a:ln>
          <a:effectLst/>
        </p:spPr>
        <p:txBody>
          <a:bodyPr wrap="none">
            <a:spAutoFit/>
          </a:bodyPr>
          <a:lstStyle/>
          <a:p>
            <a:r>
              <a:rPr lang="en-US" sz="1400" b="1">
                <a:solidFill>
                  <a:schemeClr val="tx1"/>
                </a:solidFill>
                <a:latin typeface="AvantGarde Md BT" pitchFamily="34" charset="0"/>
              </a:rPr>
              <a:t>1</a:t>
            </a:r>
          </a:p>
        </p:txBody>
      </p:sp>
      <p:sp>
        <p:nvSpPr>
          <p:cNvPr id="42016" name="Text Box 32"/>
          <p:cNvSpPr txBox="1">
            <a:spLocks noChangeArrowheads="1"/>
          </p:cNvSpPr>
          <p:nvPr/>
        </p:nvSpPr>
        <p:spPr bwMode="auto">
          <a:xfrm>
            <a:off x="8458200" y="6507163"/>
            <a:ext cx="619125" cy="274637"/>
          </a:xfrm>
          <a:prstGeom prst="rect">
            <a:avLst/>
          </a:prstGeom>
          <a:noFill/>
          <a:ln w="9525">
            <a:noFill/>
            <a:miter lim="800000"/>
            <a:headEnd/>
            <a:tailEnd/>
          </a:ln>
          <a:effectLst/>
        </p:spPr>
        <p:txBody>
          <a:bodyPr wrap="none">
            <a:spAutoFit/>
          </a:bodyPr>
          <a:lstStyle/>
          <a:p>
            <a:r>
              <a:rPr lang="en-US" sz="1200" b="1">
                <a:solidFill>
                  <a:schemeClr val="tx1"/>
                </a:solidFill>
                <a:latin typeface="AvantGarde Md BT" pitchFamily="34" charset="0"/>
              </a:rPr>
              <a:t>2/1/02</a:t>
            </a:r>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z="3200" b="1">
                <a:solidFill>
                  <a:schemeClr val="bg2"/>
                </a:solidFill>
              </a:rPr>
              <a:t>What are the Educational and Training requirements?</a:t>
            </a:r>
            <a:br>
              <a:rPr lang="en-US" sz="3200" b="1">
                <a:solidFill>
                  <a:schemeClr val="bg2"/>
                </a:solidFill>
              </a:rPr>
            </a:br>
            <a:endParaRPr lang="en-US" sz="3200" b="1">
              <a:solidFill>
                <a:schemeClr val="bg2"/>
              </a:solidFill>
            </a:endParaRPr>
          </a:p>
        </p:txBody>
      </p:sp>
      <p:sp>
        <p:nvSpPr>
          <p:cNvPr id="44035" name="Rectangle 3"/>
          <p:cNvSpPr>
            <a:spLocks noGrp="1" noChangeArrowheads="1"/>
          </p:cNvSpPr>
          <p:nvPr>
            <p:ph type="body" idx="1"/>
          </p:nvPr>
        </p:nvSpPr>
        <p:spPr/>
        <p:txBody>
          <a:bodyPr/>
          <a:lstStyle/>
          <a:p>
            <a:pPr>
              <a:lnSpc>
                <a:spcPct val="80000"/>
              </a:lnSpc>
            </a:pPr>
            <a:endParaRPr lang="en-US" sz="1600"/>
          </a:p>
          <a:p>
            <a:pPr>
              <a:lnSpc>
                <a:spcPct val="80000"/>
              </a:lnSpc>
            </a:pPr>
            <a:r>
              <a:rPr lang="en-US" sz="2000">
                <a:solidFill>
                  <a:schemeClr val="bg2"/>
                </a:solidFill>
              </a:rPr>
              <a:t>There are two levels of respiratory therapist: the certified respiratory therapist and the registered respiratory therapist.</a:t>
            </a:r>
          </a:p>
          <a:p>
            <a:pPr>
              <a:lnSpc>
                <a:spcPct val="80000"/>
              </a:lnSpc>
            </a:pPr>
            <a:r>
              <a:rPr lang="en-US" sz="2000">
                <a:solidFill>
                  <a:schemeClr val="bg2"/>
                </a:solidFill>
              </a:rPr>
              <a:t>Respiratory therapists are required to complete either a two-year associate's degree or a four-year baccalaureate degree. Upon graduation they are eligible to take a national voluntary examination that, upon passing, leads to the credential: </a:t>
            </a:r>
            <a:endParaRPr lang="en-US" sz="2000" b="1" i="1">
              <a:solidFill>
                <a:schemeClr val="bg2"/>
              </a:solidFill>
            </a:endParaRPr>
          </a:p>
          <a:p>
            <a:pPr>
              <a:lnSpc>
                <a:spcPct val="80000"/>
              </a:lnSpc>
            </a:pPr>
            <a:r>
              <a:rPr lang="en-US" sz="2000" b="1" i="1">
                <a:solidFill>
                  <a:schemeClr val="bg2"/>
                </a:solidFill>
              </a:rPr>
              <a:t>Certified Respiratory Therapist</a:t>
            </a:r>
            <a:r>
              <a:rPr lang="en-US" sz="2000" b="1">
                <a:solidFill>
                  <a:schemeClr val="bg2"/>
                </a:solidFill>
              </a:rPr>
              <a:t> (CRT).</a:t>
            </a:r>
            <a:endParaRPr lang="en-US" sz="2000">
              <a:solidFill>
                <a:schemeClr val="bg2"/>
              </a:solidFill>
            </a:endParaRPr>
          </a:p>
          <a:p>
            <a:pPr>
              <a:lnSpc>
                <a:spcPct val="80000"/>
              </a:lnSpc>
            </a:pPr>
            <a:r>
              <a:rPr lang="en-US" sz="2000">
                <a:solidFill>
                  <a:schemeClr val="bg2"/>
                </a:solidFill>
              </a:rPr>
              <a:t>Subsequently they may take two more examinations that lead to the credential:</a:t>
            </a:r>
            <a:endParaRPr lang="en-US" sz="2000" b="1" i="1">
              <a:solidFill>
                <a:schemeClr val="bg2"/>
              </a:solidFill>
            </a:endParaRPr>
          </a:p>
          <a:p>
            <a:pPr>
              <a:lnSpc>
                <a:spcPct val="80000"/>
              </a:lnSpc>
            </a:pPr>
            <a:r>
              <a:rPr lang="en-US" sz="2000" b="1" i="1">
                <a:solidFill>
                  <a:schemeClr val="bg2"/>
                </a:solidFill>
              </a:rPr>
              <a:t>Registered Respiratory Therapist</a:t>
            </a:r>
            <a:r>
              <a:rPr lang="en-US" sz="2000" b="1">
                <a:solidFill>
                  <a:schemeClr val="bg2"/>
                </a:solidFill>
              </a:rPr>
              <a:t> (RRT</a:t>
            </a:r>
            <a:r>
              <a:rPr lang="en-US" sz="2000">
                <a:solidFill>
                  <a:schemeClr val="bg2"/>
                </a:solidFill>
              </a:rPr>
              <a:t> </a:t>
            </a:r>
          </a:p>
          <a:p>
            <a:pPr>
              <a:lnSpc>
                <a:spcPct val="80000"/>
              </a:lnSpc>
            </a:pPr>
            <a:endParaRPr lang="en-US" sz="2000">
              <a:solidFill>
                <a:schemeClr val="bg2"/>
              </a:solidFill>
            </a:endParaRPr>
          </a:p>
          <a:p>
            <a:pPr>
              <a:lnSpc>
                <a:spcPct val="80000"/>
              </a:lnSpc>
            </a:pPr>
            <a:endParaRPr lang="en-US" sz="2000">
              <a:solidFill>
                <a:schemeClr val="bg2"/>
              </a:solidFill>
            </a:endParaRPr>
          </a:p>
          <a:p>
            <a:pPr>
              <a:lnSpc>
                <a:spcPct val="80000"/>
              </a:lnSpc>
            </a:pPr>
            <a:endParaRPr lang="en-US" sz="1600"/>
          </a:p>
          <a:p>
            <a:pPr>
              <a:lnSpc>
                <a:spcPct val="80000"/>
              </a:lnSpc>
            </a:pPr>
            <a:endParaRPr lang="en-US" sz="1600"/>
          </a:p>
          <a:p>
            <a:pPr>
              <a:lnSpc>
                <a:spcPct val="80000"/>
              </a:lnSpc>
            </a:pPr>
            <a:endParaRPr lang="en-US" sz="1600"/>
          </a:p>
        </p:txBody>
      </p:sp>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z="3200" b="1">
                <a:solidFill>
                  <a:schemeClr val="bg2"/>
                </a:solidFill>
              </a:rPr>
              <a:t>Entry Level Staff Therapist- Certified Respiratory Therapist (CRT)</a:t>
            </a:r>
            <a:br>
              <a:rPr lang="en-US" sz="3200" b="1">
                <a:solidFill>
                  <a:schemeClr val="bg2"/>
                </a:solidFill>
              </a:rPr>
            </a:br>
            <a:endParaRPr lang="en-US" sz="3200" b="1">
              <a:solidFill>
                <a:schemeClr val="bg2"/>
              </a:solidFill>
            </a:endParaRPr>
          </a:p>
        </p:txBody>
      </p:sp>
      <p:sp>
        <p:nvSpPr>
          <p:cNvPr id="47107" name="Rectangle 3"/>
          <p:cNvSpPr>
            <a:spLocks noGrp="1" noChangeArrowheads="1"/>
          </p:cNvSpPr>
          <p:nvPr>
            <p:ph type="body" idx="1"/>
          </p:nvPr>
        </p:nvSpPr>
        <p:spPr/>
        <p:txBody>
          <a:bodyPr/>
          <a:lstStyle/>
          <a:p>
            <a:pPr>
              <a:lnSpc>
                <a:spcPct val="80000"/>
              </a:lnSpc>
            </a:pPr>
            <a:r>
              <a:rPr lang="en-US" sz="1600" b="1">
                <a:solidFill>
                  <a:schemeClr val="bg2"/>
                </a:solidFill>
              </a:rPr>
              <a:t>Educational Preparation: AAS or BS, MS in respiratory care with inservice and/or continuing education appropriate to the specialty. Entry-level Certification is required   for all roles.</a:t>
            </a:r>
          </a:p>
          <a:p>
            <a:pPr>
              <a:lnSpc>
                <a:spcPct val="80000"/>
              </a:lnSpc>
            </a:pPr>
            <a:r>
              <a:rPr lang="en-US" sz="1600">
                <a:solidFill>
                  <a:schemeClr val="bg2"/>
                </a:solidFill>
              </a:rPr>
              <a:t>Inpatient and outpatient settings in which staff therapist may function under the supervision of an advanced practitioner:</a:t>
            </a:r>
          </a:p>
          <a:p>
            <a:pPr lvl="1">
              <a:lnSpc>
                <a:spcPct val="80000"/>
              </a:lnSpc>
            </a:pPr>
            <a:r>
              <a:rPr lang="en-US" sz="1400">
                <a:solidFill>
                  <a:schemeClr val="bg2"/>
                </a:solidFill>
              </a:rPr>
              <a:t>Ambulatory/Outpatient Care</a:t>
            </a:r>
          </a:p>
          <a:p>
            <a:pPr lvl="1">
              <a:lnSpc>
                <a:spcPct val="80000"/>
              </a:lnSpc>
            </a:pPr>
            <a:r>
              <a:rPr lang="en-US" sz="1400">
                <a:solidFill>
                  <a:schemeClr val="bg2"/>
                </a:solidFill>
              </a:rPr>
              <a:t>Emergency and Triage</a:t>
            </a:r>
            <a:endParaRPr lang="en-US" sz="1400">
              <a:solidFill>
                <a:schemeClr val="bg2"/>
              </a:solidFill>
              <a:hlinkClick r:id="rId2"/>
            </a:endParaRPr>
          </a:p>
          <a:p>
            <a:pPr lvl="1">
              <a:lnSpc>
                <a:spcPct val="80000"/>
              </a:lnSpc>
            </a:pPr>
            <a:r>
              <a:rPr lang="en-US" sz="1400">
                <a:solidFill>
                  <a:schemeClr val="bg2"/>
                </a:solidFill>
                <a:hlinkClick r:id="rId2"/>
              </a:rPr>
              <a:t>Home Health</a:t>
            </a:r>
            <a:endParaRPr lang="en-US" sz="1400">
              <a:solidFill>
                <a:schemeClr val="bg2"/>
              </a:solidFill>
            </a:endParaRPr>
          </a:p>
          <a:p>
            <a:pPr lvl="1">
              <a:lnSpc>
                <a:spcPct val="80000"/>
              </a:lnSpc>
            </a:pPr>
            <a:r>
              <a:rPr lang="en-US" sz="1400">
                <a:solidFill>
                  <a:schemeClr val="bg2"/>
                </a:solidFill>
              </a:rPr>
              <a:t>Long Term Care and Geriatrics</a:t>
            </a:r>
          </a:p>
          <a:p>
            <a:pPr lvl="1">
              <a:lnSpc>
                <a:spcPct val="80000"/>
              </a:lnSpc>
            </a:pPr>
            <a:r>
              <a:rPr lang="en-US" sz="1400">
                <a:solidFill>
                  <a:schemeClr val="bg2"/>
                </a:solidFill>
              </a:rPr>
              <a:t>Operating Room</a:t>
            </a:r>
          </a:p>
          <a:p>
            <a:pPr lvl="1">
              <a:lnSpc>
                <a:spcPct val="80000"/>
              </a:lnSpc>
            </a:pPr>
            <a:r>
              <a:rPr lang="en-US" sz="1400">
                <a:solidFill>
                  <a:schemeClr val="bg2"/>
                </a:solidFill>
              </a:rPr>
              <a:t>Pediatrics</a:t>
            </a:r>
          </a:p>
          <a:p>
            <a:pPr lvl="1">
              <a:lnSpc>
                <a:spcPct val="80000"/>
              </a:lnSpc>
            </a:pPr>
            <a:r>
              <a:rPr lang="en-US" sz="1400">
                <a:solidFill>
                  <a:schemeClr val="bg2"/>
                </a:solidFill>
              </a:rPr>
              <a:t>Critical Care Units</a:t>
            </a:r>
          </a:p>
          <a:p>
            <a:pPr lvl="1">
              <a:lnSpc>
                <a:spcPct val="80000"/>
              </a:lnSpc>
            </a:pPr>
            <a:r>
              <a:rPr lang="en-US" sz="1400">
                <a:solidFill>
                  <a:schemeClr val="bg2"/>
                </a:solidFill>
              </a:rPr>
              <a:t>Medical and Surgical</a:t>
            </a:r>
          </a:p>
          <a:p>
            <a:pPr lvl="1">
              <a:lnSpc>
                <a:spcPct val="80000"/>
              </a:lnSpc>
            </a:pPr>
            <a:r>
              <a:rPr lang="en-US" sz="1400">
                <a:solidFill>
                  <a:schemeClr val="bg2"/>
                </a:solidFill>
              </a:rPr>
              <a:t>Post Anesthesia Care</a:t>
            </a:r>
          </a:p>
          <a:p>
            <a:pPr lvl="1">
              <a:lnSpc>
                <a:spcPct val="80000"/>
              </a:lnSpc>
            </a:pPr>
            <a:r>
              <a:rPr lang="en-US" sz="1400">
                <a:solidFill>
                  <a:schemeClr val="bg2"/>
                </a:solidFill>
              </a:rPr>
              <a:t>Cardiac Care</a:t>
            </a:r>
          </a:p>
          <a:p>
            <a:pPr lvl="1">
              <a:lnSpc>
                <a:spcPct val="80000"/>
              </a:lnSpc>
            </a:pPr>
            <a:r>
              <a:rPr lang="en-US" sz="1400">
                <a:solidFill>
                  <a:schemeClr val="bg2"/>
                </a:solidFill>
              </a:rPr>
              <a:t>Thoracic Surgery</a:t>
            </a:r>
          </a:p>
          <a:p>
            <a:pPr lvl="1">
              <a:lnSpc>
                <a:spcPct val="80000"/>
              </a:lnSpc>
            </a:pPr>
            <a:r>
              <a:rPr lang="en-US" sz="1400">
                <a:solidFill>
                  <a:schemeClr val="bg2"/>
                </a:solidFill>
              </a:rPr>
              <a:t>Pulmonary and Cardiac Rehabilitation</a:t>
            </a:r>
            <a:endParaRPr lang="en-US" sz="1400" b="1">
              <a:solidFill>
                <a:schemeClr val="bg2"/>
              </a:solidFill>
            </a:endParaRPr>
          </a:p>
          <a:p>
            <a:pPr>
              <a:lnSpc>
                <a:spcPct val="80000"/>
              </a:lnSpc>
            </a:pPr>
            <a:endParaRPr lang="en-US" sz="1600">
              <a:solidFill>
                <a:schemeClr val="bg2"/>
              </a:solidFill>
            </a:endParaRPr>
          </a:p>
        </p:txBody>
      </p:sp>
    </p:spTree>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z="3200" b="1">
                <a:solidFill>
                  <a:schemeClr val="bg2"/>
                </a:solidFill>
              </a:rPr>
              <a:t>Advanced Practice-</a:t>
            </a:r>
            <a:br>
              <a:rPr lang="en-US" sz="3200" b="1">
                <a:solidFill>
                  <a:schemeClr val="bg2"/>
                </a:solidFill>
              </a:rPr>
            </a:br>
            <a:r>
              <a:rPr lang="en-US" sz="3200" b="1">
                <a:solidFill>
                  <a:schemeClr val="bg2"/>
                </a:solidFill>
              </a:rPr>
              <a:t>Registered Respiratory Therapist </a:t>
            </a:r>
            <a:br>
              <a:rPr lang="en-US" sz="3200" b="1">
                <a:solidFill>
                  <a:schemeClr val="bg2"/>
                </a:solidFill>
              </a:rPr>
            </a:br>
            <a:endParaRPr lang="en-US" sz="3200" b="1">
              <a:solidFill>
                <a:schemeClr val="bg2"/>
              </a:solidFill>
            </a:endParaRPr>
          </a:p>
        </p:txBody>
      </p:sp>
      <p:sp>
        <p:nvSpPr>
          <p:cNvPr id="48131" name="Rectangle 3"/>
          <p:cNvSpPr>
            <a:spLocks noGrp="1" noChangeArrowheads="1"/>
          </p:cNvSpPr>
          <p:nvPr>
            <p:ph type="body" idx="1"/>
          </p:nvPr>
        </p:nvSpPr>
        <p:spPr/>
        <p:txBody>
          <a:bodyPr/>
          <a:lstStyle/>
          <a:p>
            <a:r>
              <a:rPr lang="en-US" b="1">
                <a:solidFill>
                  <a:schemeClr val="bg2"/>
                </a:solidFill>
              </a:rPr>
              <a:t>Educational Preparation: </a:t>
            </a:r>
          </a:p>
          <a:p>
            <a:pPr lvl="1"/>
            <a:r>
              <a:rPr lang="en-US" b="1">
                <a:solidFill>
                  <a:schemeClr val="bg2"/>
                </a:solidFill>
              </a:rPr>
              <a:t>AAS or BS or MS in respiratory care with inservice and/or continuing education appropriate to the specialty. </a:t>
            </a:r>
          </a:p>
          <a:p>
            <a:pPr lvl="1"/>
            <a:r>
              <a:rPr lang="en-US" b="1">
                <a:solidFill>
                  <a:schemeClr val="bg2"/>
                </a:solidFill>
              </a:rPr>
              <a:t>Entry-level Certification is required   for all roles with accompanying RRT credential.</a:t>
            </a:r>
          </a:p>
          <a:p>
            <a:pPr lvl="1"/>
            <a:endParaRPr lang="en-US" b="1">
              <a:solidFill>
                <a:schemeClr val="bg2"/>
              </a:solidFill>
            </a:endParaRPr>
          </a:p>
        </p:txBody>
      </p:sp>
    </p:spTree>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z="4000" b="1">
                <a:solidFill>
                  <a:schemeClr val="bg2"/>
                </a:solidFill>
              </a:rPr>
              <a:t>Educator</a:t>
            </a:r>
            <a:br>
              <a:rPr lang="en-US" sz="4000" b="1">
                <a:solidFill>
                  <a:schemeClr val="bg2"/>
                </a:solidFill>
              </a:rPr>
            </a:br>
            <a:endParaRPr lang="en-US" sz="4000" b="1">
              <a:solidFill>
                <a:schemeClr val="bg2"/>
              </a:solidFill>
            </a:endParaRPr>
          </a:p>
        </p:txBody>
      </p:sp>
      <p:sp>
        <p:nvSpPr>
          <p:cNvPr id="49155" name="Rectangle 3"/>
          <p:cNvSpPr>
            <a:spLocks noGrp="1" noChangeArrowheads="1"/>
          </p:cNvSpPr>
          <p:nvPr>
            <p:ph type="body" idx="1"/>
          </p:nvPr>
        </p:nvSpPr>
        <p:spPr/>
        <p:txBody>
          <a:bodyPr/>
          <a:lstStyle/>
          <a:p>
            <a:r>
              <a:rPr lang="en-US" sz="2800" b="1">
                <a:solidFill>
                  <a:schemeClr val="bg2"/>
                </a:solidFill>
              </a:rPr>
              <a:t>Educational Preparation in practice settings: **BS  with an advanced practitioner standing (RRT) with MS preferred. All other require minimum of AAS with RRT </a:t>
            </a:r>
          </a:p>
          <a:p>
            <a:r>
              <a:rPr lang="en-US" sz="2800">
                <a:solidFill>
                  <a:schemeClr val="bg2"/>
                </a:solidFill>
              </a:rPr>
              <a:t>Program Director**</a:t>
            </a:r>
            <a:endParaRPr lang="en-US" sz="2800" b="1">
              <a:solidFill>
                <a:schemeClr val="bg2"/>
              </a:solidFill>
            </a:endParaRPr>
          </a:p>
          <a:p>
            <a:r>
              <a:rPr lang="en-US" sz="2800">
                <a:solidFill>
                  <a:schemeClr val="bg2"/>
                </a:solidFill>
              </a:rPr>
              <a:t>Clinical Director**</a:t>
            </a:r>
            <a:endParaRPr lang="en-US" sz="2800" b="1">
              <a:solidFill>
                <a:schemeClr val="bg2"/>
              </a:solidFill>
            </a:endParaRPr>
          </a:p>
          <a:p>
            <a:r>
              <a:rPr lang="en-US" sz="2800">
                <a:solidFill>
                  <a:schemeClr val="bg2"/>
                </a:solidFill>
              </a:rPr>
              <a:t>Clinical Preceptor</a:t>
            </a:r>
          </a:p>
          <a:p>
            <a:r>
              <a:rPr lang="en-US" sz="2800">
                <a:solidFill>
                  <a:schemeClr val="bg2"/>
                </a:solidFill>
              </a:rPr>
              <a:t>Asthma Educator</a:t>
            </a:r>
            <a:endParaRPr lang="en-US" sz="2800">
              <a:solidFill>
                <a:schemeClr val="bg2"/>
              </a:solidFill>
              <a:hlinkClick r:id="rId2"/>
            </a:endParaRPr>
          </a:p>
        </p:txBody>
      </p:sp>
    </p:spTree>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z="4000">
                <a:solidFill>
                  <a:schemeClr val="bg2"/>
                </a:solidFill>
                <a:hlinkClick r:id="rId2"/>
              </a:rPr>
              <a:t>Patient Educator/Health Educator/Wellness Programs</a:t>
            </a:r>
            <a:r>
              <a:rPr lang="en-US" sz="4000">
                <a:solidFill>
                  <a:schemeClr val="bg2"/>
                </a:solidFill>
              </a:rPr>
              <a:t/>
            </a:r>
            <a:br>
              <a:rPr lang="en-US" sz="4000">
                <a:solidFill>
                  <a:schemeClr val="bg2"/>
                </a:solidFill>
              </a:rPr>
            </a:br>
            <a:endParaRPr lang="en-US" sz="4000">
              <a:solidFill>
                <a:schemeClr val="bg2"/>
              </a:solidFill>
            </a:endParaRPr>
          </a:p>
        </p:txBody>
      </p:sp>
      <p:sp>
        <p:nvSpPr>
          <p:cNvPr id="50179" name="Rectangle 3"/>
          <p:cNvSpPr>
            <a:spLocks noGrp="1" noChangeArrowheads="1"/>
          </p:cNvSpPr>
          <p:nvPr>
            <p:ph type="body" idx="1"/>
          </p:nvPr>
        </p:nvSpPr>
        <p:spPr/>
        <p:txBody>
          <a:bodyPr/>
          <a:lstStyle/>
          <a:p>
            <a:r>
              <a:rPr lang="en-US">
                <a:solidFill>
                  <a:schemeClr val="bg2"/>
                </a:solidFill>
              </a:rPr>
              <a:t>Staff Development/Continuing Education**</a:t>
            </a:r>
            <a:endParaRPr lang="en-US" b="1">
              <a:solidFill>
                <a:schemeClr val="bg2"/>
              </a:solidFill>
            </a:endParaRPr>
          </a:p>
          <a:p>
            <a:r>
              <a:rPr lang="en-US" b="1">
                <a:solidFill>
                  <a:schemeClr val="bg2"/>
                </a:solidFill>
              </a:rPr>
              <a:t>Educational Preparation in academic settings: in Associate and Diploma programs a BS is required; MS is preferred in universities and institutions of higher learning a PhD is preferred and an MSN is required</a:t>
            </a:r>
          </a:p>
          <a:p>
            <a:endParaRPr lang="en-US"/>
          </a:p>
        </p:txBody>
      </p:sp>
    </p:spTree>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762000"/>
            <a:ext cx="8229600" cy="1371600"/>
          </a:xfrm>
        </p:spPr>
        <p:txBody>
          <a:bodyPr/>
          <a:lstStyle/>
          <a:p>
            <a:r>
              <a:rPr lang="en-US" sz="4000" b="1">
                <a:solidFill>
                  <a:schemeClr val="bg2"/>
                </a:solidFill>
              </a:rPr>
              <a:t>Specialty Roles</a:t>
            </a:r>
            <a:br>
              <a:rPr lang="en-US" sz="4000" b="1">
                <a:solidFill>
                  <a:schemeClr val="bg2"/>
                </a:solidFill>
              </a:rPr>
            </a:br>
            <a:r>
              <a:rPr lang="en-US" sz="2000" b="1">
                <a:solidFill>
                  <a:schemeClr val="bg2"/>
                </a:solidFill>
              </a:rPr>
              <a:t>Educational Preparation: BS or higher degree with role-specific continuing education preferred</a:t>
            </a:r>
            <a:r>
              <a:rPr lang="en-US" sz="4000" b="1">
                <a:solidFill>
                  <a:schemeClr val="bg2"/>
                </a:solidFill>
              </a:rPr>
              <a:t/>
            </a:r>
            <a:br>
              <a:rPr lang="en-US" sz="4000" b="1">
                <a:solidFill>
                  <a:schemeClr val="bg2"/>
                </a:solidFill>
              </a:rPr>
            </a:br>
            <a:r>
              <a:rPr lang="en-US" sz="4000"/>
              <a:t/>
            </a:r>
            <a:br>
              <a:rPr lang="en-US" sz="4000"/>
            </a:br>
            <a:endParaRPr lang="en-US" sz="2000">
              <a:solidFill>
                <a:schemeClr val="bg2"/>
              </a:solidFill>
            </a:endParaRPr>
          </a:p>
        </p:txBody>
      </p:sp>
      <p:sp>
        <p:nvSpPr>
          <p:cNvPr id="51203" name="Rectangle 3"/>
          <p:cNvSpPr>
            <a:spLocks noGrp="1" noChangeArrowheads="1"/>
          </p:cNvSpPr>
          <p:nvPr>
            <p:ph type="body" sz="half" idx="1"/>
          </p:nvPr>
        </p:nvSpPr>
        <p:spPr>
          <a:xfrm>
            <a:off x="457200" y="1981200"/>
            <a:ext cx="4035425" cy="3886200"/>
          </a:xfrm>
        </p:spPr>
        <p:txBody>
          <a:bodyPr/>
          <a:lstStyle/>
          <a:p>
            <a:pPr>
              <a:lnSpc>
                <a:spcPct val="80000"/>
              </a:lnSpc>
            </a:pPr>
            <a:r>
              <a:rPr lang="en-US" sz="2000" u="sng">
                <a:solidFill>
                  <a:schemeClr val="bg2"/>
                </a:solidFill>
              </a:rPr>
              <a:t>Pharmaceutical</a:t>
            </a:r>
          </a:p>
          <a:p>
            <a:pPr lvl="1">
              <a:lnSpc>
                <a:spcPct val="80000"/>
              </a:lnSpc>
            </a:pPr>
            <a:r>
              <a:rPr lang="en-US" sz="1300">
                <a:solidFill>
                  <a:schemeClr val="bg2"/>
                </a:solidFill>
              </a:rPr>
              <a:t>Researcher</a:t>
            </a:r>
          </a:p>
          <a:p>
            <a:pPr lvl="1">
              <a:lnSpc>
                <a:spcPct val="80000"/>
              </a:lnSpc>
            </a:pPr>
            <a:r>
              <a:rPr lang="en-US" sz="1300">
                <a:solidFill>
                  <a:schemeClr val="bg2"/>
                </a:solidFill>
              </a:rPr>
              <a:t>Medical Supply Sales</a:t>
            </a:r>
          </a:p>
          <a:p>
            <a:pPr lvl="1">
              <a:lnSpc>
                <a:spcPct val="80000"/>
              </a:lnSpc>
            </a:pPr>
            <a:r>
              <a:rPr lang="en-US" sz="1300">
                <a:solidFill>
                  <a:schemeClr val="bg2"/>
                </a:solidFill>
              </a:rPr>
              <a:t>Clinical Trials</a:t>
            </a:r>
          </a:p>
          <a:p>
            <a:pPr lvl="1">
              <a:lnSpc>
                <a:spcPct val="80000"/>
              </a:lnSpc>
            </a:pPr>
            <a:r>
              <a:rPr lang="en-US" sz="1300">
                <a:solidFill>
                  <a:schemeClr val="bg2"/>
                </a:solidFill>
              </a:rPr>
              <a:t>Recruiter</a:t>
            </a:r>
          </a:p>
          <a:p>
            <a:pPr>
              <a:lnSpc>
                <a:spcPct val="80000"/>
              </a:lnSpc>
            </a:pPr>
            <a:r>
              <a:rPr lang="en-US" sz="2000">
                <a:solidFill>
                  <a:schemeClr val="bg2"/>
                </a:solidFill>
              </a:rPr>
              <a:t>Editor/Author</a:t>
            </a:r>
          </a:p>
          <a:p>
            <a:pPr>
              <a:lnSpc>
                <a:spcPct val="80000"/>
              </a:lnSpc>
            </a:pPr>
            <a:r>
              <a:rPr lang="en-US" sz="2000">
                <a:solidFill>
                  <a:schemeClr val="bg2"/>
                </a:solidFill>
              </a:rPr>
              <a:t>Elected Officials/Policy Makers/Lobbyists</a:t>
            </a:r>
          </a:p>
          <a:p>
            <a:pPr>
              <a:lnSpc>
                <a:spcPct val="80000"/>
              </a:lnSpc>
            </a:pPr>
            <a:r>
              <a:rPr lang="en-US" sz="2000">
                <a:solidFill>
                  <a:schemeClr val="bg2"/>
                </a:solidFill>
              </a:rPr>
              <a:t>Entrepreneur</a:t>
            </a:r>
          </a:p>
          <a:p>
            <a:pPr>
              <a:lnSpc>
                <a:spcPct val="80000"/>
              </a:lnSpc>
            </a:pPr>
            <a:r>
              <a:rPr lang="en-US" sz="2000">
                <a:solidFill>
                  <a:schemeClr val="bg2"/>
                </a:solidFill>
              </a:rPr>
              <a:t>Expert Witness</a:t>
            </a:r>
          </a:p>
          <a:p>
            <a:pPr>
              <a:lnSpc>
                <a:spcPct val="80000"/>
              </a:lnSpc>
            </a:pPr>
            <a:r>
              <a:rPr lang="en-US" sz="2000">
                <a:solidFill>
                  <a:schemeClr val="bg2"/>
                </a:solidFill>
              </a:rPr>
              <a:t>Federal/Armed Services (contains many RT roles/positions)</a:t>
            </a:r>
          </a:p>
          <a:p>
            <a:pPr>
              <a:lnSpc>
                <a:spcPct val="80000"/>
              </a:lnSpc>
            </a:pPr>
            <a:endParaRPr lang="en-US" sz="2000"/>
          </a:p>
        </p:txBody>
      </p:sp>
      <p:sp>
        <p:nvSpPr>
          <p:cNvPr id="51204" name="Rectangle 4"/>
          <p:cNvSpPr>
            <a:spLocks noGrp="1" noChangeArrowheads="1"/>
          </p:cNvSpPr>
          <p:nvPr>
            <p:ph type="body" sz="half" idx="2"/>
          </p:nvPr>
        </p:nvSpPr>
        <p:spPr>
          <a:xfrm>
            <a:off x="4651375" y="1981200"/>
            <a:ext cx="4035425" cy="3886200"/>
          </a:xfrm>
        </p:spPr>
        <p:txBody>
          <a:bodyPr/>
          <a:lstStyle/>
          <a:p>
            <a:pPr>
              <a:lnSpc>
                <a:spcPct val="80000"/>
              </a:lnSpc>
            </a:pPr>
            <a:r>
              <a:rPr lang="en-US" sz="1800">
                <a:solidFill>
                  <a:schemeClr val="bg2"/>
                </a:solidFill>
              </a:rPr>
              <a:t>Transport/Flight</a:t>
            </a:r>
          </a:p>
          <a:p>
            <a:pPr>
              <a:lnSpc>
                <a:spcPct val="80000"/>
              </a:lnSpc>
            </a:pPr>
            <a:r>
              <a:rPr lang="en-US" sz="1800">
                <a:solidFill>
                  <a:schemeClr val="bg2"/>
                </a:solidFill>
              </a:rPr>
              <a:t>ECMO Specialis</a:t>
            </a:r>
          </a:p>
          <a:p>
            <a:pPr>
              <a:lnSpc>
                <a:spcPct val="80000"/>
              </a:lnSpc>
            </a:pPr>
            <a:r>
              <a:rPr lang="en-US" sz="1800">
                <a:solidFill>
                  <a:schemeClr val="bg2"/>
                </a:solidFill>
                <a:hlinkClick r:id="rId2"/>
              </a:rPr>
              <a:t>Case Manager</a:t>
            </a:r>
            <a:endParaRPr lang="en-US" sz="1800">
              <a:solidFill>
                <a:schemeClr val="bg2"/>
              </a:solidFill>
            </a:endParaRPr>
          </a:p>
          <a:p>
            <a:pPr>
              <a:lnSpc>
                <a:spcPct val="80000"/>
              </a:lnSpc>
            </a:pPr>
            <a:r>
              <a:rPr lang="en-US" sz="1800">
                <a:solidFill>
                  <a:schemeClr val="bg2"/>
                </a:solidFill>
              </a:rPr>
              <a:t>Public Health</a:t>
            </a:r>
            <a:endParaRPr lang="en-US" sz="1800">
              <a:solidFill>
                <a:schemeClr val="bg2"/>
              </a:solidFill>
              <a:hlinkClick r:id="rId3"/>
            </a:endParaRPr>
          </a:p>
          <a:p>
            <a:pPr>
              <a:lnSpc>
                <a:spcPct val="80000"/>
              </a:lnSpc>
            </a:pPr>
            <a:r>
              <a:rPr lang="en-US" sz="1800">
                <a:solidFill>
                  <a:schemeClr val="bg2"/>
                </a:solidFill>
                <a:hlinkClick r:id="rId3"/>
              </a:rPr>
              <a:t>Quality Improvement/Continuous Improvement/Risk Management</a:t>
            </a:r>
            <a:endParaRPr lang="en-US" sz="1800">
              <a:solidFill>
                <a:schemeClr val="bg2"/>
              </a:solidFill>
            </a:endParaRPr>
          </a:p>
          <a:p>
            <a:pPr>
              <a:lnSpc>
                <a:spcPct val="80000"/>
              </a:lnSpc>
            </a:pPr>
            <a:r>
              <a:rPr lang="en-US" sz="1800">
                <a:solidFill>
                  <a:schemeClr val="bg2"/>
                </a:solidFill>
              </a:rPr>
              <a:t>Consultant</a:t>
            </a:r>
          </a:p>
          <a:p>
            <a:pPr>
              <a:lnSpc>
                <a:spcPct val="80000"/>
              </a:lnSpc>
            </a:pPr>
            <a:r>
              <a:rPr lang="en-US" sz="500">
                <a:solidFill>
                  <a:schemeClr val="bg2"/>
                </a:solidFill>
              </a:rPr>
              <a:t>t</a:t>
            </a:r>
          </a:p>
          <a:p>
            <a:pPr>
              <a:lnSpc>
                <a:spcPct val="80000"/>
              </a:lnSpc>
            </a:pPr>
            <a:endParaRPr lang="en-US" sz="500"/>
          </a:p>
          <a:p>
            <a:pPr>
              <a:lnSpc>
                <a:spcPct val="80000"/>
              </a:lnSpc>
              <a:buFont typeface="Wingdings" pitchFamily="2" charset="2"/>
              <a:buNone/>
            </a:pPr>
            <a:endParaRPr lang="en-US" sz="500"/>
          </a:p>
        </p:txBody>
      </p:sp>
    </p:spTree>
  </p:cSld>
  <p:clrMapOvr>
    <a:masterClrMapping/>
  </p:clrMapOvr>
  <p:transition>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z="4000" b="1">
                <a:solidFill>
                  <a:schemeClr val="bg2"/>
                </a:solidFill>
              </a:rPr>
              <a:t>Respiratory Management</a:t>
            </a:r>
            <a:br>
              <a:rPr lang="en-US" sz="4000" b="1">
                <a:solidFill>
                  <a:schemeClr val="bg2"/>
                </a:solidFill>
              </a:rPr>
            </a:br>
            <a:endParaRPr lang="en-US" sz="4000" b="1">
              <a:solidFill>
                <a:schemeClr val="bg2"/>
              </a:solidFill>
            </a:endParaRPr>
          </a:p>
        </p:txBody>
      </p:sp>
      <p:sp>
        <p:nvSpPr>
          <p:cNvPr id="52227" name="Rectangle 3"/>
          <p:cNvSpPr>
            <a:spLocks noGrp="1" noChangeArrowheads="1"/>
          </p:cNvSpPr>
          <p:nvPr>
            <p:ph type="body" idx="1"/>
          </p:nvPr>
        </p:nvSpPr>
        <p:spPr/>
        <p:txBody>
          <a:bodyPr/>
          <a:lstStyle/>
          <a:p>
            <a:pPr>
              <a:lnSpc>
                <a:spcPct val="80000"/>
              </a:lnSpc>
            </a:pPr>
            <a:r>
              <a:rPr lang="en-US" sz="1800" b="1">
                <a:solidFill>
                  <a:schemeClr val="bg2"/>
                </a:solidFill>
              </a:rPr>
              <a:t>Educational Preparation: AAS in respiratory therapy with an additional BS degree required by most institutions,  MS or higher degree preferred in large centers.</a:t>
            </a:r>
          </a:p>
          <a:p>
            <a:pPr>
              <a:lnSpc>
                <a:spcPct val="80000"/>
              </a:lnSpc>
            </a:pPr>
            <a:r>
              <a:rPr lang="en-US" sz="1800">
                <a:solidFill>
                  <a:schemeClr val="bg2"/>
                </a:solidFill>
              </a:rPr>
              <a:t>Department Manager</a:t>
            </a:r>
          </a:p>
          <a:p>
            <a:pPr>
              <a:lnSpc>
                <a:spcPct val="80000"/>
              </a:lnSpc>
            </a:pPr>
            <a:r>
              <a:rPr lang="en-US" sz="1800">
                <a:solidFill>
                  <a:schemeClr val="bg2"/>
                </a:solidFill>
              </a:rPr>
              <a:t>Chief Therapist</a:t>
            </a:r>
          </a:p>
          <a:p>
            <a:pPr>
              <a:lnSpc>
                <a:spcPct val="80000"/>
              </a:lnSpc>
            </a:pPr>
            <a:r>
              <a:rPr lang="en-US" sz="1800">
                <a:solidFill>
                  <a:schemeClr val="bg2"/>
                </a:solidFill>
              </a:rPr>
              <a:t>Clinical Manager</a:t>
            </a:r>
          </a:p>
          <a:p>
            <a:pPr>
              <a:lnSpc>
                <a:spcPct val="80000"/>
              </a:lnSpc>
            </a:pPr>
            <a:r>
              <a:rPr lang="en-US" sz="1800">
                <a:solidFill>
                  <a:schemeClr val="bg2"/>
                </a:solidFill>
              </a:rPr>
              <a:t>Coordinators for speciality areas</a:t>
            </a:r>
          </a:p>
          <a:p>
            <a:pPr>
              <a:lnSpc>
                <a:spcPct val="80000"/>
              </a:lnSpc>
            </a:pPr>
            <a:r>
              <a:rPr lang="en-US" sz="1800">
                <a:solidFill>
                  <a:schemeClr val="bg2"/>
                </a:solidFill>
              </a:rPr>
              <a:t>	Pediatrics </a:t>
            </a:r>
          </a:p>
          <a:p>
            <a:pPr>
              <a:lnSpc>
                <a:spcPct val="80000"/>
              </a:lnSpc>
            </a:pPr>
            <a:r>
              <a:rPr lang="en-US" sz="1800">
                <a:solidFill>
                  <a:schemeClr val="bg2"/>
                </a:solidFill>
              </a:rPr>
              <a:t>	Neonatal</a:t>
            </a:r>
          </a:p>
          <a:p>
            <a:pPr>
              <a:lnSpc>
                <a:spcPct val="80000"/>
              </a:lnSpc>
            </a:pPr>
            <a:r>
              <a:rPr lang="en-US" sz="1800">
                <a:solidFill>
                  <a:schemeClr val="bg2"/>
                </a:solidFill>
              </a:rPr>
              <a:t>	Diagnostics</a:t>
            </a:r>
          </a:p>
          <a:p>
            <a:pPr>
              <a:lnSpc>
                <a:spcPct val="80000"/>
              </a:lnSpc>
            </a:pPr>
            <a:r>
              <a:rPr lang="en-US" sz="1800">
                <a:solidFill>
                  <a:schemeClr val="bg2"/>
                </a:solidFill>
              </a:rPr>
              <a:t>	Critical Care</a:t>
            </a:r>
          </a:p>
          <a:p>
            <a:pPr>
              <a:lnSpc>
                <a:spcPct val="80000"/>
              </a:lnSpc>
            </a:pPr>
            <a:r>
              <a:rPr lang="en-US" sz="1800">
                <a:solidFill>
                  <a:schemeClr val="bg2"/>
                </a:solidFill>
              </a:rPr>
              <a:t>	Sleep lab </a:t>
            </a:r>
          </a:p>
          <a:p>
            <a:pPr>
              <a:lnSpc>
                <a:spcPct val="80000"/>
              </a:lnSpc>
            </a:pPr>
            <a:r>
              <a:rPr lang="en-US" sz="1800">
                <a:solidFill>
                  <a:schemeClr val="bg2"/>
                </a:solidFill>
              </a:rPr>
              <a:t>Pulmonary Rehabiltation</a:t>
            </a:r>
          </a:p>
          <a:p>
            <a:pPr>
              <a:lnSpc>
                <a:spcPct val="80000"/>
              </a:lnSpc>
            </a:pPr>
            <a:r>
              <a:rPr lang="en-US" sz="1800">
                <a:solidFill>
                  <a:schemeClr val="bg2"/>
                </a:solidFill>
              </a:rPr>
              <a:t>Home Care Respiratory Manager</a:t>
            </a:r>
            <a:endParaRPr lang="en-US" sz="1800" b="1">
              <a:solidFill>
                <a:schemeClr val="bg2"/>
              </a:solidFill>
            </a:endParaRPr>
          </a:p>
          <a:p>
            <a:pPr>
              <a:lnSpc>
                <a:spcPct val="80000"/>
              </a:lnSpc>
            </a:pPr>
            <a:endParaRPr lang="en-US" sz="1800"/>
          </a:p>
        </p:txBody>
      </p:sp>
    </p:spTree>
  </p:cSld>
  <p:clrMapOvr>
    <a:masterClrMapping/>
  </p:clrMapOvr>
  <p:transition>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en-US" sz="3200"/>
              <a:t>Where can NC students earn there BS Degrees? BSHS or BSAST or BSRRT</a:t>
            </a:r>
          </a:p>
        </p:txBody>
      </p:sp>
      <p:sp>
        <p:nvSpPr>
          <p:cNvPr id="133123" name="Rectangle 3"/>
          <p:cNvSpPr>
            <a:spLocks noGrp="1" noChangeArrowheads="1"/>
          </p:cNvSpPr>
          <p:nvPr>
            <p:ph type="body" idx="1"/>
          </p:nvPr>
        </p:nvSpPr>
        <p:spPr/>
        <p:txBody>
          <a:bodyPr/>
          <a:lstStyle/>
          <a:p>
            <a:pPr>
              <a:lnSpc>
                <a:spcPct val="90000"/>
              </a:lnSpc>
            </a:pPr>
            <a:r>
              <a:rPr lang="en-US" sz="2400"/>
              <a:t>NC Programs (BSHS)</a:t>
            </a:r>
          </a:p>
          <a:p>
            <a:pPr lvl="1">
              <a:lnSpc>
                <a:spcPct val="90000"/>
              </a:lnSpc>
            </a:pPr>
            <a:r>
              <a:rPr lang="en-US" sz="2100"/>
              <a:t>UNC-G</a:t>
            </a:r>
          </a:p>
          <a:p>
            <a:pPr lvl="1">
              <a:lnSpc>
                <a:spcPct val="90000"/>
              </a:lnSpc>
            </a:pPr>
            <a:r>
              <a:rPr lang="en-US" sz="2100"/>
              <a:t>North Carolina Central University</a:t>
            </a:r>
          </a:p>
          <a:p>
            <a:pPr lvl="1">
              <a:lnSpc>
                <a:spcPct val="90000"/>
              </a:lnSpc>
            </a:pPr>
            <a:r>
              <a:rPr lang="en-US" sz="2100"/>
              <a:t>Winston Salem State University</a:t>
            </a:r>
          </a:p>
          <a:p>
            <a:pPr>
              <a:lnSpc>
                <a:spcPct val="90000"/>
              </a:lnSpc>
            </a:pPr>
            <a:r>
              <a:rPr lang="en-US" sz="2400"/>
              <a:t>Other programs AARC endorsed:</a:t>
            </a:r>
          </a:p>
          <a:p>
            <a:pPr lvl="1">
              <a:lnSpc>
                <a:spcPct val="90000"/>
              </a:lnSpc>
            </a:pPr>
            <a:r>
              <a:rPr lang="en-US" sz="2100" b="1"/>
              <a:t>Empire State College</a:t>
            </a:r>
          </a:p>
          <a:p>
            <a:pPr lvl="1">
              <a:lnSpc>
                <a:spcPct val="90000"/>
              </a:lnSpc>
            </a:pPr>
            <a:r>
              <a:rPr lang="en-US" sz="2100" b="1"/>
              <a:t>Northern Arizona University</a:t>
            </a:r>
          </a:p>
          <a:p>
            <a:pPr lvl="1">
              <a:lnSpc>
                <a:spcPct val="90000"/>
              </a:lnSpc>
            </a:pPr>
            <a:r>
              <a:rPr lang="en-US" sz="2100"/>
              <a:t>Thomas Edison State College </a:t>
            </a:r>
          </a:p>
          <a:p>
            <a:pPr lvl="1">
              <a:lnSpc>
                <a:spcPct val="90000"/>
              </a:lnSpc>
            </a:pPr>
            <a:r>
              <a:rPr lang="en-US" sz="2100"/>
              <a:t>California College of Health Sciences</a:t>
            </a:r>
          </a:p>
          <a:p>
            <a:pPr lvl="1">
              <a:lnSpc>
                <a:spcPct val="90000"/>
              </a:lnSpc>
            </a:pPr>
            <a:r>
              <a:rPr lang="en-US" sz="2100"/>
              <a:t>George Washington University</a:t>
            </a:r>
          </a:p>
          <a:p>
            <a:pPr lvl="1">
              <a:lnSpc>
                <a:spcPct val="90000"/>
              </a:lnSpc>
            </a:pPr>
            <a:r>
              <a:rPr lang="en-US" sz="2100"/>
              <a:t>Touro University International</a:t>
            </a:r>
          </a:p>
          <a:p>
            <a:pPr>
              <a:lnSpc>
                <a:spcPct val="90000"/>
              </a:lnSpc>
            </a:pPr>
            <a:endParaRPr lang="en-US" sz="2400"/>
          </a:p>
          <a:p>
            <a:pPr>
              <a:lnSpc>
                <a:spcPct val="90000"/>
              </a:lnSpc>
            </a:pPr>
            <a:endParaRPr lang="en-US" sz="2400"/>
          </a:p>
          <a:p>
            <a:pPr>
              <a:lnSpc>
                <a:spcPct val="90000"/>
              </a:lnSpc>
            </a:pPr>
            <a:endParaRPr lang="en-US" sz="2800"/>
          </a:p>
          <a:p>
            <a:pPr>
              <a:lnSpc>
                <a:spcPct val="90000"/>
              </a:lnSpc>
            </a:pPr>
            <a:endParaRPr lang="en-US" sz="2800"/>
          </a:p>
          <a:p>
            <a:pPr>
              <a:lnSpc>
                <a:spcPct val="90000"/>
              </a:lnSpc>
            </a:pPr>
            <a:endParaRPr lang="en-US" sz="2800"/>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5410200" y="2667000"/>
            <a:ext cx="22098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29700" name="Text Box 4"/>
          <p:cNvSpPr txBox="1">
            <a:spLocks noChangeArrowheads="1"/>
          </p:cNvSpPr>
          <p:nvPr/>
        </p:nvSpPr>
        <p:spPr bwMode="auto">
          <a:xfrm>
            <a:off x="1981200" y="304800"/>
            <a:ext cx="7391400" cy="1066800"/>
          </a:xfrm>
          <a:prstGeom prst="rect">
            <a:avLst/>
          </a:prstGeom>
          <a:noFill/>
          <a:ln w="9525">
            <a:noFill/>
            <a:miter lim="800000"/>
            <a:headEnd/>
            <a:tailEnd/>
          </a:ln>
          <a:effectLst/>
        </p:spPr>
        <p:txBody>
          <a:bodyPr>
            <a:spAutoFit/>
          </a:bodyPr>
          <a:lstStyle/>
          <a:p>
            <a:pPr>
              <a:spcBef>
                <a:spcPct val="50000"/>
              </a:spcBef>
            </a:pPr>
            <a:r>
              <a:rPr lang="en-US" sz="3200"/>
              <a:t>What Breathing Disorders Do Respiratory Therapists Treat?</a:t>
            </a:r>
            <a:endParaRPr lang="en-US" sz="2800"/>
          </a:p>
        </p:txBody>
      </p:sp>
      <p:sp>
        <p:nvSpPr>
          <p:cNvPr id="29701" name="Text Box 5"/>
          <p:cNvSpPr txBox="1">
            <a:spLocks noChangeArrowheads="1"/>
          </p:cNvSpPr>
          <p:nvPr/>
        </p:nvSpPr>
        <p:spPr bwMode="auto">
          <a:xfrm>
            <a:off x="1371600" y="2057400"/>
            <a:ext cx="3733800" cy="4267200"/>
          </a:xfrm>
          <a:prstGeom prst="rect">
            <a:avLst/>
          </a:prstGeom>
          <a:noFill/>
          <a:ln w="9525">
            <a:noFill/>
            <a:miter lim="800000"/>
            <a:headEnd/>
            <a:tailEnd/>
          </a:ln>
          <a:effectLst/>
        </p:spPr>
        <p:txBody>
          <a:bodyPr>
            <a:spAutoFit/>
          </a:bodyPr>
          <a:lstStyle/>
          <a:p>
            <a:pPr>
              <a:spcBef>
                <a:spcPct val="50000"/>
              </a:spcBef>
              <a:buClr>
                <a:srgbClr val="FFFF00"/>
              </a:buClr>
              <a:buFontTx/>
              <a:buChar char="•"/>
            </a:pPr>
            <a:r>
              <a:rPr lang="en-US"/>
              <a:t> </a:t>
            </a:r>
            <a:r>
              <a:rPr lang="en-US" sz="2000"/>
              <a:t>Asthma</a:t>
            </a:r>
          </a:p>
          <a:p>
            <a:pPr>
              <a:spcBef>
                <a:spcPct val="50000"/>
              </a:spcBef>
              <a:buClr>
                <a:srgbClr val="FFFF00"/>
              </a:buClr>
              <a:buFontTx/>
              <a:buChar char="•"/>
            </a:pPr>
            <a:r>
              <a:rPr lang="en-US" sz="2000"/>
              <a:t> Bronchitis</a:t>
            </a:r>
          </a:p>
          <a:p>
            <a:pPr>
              <a:spcBef>
                <a:spcPct val="50000"/>
              </a:spcBef>
              <a:buClr>
                <a:srgbClr val="FFFF00"/>
              </a:buClr>
              <a:buFontTx/>
              <a:buChar char="•"/>
            </a:pPr>
            <a:r>
              <a:rPr lang="en-US" sz="2000"/>
              <a:t> Emphysema</a:t>
            </a:r>
          </a:p>
          <a:p>
            <a:pPr>
              <a:spcBef>
                <a:spcPct val="50000"/>
              </a:spcBef>
              <a:buClr>
                <a:srgbClr val="FFFF00"/>
              </a:buClr>
              <a:buFontTx/>
              <a:buChar char="•"/>
            </a:pPr>
            <a:r>
              <a:rPr lang="en-US" sz="2000"/>
              <a:t> Chronic Obstructive Pulmonary Disease                                                           </a:t>
            </a:r>
          </a:p>
          <a:p>
            <a:pPr>
              <a:spcBef>
                <a:spcPct val="50000"/>
              </a:spcBef>
              <a:buClr>
                <a:srgbClr val="FFFF00"/>
              </a:buClr>
              <a:buFontTx/>
              <a:buChar char="•"/>
            </a:pPr>
            <a:r>
              <a:rPr lang="en-US" sz="2000"/>
              <a:t> Cystic Fibrosis</a:t>
            </a:r>
          </a:p>
          <a:p>
            <a:pPr>
              <a:spcBef>
                <a:spcPct val="50000"/>
              </a:spcBef>
              <a:buClr>
                <a:srgbClr val="FFFF00"/>
              </a:buClr>
              <a:buFontTx/>
              <a:buChar char="•"/>
            </a:pPr>
            <a:r>
              <a:rPr lang="en-US" sz="2000"/>
              <a:t> Chest Trauma</a:t>
            </a:r>
          </a:p>
          <a:p>
            <a:pPr>
              <a:spcBef>
                <a:spcPct val="50000"/>
              </a:spcBef>
              <a:buClr>
                <a:srgbClr val="FFFF00"/>
              </a:buClr>
              <a:buFontTx/>
              <a:buChar char="•"/>
            </a:pPr>
            <a:r>
              <a:rPr lang="en-US" sz="2000"/>
              <a:t> Pneumonia</a:t>
            </a:r>
          </a:p>
          <a:p>
            <a:pPr>
              <a:spcBef>
                <a:spcPct val="50000"/>
              </a:spcBef>
              <a:buClr>
                <a:srgbClr val="FFFF00"/>
              </a:buClr>
              <a:buFontTx/>
              <a:buChar char="•"/>
            </a:pPr>
            <a:r>
              <a:rPr lang="en-US" sz="2000"/>
              <a:t> Acute Respiratory             Distress Syndrome</a:t>
            </a:r>
          </a:p>
        </p:txBody>
      </p:sp>
      <p:sp>
        <p:nvSpPr>
          <p:cNvPr id="29702" name="Text Box 6"/>
          <p:cNvSpPr txBox="1">
            <a:spLocks noChangeArrowheads="1"/>
          </p:cNvSpPr>
          <p:nvPr/>
        </p:nvSpPr>
        <p:spPr bwMode="auto">
          <a:xfrm>
            <a:off x="5638800" y="2819400"/>
            <a:ext cx="16764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29706" name="Text Box 10"/>
          <p:cNvSpPr txBox="1">
            <a:spLocks noChangeArrowheads="1"/>
          </p:cNvSpPr>
          <p:nvPr/>
        </p:nvSpPr>
        <p:spPr bwMode="auto">
          <a:xfrm>
            <a:off x="3810000" y="2514600"/>
            <a:ext cx="4191000" cy="457200"/>
          </a:xfrm>
          <a:prstGeom prst="rect">
            <a:avLst/>
          </a:prstGeom>
          <a:noFill/>
          <a:ln w="9525">
            <a:noFill/>
            <a:miter lim="800000"/>
            <a:headEnd/>
            <a:tailEnd/>
          </a:ln>
          <a:effectLst/>
        </p:spPr>
        <p:txBody>
          <a:bodyPr>
            <a:spAutoFit/>
          </a:bodyPr>
          <a:lstStyle/>
          <a:p>
            <a:pPr>
              <a:spcBef>
                <a:spcPct val="50000"/>
              </a:spcBef>
            </a:pPr>
            <a:endParaRPr lang="en-US"/>
          </a:p>
        </p:txBody>
      </p:sp>
      <p:pic>
        <p:nvPicPr>
          <p:cNvPr id="29707" name="Picture 11"/>
          <p:cNvPicPr>
            <a:picLocks noChangeAspect="1" noChangeArrowheads="1"/>
          </p:cNvPicPr>
          <p:nvPr/>
        </p:nvPicPr>
        <p:blipFill>
          <a:blip r:embed="rId2" cstate="print"/>
          <a:srcRect/>
          <a:stretch>
            <a:fillRect/>
          </a:stretch>
        </p:blipFill>
        <p:spPr bwMode="auto">
          <a:xfrm>
            <a:off x="4495800" y="1752600"/>
            <a:ext cx="4040188" cy="4724400"/>
          </a:xfrm>
          <a:prstGeom prst="rect">
            <a:avLst/>
          </a:prstGeom>
          <a:noFill/>
          <a:ln w="9525">
            <a:noFill/>
            <a:miter lim="800000"/>
            <a:headEnd/>
            <a:tailEnd/>
          </a:ln>
          <a:effectLst/>
        </p:spPr>
      </p:pic>
      <p:sp>
        <p:nvSpPr>
          <p:cNvPr id="29708" name="Text Box 12"/>
          <p:cNvSpPr txBox="1">
            <a:spLocks noChangeArrowheads="1"/>
          </p:cNvSpPr>
          <p:nvPr/>
        </p:nvSpPr>
        <p:spPr bwMode="auto">
          <a:xfrm>
            <a:off x="381000" y="381000"/>
            <a:ext cx="1219200" cy="457200"/>
          </a:xfrm>
          <a:prstGeom prst="rect">
            <a:avLst/>
          </a:prstGeom>
          <a:noFill/>
          <a:ln w="9525">
            <a:noFill/>
            <a:miter lim="800000"/>
            <a:headEnd/>
            <a:tailEnd/>
          </a:ln>
          <a:effectLst/>
        </p:spPr>
        <p:txBody>
          <a:bodyPr>
            <a:spAutoFit/>
          </a:bodyPr>
          <a:lstStyle/>
          <a:p>
            <a:pPr>
              <a:spcBef>
                <a:spcPct val="50000"/>
              </a:spcBef>
            </a:pPr>
            <a:endParaRPr lang="en-US"/>
          </a:p>
        </p:txBody>
      </p:sp>
      <p:pic>
        <p:nvPicPr>
          <p:cNvPr id="29711" name="Picture 15" descr="38"/>
          <p:cNvPicPr>
            <a:picLocks noChangeAspect="1" noChangeArrowheads="1"/>
          </p:cNvPicPr>
          <p:nvPr/>
        </p:nvPicPr>
        <p:blipFill>
          <a:blip r:embed="rId3" cstate="print"/>
          <a:srcRect/>
          <a:stretch>
            <a:fillRect/>
          </a:stretch>
        </p:blipFill>
        <p:spPr bwMode="auto">
          <a:xfrm>
            <a:off x="152400" y="228600"/>
            <a:ext cx="1676400" cy="1371600"/>
          </a:xfrm>
          <a:prstGeom prst="rect">
            <a:avLst/>
          </a:prstGeom>
          <a:noFill/>
        </p:spPr>
      </p:pic>
    </p:spTree>
  </p:cSld>
  <p:clrMapOvr>
    <a:masterClrMapping/>
  </p:clrMapOvr>
  <p:transition>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sz="3600">
                <a:solidFill>
                  <a:schemeClr val="bg2"/>
                </a:solidFill>
              </a:rPr>
              <a:t>What Professional RC Organizations are located in NC?</a:t>
            </a:r>
          </a:p>
        </p:txBody>
      </p:sp>
      <p:sp>
        <p:nvSpPr>
          <p:cNvPr id="104451" name="Rectangle 3"/>
          <p:cNvSpPr>
            <a:spLocks noGrp="1" noChangeArrowheads="1"/>
          </p:cNvSpPr>
          <p:nvPr>
            <p:ph type="body" idx="1"/>
          </p:nvPr>
        </p:nvSpPr>
        <p:spPr/>
        <p:txBody>
          <a:bodyPr/>
          <a:lstStyle/>
          <a:p>
            <a:r>
              <a:rPr lang="en-US">
                <a:solidFill>
                  <a:schemeClr val="bg2"/>
                </a:solidFill>
              </a:rPr>
              <a:t>NCSRC-AARC affiliate</a:t>
            </a:r>
          </a:p>
          <a:p>
            <a:r>
              <a:rPr lang="en-US">
                <a:solidFill>
                  <a:schemeClr val="bg2"/>
                </a:solidFill>
              </a:rPr>
              <a:t>NCRCB-Licensing Board</a:t>
            </a:r>
          </a:p>
        </p:txBody>
      </p:sp>
    </p:spTree>
  </p:cSld>
  <p:clrMapOvr>
    <a:masterClrMapping/>
  </p:clrMapOvr>
  <p:transition>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sz="4000">
                <a:solidFill>
                  <a:schemeClr val="bg2"/>
                </a:solidFill>
              </a:rPr>
              <a:t>The North Carolina Society for Respiratory Care (NCSRC ) </a:t>
            </a:r>
            <a:r>
              <a:rPr lang="en-US" sz="4000"/>
              <a:t> </a:t>
            </a:r>
          </a:p>
        </p:txBody>
      </p:sp>
      <p:sp>
        <p:nvSpPr>
          <p:cNvPr id="93187" name="Rectangle 3"/>
          <p:cNvSpPr>
            <a:spLocks noGrp="1" noChangeArrowheads="1"/>
          </p:cNvSpPr>
          <p:nvPr>
            <p:ph type="body" idx="1"/>
          </p:nvPr>
        </p:nvSpPr>
        <p:spPr/>
        <p:txBody>
          <a:bodyPr/>
          <a:lstStyle/>
          <a:p>
            <a:r>
              <a:rPr lang="en-US" i="1">
                <a:solidFill>
                  <a:schemeClr val="bg2"/>
                </a:solidFill>
              </a:rPr>
              <a:t>The NCSRC is a non profit organization that supports and benefits the Respiratory Care Practitioners of North Carolina.  </a:t>
            </a:r>
          </a:p>
          <a:p>
            <a:r>
              <a:rPr lang="en-US" i="1">
                <a:solidFill>
                  <a:schemeClr val="bg2"/>
                </a:solidFill>
              </a:rPr>
              <a:t>The NCSRC is a chartered affiliate of the </a:t>
            </a:r>
            <a:r>
              <a:rPr lang="en-US" i="1">
                <a:solidFill>
                  <a:schemeClr val="bg2"/>
                </a:solidFill>
                <a:hlinkClick r:id="rId2"/>
              </a:rPr>
              <a:t>American Association for Respiratory Care (AARC)</a:t>
            </a:r>
            <a:r>
              <a:rPr lang="en-US">
                <a:solidFill>
                  <a:schemeClr val="bg2"/>
                </a:solidFill>
                <a:hlinkClick r:id="rId2"/>
              </a:rPr>
              <a:t> </a:t>
            </a:r>
            <a:endParaRPr lang="en-US">
              <a:solidFill>
                <a:schemeClr val="bg2"/>
              </a:solidFill>
            </a:endParaRPr>
          </a:p>
          <a:p>
            <a:endParaRPr lang="en-US">
              <a:solidFill>
                <a:schemeClr val="bg2"/>
              </a:solidFill>
            </a:endParaRPr>
          </a:p>
        </p:txBody>
      </p:sp>
    </p:spTree>
  </p:cSld>
  <p:clrMapOvr>
    <a:masterClrMapping/>
  </p:clrMapOvr>
  <p:transition>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sz="3300" b="1">
                <a:solidFill>
                  <a:schemeClr val="bg2"/>
                </a:solidFill>
              </a:rPr>
              <a:t>North Carolina Respiratory Care Board</a:t>
            </a:r>
            <a:r>
              <a:rPr lang="en-US" sz="3300">
                <a:solidFill>
                  <a:schemeClr val="bg2"/>
                </a:solidFill>
              </a:rPr>
              <a:t> </a:t>
            </a:r>
            <a:br>
              <a:rPr lang="en-US" sz="3300">
                <a:solidFill>
                  <a:schemeClr val="bg2"/>
                </a:solidFill>
              </a:rPr>
            </a:br>
            <a:endParaRPr lang="en-US" sz="3300">
              <a:solidFill>
                <a:schemeClr val="bg2"/>
              </a:solidFill>
            </a:endParaRPr>
          </a:p>
        </p:txBody>
      </p:sp>
      <p:sp>
        <p:nvSpPr>
          <p:cNvPr id="95235" name="Rectangle 3"/>
          <p:cNvSpPr>
            <a:spLocks noGrp="1" noChangeArrowheads="1"/>
          </p:cNvSpPr>
          <p:nvPr>
            <p:ph type="body" idx="1"/>
          </p:nvPr>
        </p:nvSpPr>
        <p:spPr/>
        <p:txBody>
          <a:bodyPr/>
          <a:lstStyle/>
          <a:p>
            <a:pPr>
              <a:lnSpc>
                <a:spcPct val="80000"/>
              </a:lnSpc>
            </a:pPr>
            <a:r>
              <a:rPr lang="en-US" sz="2000" i="1">
                <a:solidFill>
                  <a:schemeClr val="bg2"/>
                </a:solidFill>
              </a:rPr>
              <a:t>The NCRCB is a non profit organization that licenses Respiratory Care Practitioners of North Carolina.  </a:t>
            </a:r>
          </a:p>
          <a:p>
            <a:pPr lvl="1">
              <a:lnSpc>
                <a:spcPct val="80000"/>
              </a:lnSpc>
            </a:pPr>
            <a:r>
              <a:rPr lang="en-US" sz="1800">
                <a:solidFill>
                  <a:schemeClr val="bg2"/>
                </a:solidFill>
              </a:rPr>
              <a:t>According to the NC General Assembly, the practice of respiratory care in the State of North Carolina affects the public health, safety, and welfare and that the mandatory licensure of persons who engage in respiratory care is necessary to ensure a minimum standard of competency. </a:t>
            </a:r>
          </a:p>
          <a:p>
            <a:pPr lvl="1">
              <a:lnSpc>
                <a:spcPct val="80000"/>
              </a:lnSpc>
            </a:pPr>
            <a:r>
              <a:rPr lang="en-US" sz="1800">
                <a:solidFill>
                  <a:schemeClr val="bg2"/>
                </a:solidFill>
              </a:rPr>
              <a:t>It is the purpose and intent of Respiratory Care Practice to protect the public from the unqualified practice of respiratory care and from unprofessional conduct by persons licensed.</a:t>
            </a:r>
            <a:endParaRPr lang="en-US" sz="1800" i="1">
              <a:solidFill>
                <a:schemeClr val="bg2"/>
              </a:solidFill>
            </a:endParaRPr>
          </a:p>
          <a:p>
            <a:pPr>
              <a:lnSpc>
                <a:spcPct val="80000"/>
              </a:lnSpc>
            </a:pPr>
            <a:endParaRPr lang="en-US" sz="2000">
              <a:solidFill>
                <a:schemeClr val="bg2"/>
              </a:solidFill>
            </a:endParaRPr>
          </a:p>
        </p:txBody>
      </p:sp>
    </p:spTree>
  </p:cSld>
  <p:clrMapOvr>
    <a:masterClrMapping/>
  </p:clrMapOvr>
  <p:transition>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sz="4000">
                <a:solidFill>
                  <a:schemeClr val="bg2"/>
                </a:solidFill>
              </a:rPr>
              <a:t>Need more information? Try these Websites!</a:t>
            </a:r>
          </a:p>
        </p:txBody>
      </p:sp>
      <p:sp>
        <p:nvSpPr>
          <p:cNvPr id="98307" name="Rectangle 3"/>
          <p:cNvSpPr>
            <a:spLocks noGrp="1" noChangeArrowheads="1"/>
          </p:cNvSpPr>
          <p:nvPr>
            <p:ph type="body" idx="1"/>
          </p:nvPr>
        </p:nvSpPr>
        <p:spPr/>
        <p:txBody>
          <a:bodyPr/>
          <a:lstStyle/>
          <a:p>
            <a:r>
              <a:rPr lang="en-US">
                <a:solidFill>
                  <a:schemeClr val="bg2"/>
                </a:solidFill>
              </a:rPr>
              <a:t>AARC: </a:t>
            </a:r>
            <a:r>
              <a:rPr lang="en-US">
                <a:solidFill>
                  <a:schemeClr val="bg2"/>
                </a:solidFill>
                <a:hlinkClick r:id="rId2"/>
              </a:rPr>
              <a:t>www.aarc.org</a:t>
            </a:r>
            <a:endParaRPr lang="en-US">
              <a:solidFill>
                <a:schemeClr val="bg2"/>
              </a:solidFill>
            </a:endParaRPr>
          </a:p>
          <a:p>
            <a:r>
              <a:rPr lang="en-US">
                <a:solidFill>
                  <a:schemeClr val="bg2"/>
                </a:solidFill>
              </a:rPr>
              <a:t>NCSRC: </a:t>
            </a:r>
            <a:r>
              <a:rPr lang="en-US">
                <a:solidFill>
                  <a:schemeClr val="bg2"/>
                </a:solidFill>
                <a:hlinkClick r:id="rId3"/>
              </a:rPr>
              <a:t>www.ncsrc.org</a:t>
            </a:r>
            <a:endParaRPr lang="en-US">
              <a:solidFill>
                <a:schemeClr val="bg2"/>
              </a:solidFill>
            </a:endParaRPr>
          </a:p>
          <a:p>
            <a:r>
              <a:rPr lang="en-US">
                <a:solidFill>
                  <a:schemeClr val="bg2"/>
                </a:solidFill>
              </a:rPr>
              <a:t>NCRCB: </a:t>
            </a:r>
            <a:r>
              <a:rPr lang="en-US">
                <a:solidFill>
                  <a:schemeClr val="bg2"/>
                </a:solidFill>
                <a:hlinkClick r:id="rId4"/>
              </a:rPr>
              <a:t>www.ncrcb.org</a:t>
            </a:r>
            <a:endParaRPr lang="en-US">
              <a:solidFill>
                <a:schemeClr val="bg2"/>
              </a:solidFill>
            </a:endParaRPr>
          </a:p>
          <a:p>
            <a:r>
              <a:rPr lang="en-US">
                <a:solidFill>
                  <a:schemeClr val="bg2"/>
                </a:solidFill>
              </a:rPr>
              <a:t>NBRC: </a:t>
            </a:r>
            <a:r>
              <a:rPr lang="en-US">
                <a:solidFill>
                  <a:schemeClr val="bg2"/>
                </a:solidFill>
                <a:hlinkClick r:id="rId5"/>
              </a:rPr>
              <a:t>www.nbrc.org</a:t>
            </a:r>
            <a:endParaRPr lang="en-US">
              <a:solidFill>
                <a:schemeClr val="bg2"/>
              </a:solidFill>
            </a:endParaRPr>
          </a:p>
          <a:p>
            <a:r>
              <a:rPr lang="en-US">
                <a:solidFill>
                  <a:schemeClr val="bg2"/>
                </a:solidFill>
              </a:rPr>
              <a:t>CoArc: </a:t>
            </a:r>
            <a:r>
              <a:rPr lang="en-US">
                <a:solidFill>
                  <a:schemeClr val="bg2"/>
                </a:solidFill>
                <a:hlinkClick r:id="rId6"/>
              </a:rPr>
              <a:t>www.coarc.com</a:t>
            </a:r>
            <a:endParaRPr lang="en-US">
              <a:solidFill>
                <a:schemeClr val="bg2"/>
              </a:solidFill>
            </a:endParaRPr>
          </a:p>
          <a:p>
            <a:endParaRPr lang="en-US">
              <a:solidFill>
                <a:schemeClr val="bg2"/>
              </a:solidFill>
            </a:endParaRPr>
          </a:p>
        </p:txBody>
      </p:sp>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026"/>
          <p:cNvSpPr txBox="1">
            <a:spLocks noChangeArrowheads="1"/>
          </p:cNvSpPr>
          <p:nvPr/>
        </p:nvSpPr>
        <p:spPr bwMode="auto">
          <a:xfrm>
            <a:off x="762000" y="1905000"/>
            <a:ext cx="22860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30724" name="Text Box 1028"/>
          <p:cNvSpPr txBox="1">
            <a:spLocks noChangeArrowheads="1"/>
          </p:cNvSpPr>
          <p:nvPr/>
        </p:nvSpPr>
        <p:spPr bwMode="auto">
          <a:xfrm>
            <a:off x="3581400" y="1828800"/>
            <a:ext cx="29718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30726" name="Text Box 1030"/>
          <p:cNvSpPr txBox="1">
            <a:spLocks noChangeArrowheads="1"/>
          </p:cNvSpPr>
          <p:nvPr/>
        </p:nvSpPr>
        <p:spPr bwMode="auto">
          <a:xfrm>
            <a:off x="1905000" y="457200"/>
            <a:ext cx="5486400" cy="1066800"/>
          </a:xfrm>
          <a:prstGeom prst="rect">
            <a:avLst/>
          </a:prstGeom>
          <a:noFill/>
          <a:ln w="9525">
            <a:noFill/>
            <a:miter lim="800000"/>
            <a:headEnd/>
            <a:tailEnd/>
          </a:ln>
          <a:effectLst/>
        </p:spPr>
        <p:txBody>
          <a:bodyPr>
            <a:spAutoFit/>
          </a:bodyPr>
          <a:lstStyle/>
          <a:p>
            <a:pPr>
              <a:spcBef>
                <a:spcPct val="50000"/>
              </a:spcBef>
            </a:pPr>
            <a:r>
              <a:rPr lang="en-US" sz="3200"/>
              <a:t>Where Do Respiratory Therapists Work?</a:t>
            </a:r>
            <a:endParaRPr lang="en-US"/>
          </a:p>
        </p:txBody>
      </p:sp>
      <p:sp>
        <p:nvSpPr>
          <p:cNvPr id="30727" name="Text Box 1031"/>
          <p:cNvSpPr txBox="1">
            <a:spLocks noChangeArrowheads="1"/>
          </p:cNvSpPr>
          <p:nvPr/>
        </p:nvSpPr>
        <p:spPr bwMode="auto">
          <a:xfrm>
            <a:off x="762000" y="2286000"/>
            <a:ext cx="3733800" cy="5203825"/>
          </a:xfrm>
          <a:prstGeom prst="rect">
            <a:avLst/>
          </a:prstGeom>
          <a:noFill/>
          <a:ln w="9525">
            <a:noFill/>
            <a:miter lim="800000"/>
            <a:headEnd/>
            <a:tailEnd/>
          </a:ln>
          <a:effectLst/>
        </p:spPr>
        <p:txBody>
          <a:bodyPr>
            <a:spAutoFit/>
          </a:bodyPr>
          <a:lstStyle/>
          <a:p>
            <a:pPr>
              <a:spcBef>
                <a:spcPct val="50000"/>
              </a:spcBef>
              <a:buClr>
                <a:srgbClr val="FFFF00"/>
              </a:buClr>
              <a:buFontTx/>
              <a:buChar char="•"/>
            </a:pPr>
            <a:r>
              <a:rPr lang="en-US"/>
              <a:t> Acute care hospitals</a:t>
            </a:r>
          </a:p>
          <a:p>
            <a:pPr>
              <a:spcBef>
                <a:spcPct val="50000"/>
              </a:spcBef>
              <a:buClr>
                <a:srgbClr val="FFFF00"/>
              </a:buClr>
              <a:buFontTx/>
              <a:buChar char="•"/>
            </a:pPr>
            <a:r>
              <a:rPr lang="en-US"/>
              <a:t>Patient transport </a:t>
            </a:r>
          </a:p>
          <a:p>
            <a:pPr>
              <a:spcBef>
                <a:spcPct val="50000"/>
              </a:spcBef>
              <a:buClr>
                <a:srgbClr val="FFFF00"/>
              </a:buClr>
              <a:buFontTx/>
              <a:buChar char="•"/>
            </a:pPr>
            <a:r>
              <a:rPr lang="en-US"/>
              <a:t>Diagnostic  laboratories</a:t>
            </a:r>
          </a:p>
          <a:p>
            <a:pPr>
              <a:spcBef>
                <a:spcPct val="50000"/>
              </a:spcBef>
              <a:buClr>
                <a:srgbClr val="FFFF00"/>
              </a:buClr>
              <a:buFontTx/>
              <a:buChar char="•"/>
            </a:pPr>
            <a:r>
              <a:rPr lang="en-US"/>
              <a:t>Rehabilitation and   skilled nursing facilities</a:t>
            </a:r>
          </a:p>
          <a:p>
            <a:pPr>
              <a:spcBef>
                <a:spcPct val="50000"/>
              </a:spcBef>
              <a:buClr>
                <a:srgbClr val="FFFF00"/>
              </a:buClr>
              <a:buFontTx/>
              <a:buChar char="•"/>
            </a:pPr>
            <a:r>
              <a:rPr lang="en-US"/>
              <a:t>Patient’s homes</a:t>
            </a:r>
          </a:p>
          <a:p>
            <a:pPr>
              <a:spcBef>
                <a:spcPct val="50000"/>
              </a:spcBef>
              <a:buClr>
                <a:srgbClr val="FFFF00"/>
              </a:buClr>
              <a:buFontTx/>
              <a:buChar char="•"/>
            </a:pPr>
            <a:r>
              <a:rPr lang="en-US"/>
              <a:t>Educational institutions</a:t>
            </a:r>
          </a:p>
          <a:p>
            <a:pPr>
              <a:spcBef>
                <a:spcPct val="50000"/>
              </a:spcBef>
              <a:buClr>
                <a:srgbClr val="FFFF00"/>
              </a:buClr>
              <a:buFontTx/>
              <a:buChar char="•"/>
            </a:pPr>
            <a:r>
              <a:rPr lang="en-US"/>
              <a:t>Industry</a:t>
            </a:r>
          </a:p>
          <a:p>
            <a:pPr>
              <a:spcBef>
                <a:spcPct val="50000"/>
              </a:spcBef>
              <a:buFontTx/>
              <a:buChar char="·"/>
            </a:pPr>
            <a:endParaRPr lang="en-US"/>
          </a:p>
          <a:p>
            <a:pPr>
              <a:spcBef>
                <a:spcPct val="50000"/>
              </a:spcBef>
              <a:buFontTx/>
              <a:buChar char="·"/>
            </a:pPr>
            <a:endParaRPr lang="en-US"/>
          </a:p>
        </p:txBody>
      </p:sp>
      <p:pic>
        <p:nvPicPr>
          <p:cNvPr id="30730" name="Picture 1034" descr="DVAH"/>
          <p:cNvPicPr>
            <a:picLocks noChangeAspect="1" noChangeArrowheads="1"/>
          </p:cNvPicPr>
          <p:nvPr/>
        </p:nvPicPr>
        <p:blipFill>
          <a:blip r:embed="rId2" cstate="print"/>
          <a:srcRect/>
          <a:stretch>
            <a:fillRect/>
          </a:stretch>
        </p:blipFill>
        <p:spPr bwMode="auto">
          <a:xfrm>
            <a:off x="4800600" y="1524000"/>
            <a:ext cx="4011613" cy="2754313"/>
          </a:xfrm>
          <a:prstGeom prst="rect">
            <a:avLst/>
          </a:prstGeom>
          <a:noFill/>
        </p:spPr>
      </p:pic>
      <p:sp>
        <p:nvSpPr>
          <p:cNvPr id="30731" name="Rectangle 1035"/>
          <p:cNvSpPr>
            <a:spLocks noChangeArrowheads="1"/>
          </p:cNvSpPr>
          <p:nvPr/>
        </p:nvSpPr>
        <p:spPr bwMode="auto">
          <a:xfrm>
            <a:off x="57150" y="2806700"/>
            <a:ext cx="9144000" cy="0"/>
          </a:xfrm>
          <a:prstGeom prst="rect">
            <a:avLst/>
          </a:prstGeom>
          <a:noFill/>
          <a:ln w="9525">
            <a:noFill/>
            <a:miter lim="800000"/>
            <a:headEnd/>
            <a:tailEnd/>
          </a:ln>
          <a:effectLst/>
        </p:spPr>
        <p:txBody>
          <a:bodyPr>
            <a:spAutoFit/>
          </a:bodyPr>
          <a:lstStyle/>
          <a:p>
            <a:endParaRPr lang="en-US"/>
          </a:p>
        </p:txBody>
      </p:sp>
      <p:pic>
        <p:nvPicPr>
          <p:cNvPr id="30735" name="Picture 1039" descr="37"/>
          <p:cNvPicPr>
            <a:picLocks noChangeAspect="1" noChangeArrowheads="1"/>
          </p:cNvPicPr>
          <p:nvPr/>
        </p:nvPicPr>
        <p:blipFill>
          <a:blip r:embed="rId3" cstate="print"/>
          <a:srcRect/>
          <a:stretch>
            <a:fillRect/>
          </a:stretch>
        </p:blipFill>
        <p:spPr bwMode="auto">
          <a:xfrm>
            <a:off x="5105400" y="4343400"/>
            <a:ext cx="3276600" cy="2155825"/>
          </a:xfrm>
          <a:prstGeom prst="rect">
            <a:avLst/>
          </a:prstGeom>
          <a:noFill/>
        </p:spPr>
      </p:pic>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1028"/>
          <p:cNvSpPr txBox="1">
            <a:spLocks noChangeArrowheads="1"/>
          </p:cNvSpPr>
          <p:nvPr/>
        </p:nvSpPr>
        <p:spPr bwMode="auto">
          <a:xfrm>
            <a:off x="990600" y="1447800"/>
            <a:ext cx="3962400" cy="1917700"/>
          </a:xfrm>
          <a:prstGeom prst="rect">
            <a:avLst/>
          </a:prstGeom>
          <a:noFill/>
          <a:ln w="9525">
            <a:noFill/>
            <a:miter lim="800000"/>
            <a:headEnd/>
            <a:tailEnd/>
          </a:ln>
          <a:effectLst/>
        </p:spPr>
        <p:txBody>
          <a:bodyPr>
            <a:spAutoFit/>
          </a:bodyPr>
          <a:lstStyle/>
          <a:p>
            <a:pPr>
              <a:spcBef>
                <a:spcPct val="50000"/>
              </a:spcBef>
            </a:pPr>
            <a:r>
              <a:rPr lang="en-US"/>
              <a:t>The level of illness and setting of patients can vary widely.  From patients in the neonatal intensive care unit…</a:t>
            </a:r>
          </a:p>
        </p:txBody>
      </p:sp>
      <p:sp>
        <p:nvSpPr>
          <p:cNvPr id="18437" name="Text Box 1029"/>
          <p:cNvSpPr txBox="1">
            <a:spLocks noChangeArrowheads="1"/>
          </p:cNvSpPr>
          <p:nvPr/>
        </p:nvSpPr>
        <p:spPr bwMode="auto">
          <a:xfrm>
            <a:off x="5257800" y="4876800"/>
            <a:ext cx="3581400" cy="822325"/>
          </a:xfrm>
          <a:prstGeom prst="rect">
            <a:avLst/>
          </a:prstGeom>
          <a:noFill/>
          <a:ln w="9525">
            <a:noFill/>
            <a:miter lim="800000"/>
            <a:headEnd/>
            <a:tailEnd/>
          </a:ln>
          <a:effectLst/>
        </p:spPr>
        <p:txBody>
          <a:bodyPr>
            <a:spAutoFit/>
          </a:bodyPr>
          <a:lstStyle/>
          <a:p>
            <a:pPr>
              <a:spcBef>
                <a:spcPct val="50000"/>
              </a:spcBef>
            </a:pPr>
            <a:r>
              <a:rPr lang="en-US"/>
              <a:t>to victims of trauma in the emergency room.</a:t>
            </a:r>
          </a:p>
        </p:txBody>
      </p:sp>
      <p:sp>
        <p:nvSpPr>
          <p:cNvPr id="18438" name="Text Box 1030"/>
          <p:cNvSpPr txBox="1">
            <a:spLocks noChangeArrowheads="1"/>
          </p:cNvSpPr>
          <p:nvPr/>
        </p:nvSpPr>
        <p:spPr bwMode="auto">
          <a:xfrm>
            <a:off x="533400" y="381000"/>
            <a:ext cx="8001000" cy="579438"/>
          </a:xfrm>
          <a:prstGeom prst="rect">
            <a:avLst/>
          </a:prstGeom>
          <a:noFill/>
          <a:ln w="9525">
            <a:noFill/>
            <a:miter lim="800000"/>
            <a:headEnd/>
            <a:tailEnd/>
          </a:ln>
          <a:effectLst/>
        </p:spPr>
        <p:txBody>
          <a:bodyPr>
            <a:spAutoFit/>
          </a:bodyPr>
          <a:lstStyle/>
          <a:p>
            <a:pPr>
              <a:spcBef>
                <a:spcPct val="50000"/>
              </a:spcBef>
            </a:pPr>
            <a:r>
              <a:rPr lang="en-US" sz="3200"/>
              <a:t>Where do RRTs work?</a:t>
            </a:r>
          </a:p>
        </p:txBody>
      </p:sp>
      <p:sp>
        <p:nvSpPr>
          <p:cNvPr id="18439" name="Text Box 1031"/>
          <p:cNvSpPr txBox="1">
            <a:spLocks noChangeArrowheads="1"/>
          </p:cNvSpPr>
          <p:nvPr/>
        </p:nvSpPr>
        <p:spPr bwMode="auto">
          <a:xfrm>
            <a:off x="762000" y="4495800"/>
            <a:ext cx="2362200" cy="457200"/>
          </a:xfrm>
          <a:prstGeom prst="rect">
            <a:avLst/>
          </a:prstGeom>
          <a:noFill/>
          <a:ln w="9525">
            <a:noFill/>
            <a:miter lim="800000"/>
            <a:headEnd/>
            <a:tailEnd/>
          </a:ln>
          <a:effectLst/>
        </p:spPr>
        <p:txBody>
          <a:bodyPr>
            <a:spAutoFit/>
          </a:bodyPr>
          <a:lstStyle/>
          <a:p>
            <a:pPr>
              <a:spcBef>
                <a:spcPct val="50000"/>
              </a:spcBef>
            </a:pPr>
            <a:endParaRPr lang="en-US"/>
          </a:p>
        </p:txBody>
      </p:sp>
      <p:pic>
        <p:nvPicPr>
          <p:cNvPr id="18440" name="Picture 1032" descr="ER scene"/>
          <p:cNvPicPr>
            <a:picLocks noChangeAspect="1" noChangeArrowheads="1"/>
          </p:cNvPicPr>
          <p:nvPr/>
        </p:nvPicPr>
        <p:blipFill>
          <a:blip r:embed="rId2" cstate="print"/>
          <a:srcRect/>
          <a:stretch>
            <a:fillRect/>
          </a:stretch>
        </p:blipFill>
        <p:spPr bwMode="auto">
          <a:xfrm>
            <a:off x="914400" y="3657600"/>
            <a:ext cx="3962400" cy="2971800"/>
          </a:xfrm>
          <a:prstGeom prst="rect">
            <a:avLst/>
          </a:prstGeom>
          <a:noFill/>
        </p:spPr>
      </p:pic>
      <p:sp>
        <p:nvSpPr>
          <p:cNvPr id="18441" name="Text Box 1033"/>
          <p:cNvSpPr txBox="1">
            <a:spLocks noChangeArrowheads="1"/>
          </p:cNvSpPr>
          <p:nvPr/>
        </p:nvSpPr>
        <p:spPr bwMode="auto">
          <a:xfrm>
            <a:off x="5257800" y="1295400"/>
            <a:ext cx="2590800" cy="457200"/>
          </a:xfrm>
          <a:prstGeom prst="rect">
            <a:avLst/>
          </a:prstGeom>
          <a:noFill/>
          <a:ln w="9525">
            <a:noFill/>
            <a:miter lim="800000"/>
            <a:headEnd/>
            <a:tailEnd/>
          </a:ln>
          <a:effectLst/>
        </p:spPr>
        <p:txBody>
          <a:bodyPr>
            <a:spAutoFit/>
          </a:bodyPr>
          <a:lstStyle/>
          <a:p>
            <a:pPr>
              <a:spcBef>
                <a:spcPct val="50000"/>
              </a:spcBef>
            </a:pPr>
            <a:endParaRPr lang="en-US"/>
          </a:p>
        </p:txBody>
      </p:sp>
      <p:pic>
        <p:nvPicPr>
          <p:cNvPr id="18442" name="Picture 1034" descr="bornearly"/>
          <p:cNvPicPr>
            <a:picLocks noChangeAspect="1" noChangeArrowheads="1"/>
          </p:cNvPicPr>
          <p:nvPr/>
        </p:nvPicPr>
        <p:blipFill>
          <a:blip r:embed="rId3" cstate="print"/>
          <a:srcRect/>
          <a:stretch>
            <a:fillRect/>
          </a:stretch>
        </p:blipFill>
        <p:spPr bwMode="auto">
          <a:xfrm>
            <a:off x="5562600" y="381000"/>
            <a:ext cx="3111500" cy="3805238"/>
          </a:xfrm>
          <a:prstGeom prst="rect">
            <a:avLst/>
          </a:prstGeom>
          <a:noFill/>
        </p:spPr>
      </p:pic>
      <p:sp>
        <p:nvSpPr>
          <p:cNvPr id="18443" name="Text Box 1035"/>
          <p:cNvSpPr txBox="1">
            <a:spLocks noChangeArrowheads="1"/>
          </p:cNvSpPr>
          <p:nvPr/>
        </p:nvSpPr>
        <p:spPr bwMode="auto">
          <a:xfrm>
            <a:off x="5562600" y="4191000"/>
            <a:ext cx="3200400" cy="244475"/>
          </a:xfrm>
          <a:prstGeom prst="rect">
            <a:avLst/>
          </a:prstGeom>
          <a:noFill/>
          <a:ln w="9525">
            <a:noFill/>
            <a:miter lim="800000"/>
            <a:headEnd/>
            <a:tailEnd/>
          </a:ln>
          <a:effectLst/>
        </p:spPr>
        <p:txBody>
          <a:bodyPr>
            <a:spAutoFit/>
          </a:bodyPr>
          <a:lstStyle/>
          <a:p>
            <a:pPr>
              <a:spcBef>
                <a:spcPct val="50000"/>
              </a:spcBef>
            </a:pPr>
            <a:r>
              <a:rPr lang="en-US" sz="1000">
                <a:latin typeface="Times New Roman" pitchFamily="18" charset="0"/>
              </a:rPr>
              <a:t>© 2000 Time Inc. Used with permission.</a:t>
            </a:r>
            <a:endParaRPr lang="en-US">
              <a:solidFill>
                <a:schemeClr val="tx1"/>
              </a:solidFill>
              <a:latin typeface="Times New Roman" pitchFamily="18" charset="0"/>
            </a:endParaRPr>
          </a:p>
        </p:txBody>
      </p:sp>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WuScope"/>
          <p:cNvPicPr>
            <a:picLocks noChangeAspect="1" noChangeArrowheads="1"/>
          </p:cNvPicPr>
          <p:nvPr/>
        </p:nvPicPr>
        <p:blipFill>
          <a:blip r:embed="rId2" cstate="print"/>
          <a:srcRect/>
          <a:stretch>
            <a:fillRect/>
          </a:stretch>
        </p:blipFill>
        <p:spPr bwMode="auto">
          <a:xfrm>
            <a:off x="457200" y="2057400"/>
            <a:ext cx="5638800" cy="4229100"/>
          </a:xfrm>
          <a:prstGeom prst="rect">
            <a:avLst/>
          </a:prstGeom>
          <a:noFill/>
        </p:spPr>
      </p:pic>
      <p:sp>
        <p:nvSpPr>
          <p:cNvPr id="7171" name="Text Box 3"/>
          <p:cNvSpPr txBox="1">
            <a:spLocks noChangeArrowheads="1"/>
          </p:cNvSpPr>
          <p:nvPr/>
        </p:nvSpPr>
        <p:spPr bwMode="auto">
          <a:xfrm>
            <a:off x="914400" y="609600"/>
            <a:ext cx="7162800" cy="1493838"/>
          </a:xfrm>
          <a:prstGeom prst="rect">
            <a:avLst/>
          </a:prstGeom>
          <a:noFill/>
          <a:ln w="9525">
            <a:noFill/>
            <a:miter lim="800000"/>
            <a:headEnd/>
            <a:tailEnd/>
          </a:ln>
          <a:effectLst/>
        </p:spPr>
        <p:txBody>
          <a:bodyPr>
            <a:spAutoFit/>
          </a:bodyPr>
          <a:lstStyle/>
          <a:p>
            <a:pPr>
              <a:spcBef>
                <a:spcPct val="50000"/>
              </a:spcBef>
            </a:pPr>
            <a:r>
              <a:rPr lang="en-US" sz="3200"/>
              <a:t>In the ER it all starts with Respiratory, and the </a:t>
            </a:r>
            <a:r>
              <a:rPr lang="en-US" sz="3200">
                <a:solidFill>
                  <a:srgbClr val="FFFF00"/>
                </a:solidFill>
              </a:rPr>
              <a:t>ABC</a:t>
            </a:r>
            <a:r>
              <a:rPr lang="en-US" sz="3200"/>
              <a:t>s of CPR…</a:t>
            </a:r>
            <a:r>
              <a:rPr lang="en-US" sz="2800"/>
              <a:t>	</a:t>
            </a:r>
          </a:p>
        </p:txBody>
      </p:sp>
      <p:sp>
        <p:nvSpPr>
          <p:cNvPr id="7172" name="Text Box 4"/>
          <p:cNvSpPr txBox="1">
            <a:spLocks noChangeArrowheads="1"/>
          </p:cNvSpPr>
          <p:nvPr/>
        </p:nvSpPr>
        <p:spPr bwMode="auto">
          <a:xfrm>
            <a:off x="6629400" y="2362200"/>
            <a:ext cx="2514600" cy="3743325"/>
          </a:xfrm>
          <a:prstGeom prst="rect">
            <a:avLst/>
          </a:prstGeom>
          <a:noFill/>
          <a:ln w="9525">
            <a:noFill/>
            <a:miter lim="800000"/>
            <a:headEnd/>
            <a:tailEnd/>
          </a:ln>
          <a:effectLst/>
        </p:spPr>
        <p:txBody>
          <a:bodyPr>
            <a:spAutoFit/>
          </a:bodyPr>
          <a:lstStyle/>
          <a:p>
            <a:pPr>
              <a:spcBef>
                <a:spcPct val="50000"/>
              </a:spcBef>
            </a:pPr>
            <a:r>
              <a:rPr lang="en-US">
                <a:solidFill>
                  <a:srgbClr val="FFFF00"/>
                </a:solidFill>
              </a:rPr>
              <a:t>A</a:t>
            </a:r>
            <a:r>
              <a:rPr lang="en-US"/>
              <a:t>irway</a:t>
            </a:r>
          </a:p>
          <a:p>
            <a:pPr>
              <a:spcBef>
                <a:spcPct val="50000"/>
              </a:spcBef>
            </a:pPr>
            <a:r>
              <a:rPr lang="en-US">
                <a:solidFill>
                  <a:srgbClr val="FFFF00"/>
                </a:solidFill>
              </a:rPr>
              <a:t>B</a:t>
            </a:r>
            <a:r>
              <a:rPr lang="en-US"/>
              <a:t>reathing</a:t>
            </a:r>
          </a:p>
          <a:p>
            <a:pPr>
              <a:spcBef>
                <a:spcPct val="50000"/>
              </a:spcBef>
            </a:pPr>
            <a:r>
              <a:rPr lang="en-US">
                <a:solidFill>
                  <a:srgbClr val="FFFF00"/>
                </a:solidFill>
              </a:rPr>
              <a:t>C</a:t>
            </a:r>
            <a:r>
              <a:rPr lang="en-US"/>
              <a:t>irculation</a:t>
            </a:r>
          </a:p>
          <a:p>
            <a:pPr>
              <a:spcBef>
                <a:spcPct val="50000"/>
              </a:spcBef>
            </a:pPr>
            <a:endParaRPr lang="en-US"/>
          </a:p>
          <a:p>
            <a:pPr>
              <a:spcBef>
                <a:spcPct val="50000"/>
              </a:spcBef>
            </a:pPr>
            <a:r>
              <a:rPr lang="en-US"/>
              <a:t>The </a:t>
            </a:r>
            <a:r>
              <a:rPr lang="en-US">
                <a:solidFill>
                  <a:srgbClr val="FFFF00"/>
                </a:solidFill>
              </a:rPr>
              <a:t>airway</a:t>
            </a:r>
            <a:r>
              <a:rPr lang="en-US"/>
              <a:t> is always established first.</a:t>
            </a:r>
          </a:p>
        </p:txBody>
      </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Jill intubating"/>
          <p:cNvPicPr>
            <a:picLocks noChangeAspect="1" noChangeArrowheads="1"/>
          </p:cNvPicPr>
          <p:nvPr/>
        </p:nvPicPr>
        <p:blipFill>
          <a:blip r:embed="rId3" cstate="print"/>
          <a:srcRect/>
          <a:stretch>
            <a:fillRect/>
          </a:stretch>
        </p:blipFill>
        <p:spPr bwMode="auto">
          <a:xfrm>
            <a:off x="457200" y="2209800"/>
            <a:ext cx="5638800" cy="3759200"/>
          </a:xfrm>
          <a:prstGeom prst="rect">
            <a:avLst/>
          </a:prstGeom>
          <a:noFill/>
        </p:spPr>
      </p:pic>
      <p:sp>
        <p:nvSpPr>
          <p:cNvPr id="10243" name="Text Box 3"/>
          <p:cNvSpPr txBox="1">
            <a:spLocks noChangeArrowheads="1"/>
          </p:cNvSpPr>
          <p:nvPr/>
        </p:nvSpPr>
        <p:spPr bwMode="auto">
          <a:xfrm>
            <a:off x="914400" y="533400"/>
            <a:ext cx="5867400" cy="1066800"/>
          </a:xfrm>
          <a:prstGeom prst="rect">
            <a:avLst/>
          </a:prstGeom>
          <a:noFill/>
          <a:ln w="9525">
            <a:noFill/>
            <a:miter lim="800000"/>
            <a:headEnd/>
            <a:tailEnd/>
          </a:ln>
          <a:effectLst/>
        </p:spPr>
        <p:txBody>
          <a:bodyPr>
            <a:spAutoFit/>
          </a:bodyPr>
          <a:lstStyle/>
          <a:p>
            <a:pPr>
              <a:spcBef>
                <a:spcPct val="50000"/>
              </a:spcBef>
            </a:pPr>
            <a:r>
              <a:rPr lang="en-US" sz="3200"/>
              <a:t>Where do Respiratory Therapists Work? </a:t>
            </a:r>
          </a:p>
        </p:txBody>
      </p:sp>
      <p:sp>
        <p:nvSpPr>
          <p:cNvPr id="10244" name="Text Box 4"/>
          <p:cNvSpPr txBox="1">
            <a:spLocks noChangeArrowheads="1"/>
          </p:cNvSpPr>
          <p:nvPr/>
        </p:nvSpPr>
        <p:spPr bwMode="auto">
          <a:xfrm>
            <a:off x="6705600" y="2362200"/>
            <a:ext cx="2133600" cy="3444875"/>
          </a:xfrm>
          <a:prstGeom prst="rect">
            <a:avLst/>
          </a:prstGeom>
          <a:noFill/>
          <a:ln w="9525">
            <a:noFill/>
            <a:miter lim="800000"/>
            <a:headEnd/>
            <a:tailEnd/>
          </a:ln>
          <a:effectLst/>
        </p:spPr>
        <p:txBody>
          <a:bodyPr>
            <a:spAutoFit/>
          </a:bodyPr>
          <a:lstStyle/>
          <a:p>
            <a:pPr>
              <a:spcBef>
                <a:spcPct val="50000"/>
              </a:spcBef>
            </a:pPr>
            <a:r>
              <a:rPr lang="en-US" sz="2000"/>
              <a:t>With the use of breathing machines designed for artificial ventilation, the respiratory therapist is an integral part of the </a:t>
            </a:r>
            <a:r>
              <a:rPr lang="en-US" sz="2000">
                <a:solidFill>
                  <a:srgbClr val="FFFF00"/>
                </a:solidFill>
              </a:rPr>
              <a:t>I</a:t>
            </a:r>
            <a:r>
              <a:rPr lang="en-US" sz="2000"/>
              <a:t>ntensive </a:t>
            </a:r>
            <a:r>
              <a:rPr lang="en-US" sz="2000">
                <a:solidFill>
                  <a:srgbClr val="FFFF00"/>
                </a:solidFill>
              </a:rPr>
              <a:t>C</a:t>
            </a:r>
            <a:r>
              <a:rPr lang="en-US" sz="2000"/>
              <a:t>are </a:t>
            </a:r>
            <a:r>
              <a:rPr lang="en-US" sz="2000">
                <a:solidFill>
                  <a:srgbClr val="FFFF00"/>
                </a:solidFill>
              </a:rPr>
              <a:t>U</a:t>
            </a:r>
            <a:r>
              <a:rPr lang="en-US" sz="2000"/>
              <a:t>nits.</a:t>
            </a:r>
          </a:p>
        </p:txBody>
      </p:sp>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685800" y="4495800"/>
            <a:ext cx="3352800" cy="1616075"/>
          </a:xfrm>
          <a:prstGeom prst="rect">
            <a:avLst/>
          </a:prstGeom>
          <a:solidFill>
            <a:srgbClr val="6699FF"/>
          </a:solidFill>
          <a:ln w="9525">
            <a:noFill/>
            <a:miter lim="800000"/>
            <a:headEnd/>
            <a:tailEnd/>
          </a:ln>
          <a:effectLst/>
        </p:spPr>
        <p:txBody>
          <a:bodyPr>
            <a:spAutoFit/>
          </a:bodyPr>
          <a:lstStyle/>
          <a:p>
            <a:pPr>
              <a:spcBef>
                <a:spcPct val="50000"/>
              </a:spcBef>
            </a:pPr>
            <a:r>
              <a:rPr lang="en-US" sz="2000">
                <a:solidFill>
                  <a:schemeClr val="tx1"/>
                </a:solidFill>
              </a:rPr>
              <a:t>The Respiratory Therapist is a vital part of the lifesaving </a:t>
            </a:r>
            <a:r>
              <a:rPr lang="en-US" sz="2000">
                <a:solidFill>
                  <a:srgbClr val="FFFF00"/>
                </a:solidFill>
              </a:rPr>
              <a:t>transport team</a:t>
            </a:r>
            <a:r>
              <a:rPr lang="en-US" sz="2000">
                <a:solidFill>
                  <a:schemeClr val="tx1"/>
                </a:solidFill>
              </a:rPr>
              <a:t> that answers patient emergencies.</a:t>
            </a:r>
          </a:p>
        </p:txBody>
      </p:sp>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050"/>
          <p:cNvSpPr txBox="1">
            <a:spLocks noChangeArrowheads="1"/>
          </p:cNvSpPr>
          <p:nvPr/>
        </p:nvSpPr>
        <p:spPr bwMode="auto">
          <a:xfrm>
            <a:off x="1600200" y="304800"/>
            <a:ext cx="5867400" cy="946150"/>
          </a:xfrm>
          <a:prstGeom prst="rect">
            <a:avLst/>
          </a:prstGeom>
          <a:noFill/>
          <a:ln w="9525">
            <a:noFill/>
            <a:miter lim="800000"/>
            <a:headEnd/>
            <a:tailEnd/>
          </a:ln>
          <a:effectLst/>
        </p:spPr>
        <p:txBody>
          <a:bodyPr>
            <a:spAutoFit/>
          </a:bodyPr>
          <a:lstStyle/>
          <a:p>
            <a:pPr algn="ctr">
              <a:spcBef>
                <a:spcPct val="50000"/>
              </a:spcBef>
            </a:pPr>
            <a:r>
              <a:rPr lang="en-US" sz="2800"/>
              <a:t>Respiratory Therapists Perform Diagnostic Procedures</a:t>
            </a:r>
            <a:endParaRPr lang="en-US"/>
          </a:p>
        </p:txBody>
      </p:sp>
      <p:sp>
        <p:nvSpPr>
          <p:cNvPr id="31747" name="Text Box 2051"/>
          <p:cNvSpPr txBox="1">
            <a:spLocks noChangeArrowheads="1"/>
          </p:cNvSpPr>
          <p:nvPr/>
        </p:nvSpPr>
        <p:spPr bwMode="auto">
          <a:xfrm>
            <a:off x="5410200" y="1981200"/>
            <a:ext cx="3048000" cy="4206875"/>
          </a:xfrm>
          <a:prstGeom prst="rect">
            <a:avLst/>
          </a:prstGeom>
          <a:noFill/>
          <a:ln w="9525">
            <a:noFill/>
            <a:miter lim="800000"/>
            <a:headEnd/>
            <a:tailEnd/>
          </a:ln>
          <a:effectLst/>
        </p:spPr>
        <p:txBody>
          <a:bodyPr>
            <a:spAutoFit/>
          </a:bodyPr>
          <a:lstStyle/>
          <a:p>
            <a:pPr>
              <a:spcBef>
                <a:spcPct val="50000"/>
              </a:spcBef>
              <a:buClr>
                <a:srgbClr val="FFFF00"/>
              </a:buClr>
              <a:buFontTx/>
              <a:buChar char="•"/>
            </a:pPr>
            <a:r>
              <a:rPr lang="en-US" sz="2000"/>
              <a:t>Pulmonary function studies</a:t>
            </a:r>
          </a:p>
          <a:p>
            <a:pPr>
              <a:spcBef>
                <a:spcPct val="50000"/>
              </a:spcBef>
              <a:buClr>
                <a:srgbClr val="FFFF00"/>
              </a:buClr>
              <a:buFontTx/>
              <a:buChar char="•"/>
            </a:pPr>
            <a:r>
              <a:rPr lang="en-US" sz="2000"/>
              <a:t>Arterial blood gas analysis</a:t>
            </a:r>
          </a:p>
          <a:p>
            <a:pPr>
              <a:spcBef>
                <a:spcPct val="50000"/>
              </a:spcBef>
              <a:buClr>
                <a:srgbClr val="FFFF00"/>
              </a:buClr>
              <a:buFontTx/>
              <a:buChar char="•"/>
            </a:pPr>
            <a:r>
              <a:rPr lang="en-US" sz="2000"/>
              <a:t>Hemodynamic monitoring</a:t>
            </a:r>
          </a:p>
          <a:p>
            <a:pPr>
              <a:spcBef>
                <a:spcPct val="50000"/>
              </a:spcBef>
              <a:buClr>
                <a:srgbClr val="FFFF00"/>
              </a:buClr>
              <a:buFontTx/>
              <a:buChar char="•"/>
            </a:pPr>
            <a:r>
              <a:rPr lang="en-US" sz="2000"/>
              <a:t>Sleep studies</a:t>
            </a:r>
          </a:p>
          <a:p>
            <a:pPr>
              <a:spcBef>
                <a:spcPct val="50000"/>
              </a:spcBef>
              <a:buClr>
                <a:srgbClr val="FFFF00"/>
              </a:buClr>
              <a:buFontTx/>
              <a:buChar char="•"/>
            </a:pPr>
            <a:r>
              <a:rPr lang="en-US" sz="2000"/>
              <a:t>EKGs and cardiac  tests</a:t>
            </a:r>
          </a:p>
          <a:p>
            <a:pPr>
              <a:spcBef>
                <a:spcPct val="50000"/>
              </a:spcBef>
              <a:buClr>
                <a:srgbClr val="FFFF00"/>
              </a:buClr>
              <a:buFontTx/>
              <a:buChar char="•"/>
            </a:pPr>
            <a:r>
              <a:rPr lang="en-US" sz="2000"/>
              <a:t>Stress and exercise testing</a:t>
            </a:r>
            <a:endParaRPr lang="en-US"/>
          </a:p>
        </p:txBody>
      </p:sp>
      <p:sp>
        <p:nvSpPr>
          <p:cNvPr id="31748" name="Text Box 2052"/>
          <p:cNvSpPr txBox="1">
            <a:spLocks noChangeArrowheads="1"/>
          </p:cNvSpPr>
          <p:nvPr/>
        </p:nvSpPr>
        <p:spPr bwMode="auto">
          <a:xfrm>
            <a:off x="1219200" y="2057400"/>
            <a:ext cx="12954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31750" name="Text Box 2054"/>
          <p:cNvSpPr txBox="1">
            <a:spLocks noChangeArrowheads="1"/>
          </p:cNvSpPr>
          <p:nvPr/>
        </p:nvSpPr>
        <p:spPr bwMode="auto">
          <a:xfrm>
            <a:off x="1143000" y="2590800"/>
            <a:ext cx="1447800" cy="457200"/>
          </a:xfrm>
          <a:prstGeom prst="rect">
            <a:avLst/>
          </a:prstGeom>
          <a:noFill/>
          <a:ln w="9525">
            <a:noFill/>
            <a:miter lim="800000"/>
            <a:headEnd/>
            <a:tailEnd/>
          </a:ln>
          <a:effectLst/>
        </p:spPr>
        <p:txBody>
          <a:bodyPr>
            <a:spAutoFit/>
          </a:bodyPr>
          <a:lstStyle/>
          <a:p>
            <a:pPr>
              <a:spcBef>
                <a:spcPct val="50000"/>
              </a:spcBef>
            </a:pPr>
            <a:endParaRPr lang="en-US"/>
          </a:p>
        </p:txBody>
      </p:sp>
      <p:graphicFrame>
        <p:nvGraphicFramePr>
          <p:cNvPr id="166912" name="Object 2048"/>
          <p:cNvGraphicFramePr>
            <a:graphicFrameLocks noChangeAspect="1"/>
          </p:cNvGraphicFramePr>
          <p:nvPr/>
        </p:nvGraphicFramePr>
        <p:xfrm>
          <a:off x="838200" y="4495800"/>
          <a:ext cx="3124200" cy="1874838"/>
        </p:xfrm>
        <a:graphic>
          <a:graphicData uri="http://schemas.openxmlformats.org/presentationml/2006/ole">
            <p:oleObj spid="_x0000_s166912" name="Drawing" r:id="rId3" imgW="2286000" imgH="1371600" progId="WPDraw30.Drawing">
              <p:embed/>
            </p:oleObj>
          </a:graphicData>
        </a:graphic>
      </p:graphicFrame>
      <p:sp>
        <p:nvSpPr>
          <p:cNvPr id="31753" name="Text Box 2057"/>
          <p:cNvSpPr txBox="1">
            <a:spLocks noChangeArrowheads="1"/>
          </p:cNvSpPr>
          <p:nvPr/>
        </p:nvSpPr>
        <p:spPr bwMode="auto">
          <a:xfrm>
            <a:off x="1143000" y="1905000"/>
            <a:ext cx="1524000" cy="457200"/>
          </a:xfrm>
          <a:prstGeom prst="rect">
            <a:avLst/>
          </a:prstGeom>
          <a:noFill/>
          <a:ln w="9525">
            <a:noFill/>
            <a:miter lim="800000"/>
            <a:headEnd/>
            <a:tailEnd/>
          </a:ln>
          <a:effectLst/>
        </p:spPr>
        <p:txBody>
          <a:bodyPr>
            <a:spAutoFit/>
          </a:bodyPr>
          <a:lstStyle/>
          <a:p>
            <a:pPr>
              <a:spcBef>
                <a:spcPct val="50000"/>
              </a:spcBef>
            </a:pPr>
            <a:endParaRPr lang="en-US"/>
          </a:p>
        </p:txBody>
      </p:sp>
      <p:pic>
        <p:nvPicPr>
          <p:cNvPr id="31754" name="Picture 2058" descr="Pulmstaff"/>
          <p:cNvPicPr>
            <a:picLocks noChangeAspect="1" noChangeArrowheads="1"/>
          </p:cNvPicPr>
          <p:nvPr/>
        </p:nvPicPr>
        <p:blipFill>
          <a:blip r:embed="rId4" cstate="print"/>
          <a:srcRect/>
          <a:stretch>
            <a:fillRect/>
          </a:stretch>
        </p:blipFill>
        <p:spPr bwMode="auto">
          <a:xfrm>
            <a:off x="838200" y="1524000"/>
            <a:ext cx="3810000" cy="2543175"/>
          </a:xfrm>
          <a:prstGeom prst="rect">
            <a:avLst/>
          </a:prstGeom>
          <a:noFill/>
        </p:spPr>
      </p:pic>
    </p:spTree>
  </p:cSld>
  <p:clrMapOvr>
    <a:masterClrMapping/>
  </p:clrMapOvr>
  <p:transition>
    <p:dissolve/>
  </p:transition>
</p:sld>
</file>

<file path=ppt/theme/theme1.xml><?xml version="1.0" encoding="utf-8"?>
<a:theme xmlns:a="http://schemas.openxmlformats.org/drawingml/2006/main" name="Blank Presentation">
  <a:themeElements>
    <a:clrScheme name="">
      <a:dk1>
        <a:srgbClr val="000000"/>
      </a:dk1>
      <a:lt1>
        <a:srgbClr val="FFFFFF"/>
      </a:lt1>
      <a:dk2>
        <a:srgbClr val="0000FF"/>
      </a:dk2>
      <a:lt2>
        <a:srgbClr val="FFFFFF"/>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Comic Sans MS" pitchFamily="66"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Comic Sans MS" pitchFamily="66"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1247</TotalTime>
  <Words>1192</Words>
  <Application>Microsoft Office PowerPoint</Application>
  <PresentationFormat>On-screen Show (4:3)</PresentationFormat>
  <Paragraphs>230</Paragraphs>
  <Slides>33</Slides>
  <Notes>2</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3</vt:i4>
      </vt:variant>
      <vt:variant>
        <vt:lpstr>Slide Titles</vt:lpstr>
      </vt:variant>
      <vt:variant>
        <vt:i4>33</vt:i4>
      </vt:variant>
    </vt:vector>
  </HeadingPairs>
  <TitlesOfParts>
    <vt:vector size="45" baseType="lpstr">
      <vt:lpstr>Times New Roman</vt:lpstr>
      <vt:lpstr>Arial</vt:lpstr>
      <vt:lpstr>Wingdings</vt:lpstr>
      <vt:lpstr>Arial Black</vt:lpstr>
      <vt:lpstr>Comic Sans MS</vt:lpstr>
      <vt:lpstr>AvantGarde Md BT</vt:lpstr>
      <vt:lpstr>Monotype Sorts</vt:lpstr>
      <vt:lpstr>Blank Presentation</vt:lpstr>
      <vt:lpstr>Pixel</vt:lpstr>
      <vt:lpstr>Corel Presentations 8 Drawing</vt:lpstr>
      <vt:lpstr>Microsoft Clip Gallery</vt:lpstr>
      <vt:lpstr>Microsoft Photo Editor 3.0 Photo</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How many programs are there?</vt:lpstr>
      <vt:lpstr>Slide 21</vt:lpstr>
      <vt:lpstr>What are the Educational and Training requirements? </vt:lpstr>
      <vt:lpstr>Entry Level Staff Therapist- Certified Respiratory Therapist (CRT) </vt:lpstr>
      <vt:lpstr>Advanced Practice- Registered Respiratory Therapist  </vt:lpstr>
      <vt:lpstr>Educator </vt:lpstr>
      <vt:lpstr>Patient Educator/Health Educator/Wellness Programs </vt:lpstr>
      <vt:lpstr>Specialty Roles Educational Preparation: BS or higher degree with role-specific continuing education preferred  </vt:lpstr>
      <vt:lpstr>Respiratory Management </vt:lpstr>
      <vt:lpstr>Where can NC students earn there BS Degrees? BSHS or BSAST or BSRRT</vt:lpstr>
      <vt:lpstr>What Professional RC Organizations are located in NC?</vt:lpstr>
      <vt:lpstr>The North Carolina Society for Respiratory Care (NCSRC )  </vt:lpstr>
      <vt:lpstr>North Carolina Respiratory Care Board  </vt:lpstr>
      <vt:lpstr>Need more information? Try these Websites!</vt:lpstr>
    </vt:vector>
  </TitlesOfParts>
  <Company>Mayo Foundation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JEP06</dc:creator>
  <cp:lastModifiedBy>Owner</cp:lastModifiedBy>
  <cp:revision>76</cp:revision>
  <cp:lastPrinted>2000-03-31T15:44:14Z</cp:lastPrinted>
  <dcterms:created xsi:type="dcterms:W3CDTF">1999-08-31T04:46:45Z</dcterms:created>
  <dcterms:modified xsi:type="dcterms:W3CDTF">2014-04-30T14:12:26Z</dcterms:modified>
</cp:coreProperties>
</file>